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1" r:id="rId3"/>
    <p:sldId id="282" r:id="rId4"/>
    <p:sldId id="283" r:id="rId5"/>
    <p:sldId id="284" r:id="rId6"/>
    <p:sldId id="285" r:id="rId7"/>
    <p:sldId id="286" r:id="rId8"/>
    <p:sldId id="257" r:id="rId9"/>
    <p:sldId id="258" r:id="rId10"/>
    <p:sldId id="274" r:id="rId11"/>
    <p:sldId id="260" r:id="rId12"/>
    <p:sldId id="275" r:id="rId13"/>
    <p:sldId id="261" r:id="rId14"/>
    <p:sldId id="265" r:id="rId15"/>
    <p:sldId id="266" r:id="rId16"/>
    <p:sldId id="271" r:id="rId17"/>
    <p:sldId id="272" r:id="rId18"/>
    <p:sldId id="276" r:id="rId19"/>
    <p:sldId id="273" r:id="rId20"/>
    <p:sldId id="277" r:id="rId21"/>
    <p:sldId id="278" r:id="rId22"/>
    <p:sldId id="279" r:id="rId23"/>
    <p:sldId id="287"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7FA727-EF02-4351-840F-67DFD77D023A}" v="7" dt="2023-03-09T16:37:46.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5" autoAdjust="0"/>
  </p:normalViewPr>
  <p:slideViewPr>
    <p:cSldViewPr snapToGrid="0">
      <p:cViewPr varScale="1">
        <p:scale>
          <a:sx n="108" d="100"/>
          <a:sy n="108" d="100"/>
        </p:scale>
        <p:origin x="71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 Persson" userId="c4d5a445-0490-4921-9e4a-91be4bafc82a" providerId="ADAL" clId="{B87FA727-EF02-4351-840F-67DFD77D023A}"/>
    <pc:docChg chg="undo custSel addSld delSld modSld">
      <pc:chgData name="Mikael Persson" userId="c4d5a445-0490-4921-9e4a-91be4bafc82a" providerId="ADAL" clId="{B87FA727-EF02-4351-840F-67DFD77D023A}" dt="2023-03-09T17:01:07.806" v="415" actId="20577"/>
      <pc:docMkLst>
        <pc:docMk/>
      </pc:docMkLst>
      <pc:sldChg chg="modSp mod">
        <pc:chgData name="Mikael Persson" userId="c4d5a445-0490-4921-9e4a-91be4bafc82a" providerId="ADAL" clId="{B87FA727-EF02-4351-840F-67DFD77D023A}" dt="2023-03-09T17:01:07.806" v="415" actId="20577"/>
        <pc:sldMkLst>
          <pc:docMk/>
          <pc:sldMk cId="1798866211" sldId="256"/>
        </pc:sldMkLst>
        <pc:spChg chg="mod">
          <ac:chgData name="Mikael Persson" userId="c4d5a445-0490-4921-9e4a-91be4bafc82a" providerId="ADAL" clId="{B87FA727-EF02-4351-840F-67DFD77D023A}" dt="2023-03-09T17:01:07.806" v="415" actId="20577"/>
          <ac:spMkLst>
            <pc:docMk/>
            <pc:sldMk cId="1798866211" sldId="256"/>
            <ac:spMk id="2" creationId="{00000000-0000-0000-0000-000000000000}"/>
          </ac:spMkLst>
        </pc:spChg>
      </pc:sldChg>
      <pc:sldChg chg="modSp mod">
        <pc:chgData name="Mikael Persson" userId="c4d5a445-0490-4921-9e4a-91be4bafc82a" providerId="ADAL" clId="{B87FA727-EF02-4351-840F-67DFD77D023A}" dt="2023-03-09T16:27:15.896" v="268" actId="6549"/>
        <pc:sldMkLst>
          <pc:docMk/>
          <pc:sldMk cId="1090891541" sldId="257"/>
        </pc:sldMkLst>
        <pc:spChg chg="mod">
          <ac:chgData name="Mikael Persson" userId="c4d5a445-0490-4921-9e4a-91be4bafc82a" providerId="ADAL" clId="{B87FA727-EF02-4351-840F-67DFD77D023A}" dt="2023-03-09T16:27:15.896" v="268" actId="6549"/>
          <ac:spMkLst>
            <pc:docMk/>
            <pc:sldMk cId="1090891541" sldId="257"/>
            <ac:spMk id="2" creationId="{00000000-0000-0000-0000-000000000000}"/>
          </ac:spMkLst>
        </pc:spChg>
      </pc:sldChg>
      <pc:sldChg chg="modSp mod">
        <pc:chgData name="Mikael Persson" userId="c4d5a445-0490-4921-9e4a-91be4bafc82a" providerId="ADAL" clId="{B87FA727-EF02-4351-840F-67DFD77D023A}" dt="2023-03-09T16:33:05.761" v="317" actId="20577"/>
        <pc:sldMkLst>
          <pc:docMk/>
          <pc:sldMk cId="1480076971" sldId="266"/>
        </pc:sldMkLst>
        <pc:spChg chg="mod">
          <ac:chgData name="Mikael Persson" userId="c4d5a445-0490-4921-9e4a-91be4bafc82a" providerId="ADAL" clId="{B87FA727-EF02-4351-840F-67DFD77D023A}" dt="2023-03-09T16:33:05.761" v="317" actId="20577"/>
          <ac:spMkLst>
            <pc:docMk/>
            <pc:sldMk cId="1480076971" sldId="266"/>
            <ac:spMk id="3" creationId="{5384B367-3B62-7947-9277-EDEE7FA07B1A}"/>
          </ac:spMkLst>
        </pc:spChg>
      </pc:sldChg>
      <pc:sldChg chg="del">
        <pc:chgData name="Mikael Persson" userId="c4d5a445-0490-4921-9e4a-91be4bafc82a" providerId="ADAL" clId="{B87FA727-EF02-4351-840F-67DFD77D023A}" dt="2023-03-09T16:36:52.872" v="398" actId="2696"/>
        <pc:sldMkLst>
          <pc:docMk/>
          <pc:sldMk cId="2611423738" sldId="269"/>
        </pc:sldMkLst>
      </pc:sldChg>
      <pc:sldChg chg="modSp mod">
        <pc:chgData name="Mikael Persson" userId="c4d5a445-0490-4921-9e4a-91be4bafc82a" providerId="ADAL" clId="{B87FA727-EF02-4351-840F-67DFD77D023A}" dt="2023-03-09T16:29:03.375" v="299" actId="20577"/>
        <pc:sldMkLst>
          <pc:docMk/>
          <pc:sldMk cId="1557883542" sldId="274"/>
        </pc:sldMkLst>
        <pc:spChg chg="mod">
          <ac:chgData name="Mikael Persson" userId="c4d5a445-0490-4921-9e4a-91be4bafc82a" providerId="ADAL" clId="{B87FA727-EF02-4351-840F-67DFD77D023A}" dt="2023-03-09T16:29:03.375" v="299" actId="20577"/>
          <ac:spMkLst>
            <pc:docMk/>
            <pc:sldMk cId="1557883542" sldId="274"/>
            <ac:spMk id="3" creationId="{DCAFAD0A-5E2F-5B51-6261-3CF7D5758AEE}"/>
          </ac:spMkLst>
        </pc:spChg>
      </pc:sldChg>
      <pc:sldChg chg="modSp mod">
        <pc:chgData name="Mikael Persson" userId="c4d5a445-0490-4921-9e4a-91be4bafc82a" providerId="ADAL" clId="{B87FA727-EF02-4351-840F-67DFD77D023A}" dt="2023-03-09T16:31:52.518" v="316" actId="14"/>
        <pc:sldMkLst>
          <pc:docMk/>
          <pc:sldMk cId="1260379318" sldId="275"/>
        </pc:sldMkLst>
        <pc:spChg chg="mod">
          <ac:chgData name="Mikael Persson" userId="c4d5a445-0490-4921-9e4a-91be4bafc82a" providerId="ADAL" clId="{B87FA727-EF02-4351-840F-67DFD77D023A}" dt="2023-03-09T16:31:52.518" v="316" actId="14"/>
          <ac:spMkLst>
            <pc:docMk/>
            <pc:sldMk cId="1260379318" sldId="275"/>
            <ac:spMk id="3" creationId="{DCAFAD0A-5E2F-5B51-6261-3CF7D5758AEE}"/>
          </ac:spMkLst>
        </pc:spChg>
      </pc:sldChg>
      <pc:sldChg chg="modSp add mod">
        <pc:chgData name="Mikael Persson" userId="c4d5a445-0490-4921-9e4a-91be4bafc82a" providerId="ADAL" clId="{B87FA727-EF02-4351-840F-67DFD77D023A}" dt="2023-03-09T16:37:56.875" v="413" actId="20577"/>
        <pc:sldMkLst>
          <pc:docMk/>
          <pc:sldMk cId="2175796089" sldId="287"/>
        </pc:sldMkLst>
        <pc:spChg chg="mod">
          <ac:chgData name="Mikael Persson" userId="c4d5a445-0490-4921-9e4a-91be4bafc82a" providerId="ADAL" clId="{B87FA727-EF02-4351-840F-67DFD77D023A}" dt="2023-03-09T16:34:48.720" v="342" actId="20577"/>
          <ac:spMkLst>
            <pc:docMk/>
            <pc:sldMk cId="2175796089" sldId="287"/>
            <ac:spMk id="2" creationId="{3ADBC321-41C6-B3C2-8E85-86B62CF36257}"/>
          </ac:spMkLst>
        </pc:spChg>
        <pc:spChg chg="mod">
          <ac:chgData name="Mikael Persson" userId="c4d5a445-0490-4921-9e4a-91be4bafc82a" providerId="ADAL" clId="{B87FA727-EF02-4351-840F-67DFD77D023A}" dt="2023-03-09T16:37:56.875" v="413" actId="20577"/>
          <ac:spMkLst>
            <pc:docMk/>
            <pc:sldMk cId="2175796089" sldId="287"/>
            <ac:spMk id="3" creationId="{33A6C7DE-256C-9274-FE82-4DBF934DD0AA}"/>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870910412265488E-2"/>
          <c:y val="6.2594768161974276E-2"/>
          <c:w val="0.89807030169615898"/>
          <c:h val="0.8306444142300049"/>
        </c:manualLayout>
      </c:layout>
      <c:lineChart>
        <c:grouping val="standard"/>
        <c:varyColors val="0"/>
        <c:ser>
          <c:idx val="0"/>
          <c:order val="0"/>
          <c:tx>
            <c:strRef>
              <c:f>'Bransch nya alla hk+fil'!$J$2</c:f>
              <c:strCache>
                <c:ptCount val="1"/>
                <c:pt idx="0">
                  <c:v>Kristianstads kommun</c:v>
                </c:pt>
              </c:strCache>
            </c:strRef>
          </c:tx>
          <c:spPr>
            <a:ln w="38100"/>
          </c:spPr>
          <c:marker>
            <c:symbol val="none"/>
          </c:marker>
          <c:dLbls>
            <c:dLbl>
              <c:idx val="0"/>
              <c:layout>
                <c:manualLayout>
                  <c:x val="-7.1522309711286092E-2"/>
                  <c:y val="-2.849143857017989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32-4DE5-A7B1-AD2392F68078}"/>
                </c:ext>
              </c:extLst>
            </c:dLbl>
            <c:dLbl>
              <c:idx val="1"/>
              <c:layout>
                <c:manualLayout>
                  <c:x val="-3.0307682750867523E-2"/>
                  <c:y val="-4.1073417672950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32-4DE5-A7B1-AD2392F68078}"/>
                </c:ext>
              </c:extLst>
            </c:dLbl>
            <c:dLbl>
              <c:idx val="2"/>
              <c:layout>
                <c:manualLayout>
                  <c:x val="-2.6719442327773627E-2"/>
                  <c:y val="2.2547681539807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32-4DE5-A7B1-AD2392F68078}"/>
                </c:ext>
              </c:extLst>
            </c:dLbl>
            <c:dLbl>
              <c:idx val="3"/>
              <c:layout>
                <c:manualLayout>
                  <c:x val="-7.3762453080461712E-2"/>
                  <c:y val="-2.50713660792401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32-4DE5-A7B1-AD2392F68078}"/>
                </c:ext>
              </c:extLst>
            </c:dLbl>
            <c:dLbl>
              <c:idx val="4"/>
              <c:layout>
                <c:manualLayout>
                  <c:x val="-4.2376767560966616E-2"/>
                  <c:y val="8.89561143824587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32-4DE5-A7B1-AD2392F68078}"/>
                </c:ext>
              </c:extLst>
            </c:dLbl>
            <c:dLbl>
              <c:idx val="5"/>
              <c:layout>
                <c:manualLayout>
                  <c:x val="-1.4320160584765778E-2"/>
                  <c:y val="-2.50713660792402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32-4DE5-A7B1-AD2392F68078}"/>
                </c:ext>
              </c:extLst>
            </c:dLbl>
            <c:dLbl>
              <c:idx val="6"/>
              <c:layout>
                <c:manualLayout>
                  <c:x val="-7.9062038050381322E-3"/>
                  <c:y val="-2.7201145311381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32-4DE5-A7B1-AD2392F68078}"/>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'Bransch nya alla hk+fil'!$I$3:$I$9</c:f>
              <c:strCache>
                <c:ptCount val="7"/>
                <c:pt idx="0">
                  <c:v>Jord &amp; Skog &amp; Energi</c:v>
                </c:pt>
                <c:pt idx="1">
                  <c:v>Tillverkning</c:v>
                </c:pt>
                <c:pt idx="2">
                  <c:v>Bygg &amp; Transport</c:v>
                </c:pt>
                <c:pt idx="3">
                  <c:v>Handel &amp; Restaurang</c:v>
                </c:pt>
                <c:pt idx="4">
                  <c:v>Tjänsteföretag</c:v>
                </c:pt>
                <c:pt idx="5">
                  <c:v>Vård &amp; Utbildning </c:v>
                </c:pt>
                <c:pt idx="6">
                  <c:v>Kultur &amp; Fritid </c:v>
                </c:pt>
              </c:strCache>
            </c:strRef>
          </c:cat>
          <c:val>
            <c:numRef>
              <c:f>'Bransch nya alla hk+fil'!$J$3:$J$9</c:f>
              <c:numCache>
                <c:formatCode>0.0%</c:formatCode>
                <c:ptCount val="7"/>
                <c:pt idx="0">
                  <c:v>0.14889705882352941</c:v>
                </c:pt>
                <c:pt idx="1">
                  <c:v>3.4926470588235295E-2</c:v>
                </c:pt>
                <c:pt idx="2">
                  <c:v>0.12683823529411764</c:v>
                </c:pt>
                <c:pt idx="3">
                  <c:v>0.20404411764705882</c:v>
                </c:pt>
                <c:pt idx="4">
                  <c:v>0.38419117647058826</c:v>
                </c:pt>
                <c:pt idx="5">
                  <c:v>7.5367647058823525E-2</c:v>
                </c:pt>
                <c:pt idx="6">
                  <c:v>2.5735294117647058E-2</c:v>
                </c:pt>
              </c:numCache>
            </c:numRef>
          </c:val>
          <c:smooth val="0"/>
          <c:extLst>
            <c:ext xmlns:c16="http://schemas.microsoft.com/office/drawing/2014/chart" uri="{C3380CC4-5D6E-409C-BE32-E72D297353CC}">
              <c16:uniqueId val="{00000007-4A32-4DE5-A7B1-AD2392F68078}"/>
            </c:ext>
          </c:extLst>
        </c:ser>
        <c:ser>
          <c:idx val="1"/>
          <c:order val="1"/>
          <c:tx>
            <c:strRef>
              <c:f>'Bransch nya alla hk+fil'!$K$2</c:f>
              <c:strCache>
                <c:ptCount val="1"/>
                <c:pt idx="0">
                  <c:v>Sverige</c:v>
                </c:pt>
              </c:strCache>
            </c:strRef>
          </c:tx>
          <c:spPr>
            <a:ln w="38100"/>
          </c:spPr>
          <c:marker>
            <c:symbol val="none"/>
          </c:marker>
          <c:dLbls>
            <c:dLbl>
              <c:idx val="0"/>
              <c:layout>
                <c:manualLayout>
                  <c:x val="-6.360331470662943E-2"/>
                  <c:y val="1.55475565554304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A32-4DE5-A7B1-AD2392F68078}"/>
                </c:ext>
              </c:extLst>
            </c:dLbl>
            <c:dLbl>
              <c:idx val="1"/>
              <c:layout>
                <c:manualLayout>
                  <c:x val="-3.6721594276521885E-2"/>
                  <c:y val="1.87221597300337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32-4DE5-A7B1-AD2392F68078}"/>
                </c:ext>
              </c:extLst>
            </c:dLbl>
            <c:dLbl>
              <c:idx val="2"/>
              <c:layout>
                <c:manualLayout>
                  <c:x val="-3.5680015804476051E-2"/>
                  <c:y val="-4.15953005874265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A32-4DE5-A7B1-AD2392F68078}"/>
                </c:ext>
              </c:extLst>
            </c:dLbl>
            <c:dLbl>
              <c:idx val="3"/>
              <c:layout>
                <c:manualLayout>
                  <c:x val="-6.704202297293492E-2"/>
                  <c:y val="-1.93730783652044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A32-4DE5-A7B1-AD2392F68078}"/>
                </c:ext>
              </c:extLst>
            </c:dLbl>
            <c:dLbl>
              <c:idx val="5"/>
              <c:layout>
                <c:manualLayout>
                  <c:x val="-2.4223899388856596E-2"/>
                  <c:y val="2.20259013991456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A32-4DE5-A7B1-AD2392F68078}"/>
                </c:ext>
              </c:extLst>
            </c:dLbl>
            <c:dLbl>
              <c:idx val="6"/>
              <c:layout>
                <c:manualLayout>
                  <c:x val="-8.7930036971201476E-4"/>
                  <c:y val="-2.2547681539807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A32-4DE5-A7B1-AD2392F68078}"/>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'Bransch nya alla hk+fil'!$I$3:$I$9</c:f>
              <c:strCache>
                <c:ptCount val="7"/>
                <c:pt idx="0">
                  <c:v>Jord &amp; Skog &amp; Energi</c:v>
                </c:pt>
                <c:pt idx="1">
                  <c:v>Tillverkning</c:v>
                </c:pt>
                <c:pt idx="2">
                  <c:v>Bygg &amp; Transport</c:v>
                </c:pt>
                <c:pt idx="3">
                  <c:v>Handel &amp; Restaurang</c:v>
                </c:pt>
                <c:pt idx="4">
                  <c:v>Tjänsteföretag</c:v>
                </c:pt>
                <c:pt idx="5">
                  <c:v>Vård &amp; Utbildning </c:v>
                </c:pt>
                <c:pt idx="6">
                  <c:v>Kultur &amp; Fritid </c:v>
                </c:pt>
              </c:strCache>
            </c:strRef>
          </c:cat>
          <c:val>
            <c:numRef>
              <c:f>'Bransch nya alla hk+fil'!$K$3:$K$9</c:f>
              <c:numCache>
                <c:formatCode>0.0%</c:formatCode>
                <c:ptCount val="7"/>
                <c:pt idx="0">
                  <c:v>8.6941170079852248E-2</c:v>
                </c:pt>
                <c:pt idx="1">
                  <c:v>3.4073007767939596E-2</c:v>
                </c:pt>
                <c:pt idx="2">
                  <c:v>0.13668586017708728</c:v>
                </c:pt>
                <c:pt idx="3">
                  <c:v>0.16056005214840566</c:v>
                </c:pt>
                <c:pt idx="4">
                  <c:v>0.45140963659079797</c:v>
                </c:pt>
                <c:pt idx="5">
                  <c:v>7.1092943668857628E-2</c:v>
                </c:pt>
                <c:pt idx="6">
                  <c:v>5.9237329567059592E-2</c:v>
                </c:pt>
              </c:numCache>
            </c:numRef>
          </c:val>
          <c:smooth val="0"/>
          <c:extLst>
            <c:ext xmlns:c16="http://schemas.microsoft.com/office/drawing/2014/chart" uri="{C3380CC4-5D6E-409C-BE32-E72D297353CC}">
              <c16:uniqueId val="{0000000E-4A32-4DE5-A7B1-AD2392F68078}"/>
            </c:ext>
          </c:extLst>
        </c:ser>
        <c:dLbls>
          <c:showLegendKey val="0"/>
          <c:showVal val="0"/>
          <c:showCatName val="0"/>
          <c:showSerName val="0"/>
          <c:showPercent val="0"/>
          <c:showBubbleSize val="0"/>
        </c:dLbls>
        <c:smooth val="0"/>
        <c:axId val="1963940768"/>
        <c:axId val="1"/>
      </c:lineChart>
      <c:catAx>
        <c:axId val="1963940768"/>
        <c:scaling>
          <c:orientation val="minMax"/>
        </c:scaling>
        <c:delete val="0"/>
        <c:axPos val="b"/>
        <c:numFmt formatCode="General" sourceLinked="1"/>
        <c:majorTickMark val="out"/>
        <c:minorTickMark val="none"/>
        <c:tickLblPos val="nextTo"/>
        <c:txPr>
          <a:bodyPr rot="0" vert="horz"/>
          <a:lstStyle/>
          <a:p>
            <a:pPr>
              <a:defRPr sz="800" b="0" i="0" u="none" strike="noStrike" baseline="0">
                <a:solidFill>
                  <a:srgbClr val="000000"/>
                </a:solidFill>
                <a:latin typeface="Calibri"/>
                <a:ea typeface="Calibri"/>
                <a:cs typeface="Calibri"/>
              </a:defRPr>
            </a:pPr>
            <a:endParaRPr lang="sv-SE"/>
          </a:p>
        </c:txPr>
        <c:crossAx val="1"/>
        <c:crosses val="autoZero"/>
        <c:auto val="1"/>
        <c:lblAlgn val="ctr"/>
        <c:lblOffset val="100"/>
        <c:noMultiLvlLbl val="0"/>
      </c:catAx>
      <c:valAx>
        <c:axId val="1"/>
        <c:scaling>
          <c:orientation val="minMax"/>
          <c:max val="0.5"/>
        </c:scaling>
        <c:delete val="0"/>
        <c:axPos val="l"/>
        <c:numFmt formatCode="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sv-SE"/>
          </a:p>
        </c:txPr>
        <c:crossAx val="1963940768"/>
        <c:crosses val="autoZero"/>
        <c:crossBetween val="between"/>
      </c:valAx>
    </c:plotArea>
    <c:legend>
      <c:legendPos val="r"/>
      <c:layout>
        <c:manualLayout>
          <c:xMode val="edge"/>
          <c:yMode val="edge"/>
          <c:x val="0.75099058563625487"/>
          <c:y val="0.10919917337918966"/>
          <c:w val="0.23745984454645874"/>
          <c:h val="0.24138760672157361"/>
        </c:manualLayout>
      </c:layout>
      <c:overlay val="0"/>
      <c:txPr>
        <a:bodyPr/>
        <a:lstStyle/>
        <a:p>
          <a:pPr>
            <a:defRPr sz="1000" b="0" i="0" u="none" strike="noStrike" baseline="0">
              <a:solidFill>
                <a:srgbClr val="000000"/>
              </a:solidFill>
              <a:latin typeface="Calibri"/>
              <a:ea typeface="Calibri"/>
              <a:cs typeface="Calibri"/>
            </a:defRPr>
          </a:pPr>
          <a:endParaRPr lang="sv-SE"/>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sv-S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dirty="0"/>
              <a:t>NKI 2021</a:t>
            </a:r>
          </a:p>
        </c:rich>
      </c:tx>
      <c:overlay val="0"/>
      <c:spPr>
        <a:solidFill>
          <a:schemeClr val="accent5">
            <a:lumMod val="60000"/>
            <a:lumOff val="40000"/>
          </a:schemeClr>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Kristianstad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Blad1!$A$2:$A$8</c:f>
              <c:strCache>
                <c:ptCount val="7"/>
                <c:pt idx="0">
                  <c:v>Brand</c:v>
                </c:pt>
                <c:pt idx="1">
                  <c:v>Bygg</c:v>
                </c:pt>
                <c:pt idx="2">
                  <c:v>Mark</c:v>
                </c:pt>
                <c:pt idx="3">
                  <c:v>Miljö</c:v>
                </c:pt>
                <c:pt idx="4">
                  <c:v>Livsmedel</c:v>
                </c:pt>
                <c:pt idx="5">
                  <c:v>Servering</c:v>
                </c:pt>
                <c:pt idx="6">
                  <c:v>Aggregerat</c:v>
                </c:pt>
              </c:strCache>
            </c:strRef>
          </c:cat>
          <c:val>
            <c:numRef>
              <c:f>Blad1!$B$2:$B$8</c:f>
              <c:numCache>
                <c:formatCode>General</c:formatCode>
                <c:ptCount val="7"/>
                <c:pt idx="0">
                  <c:v>85</c:v>
                </c:pt>
                <c:pt idx="1">
                  <c:v>57</c:v>
                </c:pt>
                <c:pt idx="2">
                  <c:v>67</c:v>
                </c:pt>
                <c:pt idx="3">
                  <c:v>76</c:v>
                </c:pt>
                <c:pt idx="4">
                  <c:v>84</c:v>
                </c:pt>
                <c:pt idx="5">
                  <c:v>80</c:v>
                </c:pt>
                <c:pt idx="6">
                  <c:v>76</c:v>
                </c:pt>
              </c:numCache>
            </c:numRef>
          </c:val>
          <c:extLst>
            <c:ext xmlns:c16="http://schemas.microsoft.com/office/drawing/2014/chart" uri="{C3380CC4-5D6E-409C-BE32-E72D297353CC}">
              <c16:uniqueId val="{00000000-DB2C-40D5-86CE-B4737A63EFCF}"/>
            </c:ext>
          </c:extLst>
        </c:ser>
        <c:ser>
          <c:idx val="1"/>
          <c:order val="1"/>
          <c:tx>
            <c:strRef>
              <c:f>Blad1!$C$1</c:f>
              <c:strCache>
                <c:ptCount val="1"/>
                <c:pt idx="0">
                  <c:v>Skåne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Blad1!$A$2:$A$8</c:f>
              <c:strCache>
                <c:ptCount val="7"/>
                <c:pt idx="0">
                  <c:v>Brand</c:v>
                </c:pt>
                <c:pt idx="1">
                  <c:v>Bygg</c:v>
                </c:pt>
                <c:pt idx="2">
                  <c:v>Mark</c:v>
                </c:pt>
                <c:pt idx="3">
                  <c:v>Miljö</c:v>
                </c:pt>
                <c:pt idx="4">
                  <c:v>Livsmedel</c:v>
                </c:pt>
                <c:pt idx="5">
                  <c:v>Servering</c:v>
                </c:pt>
                <c:pt idx="6">
                  <c:v>Aggregerat</c:v>
                </c:pt>
              </c:strCache>
            </c:strRef>
          </c:cat>
          <c:val>
            <c:numRef>
              <c:f>Blad1!$C$2:$C$8</c:f>
              <c:numCache>
                <c:formatCode>General</c:formatCode>
                <c:ptCount val="7"/>
                <c:pt idx="0">
                  <c:v>76</c:v>
                </c:pt>
                <c:pt idx="1">
                  <c:v>64</c:v>
                </c:pt>
                <c:pt idx="2">
                  <c:v>78</c:v>
                </c:pt>
                <c:pt idx="3">
                  <c:v>68</c:v>
                </c:pt>
                <c:pt idx="4">
                  <c:v>80</c:v>
                </c:pt>
                <c:pt idx="5">
                  <c:v>72</c:v>
                </c:pt>
                <c:pt idx="6">
                  <c:v>73</c:v>
                </c:pt>
              </c:numCache>
            </c:numRef>
          </c:val>
          <c:extLst>
            <c:ext xmlns:c16="http://schemas.microsoft.com/office/drawing/2014/chart" uri="{C3380CC4-5D6E-409C-BE32-E72D297353CC}">
              <c16:uniqueId val="{00000001-DB2C-40D5-86CE-B4737A63EFCF}"/>
            </c:ext>
          </c:extLst>
        </c:ser>
        <c:ser>
          <c:idx val="2"/>
          <c:order val="2"/>
          <c:tx>
            <c:strRef>
              <c:f>Blad1!$D$1</c:f>
              <c:strCache>
                <c:ptCount val="1"/>
                <c:pt idx="0">
                  <c:v>Sverige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Blad1!$A$2:$A$8</c:f>
              <c:strCache>
                <c:ptCount val="7"/>
                <c:pt idx="0">
                  <c:v>Brand</c:v>
                </c:pt>
                <c:pt idx="1">
                  <c:v>Bygg</c:v>
                </c:pt>
                <c:pt idx="2">
                  <c:v>Mark</c:v>
                </c:pt>
                <c:pt idx="3">
                  <c:v>Miljö</c:v>
                </c:pt>
                <c:pt idx="4">
                  <c:v>Livsmedel</c:v>
                </c:pt>
                <c:pt idx="5">
                  <c:v>Servering</c:v>
                </c:pt>
                <c:pt idx="6">
                  <c:v>Aggregerat</c:v>
                </c:pt>
              </c:strCache>
            </c:strRef>
          </c:cat>
          <c:val>
            <c:numRef>
              <c:f>Blad1!$D$2:$D$8</c:f>
              <c:numCache>
                <c:formatCode>General</c:formatCode>
                <c:ptCount val="7"/>
                <c:pt idx="0">
                  <c:v>82</c:v>
                </c:pt>
                <c:pt idx="1">
                  <c:v>66</c:v>
                </c:pt>
                <c:pt idx="2">
                  <c:v>76</c:v>
                </c:pt>
                <c:pt idx="3">
                  <c:v>71</c:v>
                </c:pt>
                <c:pt idx="4">
                  <c:v>78</c:v>
                </c:pt>
                <c:pt idx="5">
                  <c:v>77</c:v>
                </c:pt>
                <c:pt idx="6">
                  <c:v>74</c:v>
                </c:pt>
              </c:numCache>
            </c:numRef>
          </c:val>
          <c:extLst>
            <c:ext xmlns:c16="http://schemas.microsoft.com/office/drawing/2014/chart" uri="{C3380CC4-5D6E-409C-BE32-E72D297353CC}">
              <c16:uniqueId val="{00000002-DB2C-40D5-86CE-B4737A63EFCF}"/>
            </c:ext>
          </c:extLst>
        </c:ser>
        <c:dLbls>
          <c:showLegendKey val="0"/>
          <c:showVal val="0"/>
          <c:showCatName val="0"/>
          <c:showSerName val="0"/>
          <c:showPercent val="0"/>
          <c:showBubbleSize val="0"/>
        </c:dLbls>
        <c:gapWidth val="219"/>
        <c:overlap val="-27"/>
        <c:axId val="418926111"/>
        <c:axId val="418928191"/>
      </c:barChart>
      <c:catAx>
        <c:axId val="418926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418928191"/>
        <c:crosses val="autoZero"/>
        <c:auto val="1"/>
        <c:lblAlgn val="ctr"/>
        <c:lblOffset val="100"/>
        <c:noMultiLvlLbl val="0"/>
      </c:catAx>
      <c:valAx>
        <c:axId val="418928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418926111"/>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4810F-6095-41CC-95D4-6A2F472551D1}" type="datetimeFigureOut">
              <a:rPr lang="sv-SE" smtClean="0"/>
              <a:t>2023-03-09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965E1-134E-446F-BFFB-8403FC6F88B7}" type="slidenum">
              <a:rPr lang="sv-SE" smtClean="0"/>
              <a:t>‹#›</a:t>
            </a:fld>
            <a:endParaRPr lang="sv-SE"/>
          </a:p>
        </p:txBody>
      </p:sp>
    </p:spTree>
    <p:extLst>
      <p:ext uri="{BB962C8B-B14F-4D97-AF65-F5344CB8AC3E}">
        <p14:creationId xmlns:p14="http://schemas.microsoft.com/office/powerpoint/2010/main" val="149990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Klar 2022</a:t>
            </a:r>
          </a:p>
          <a:p>
            <a:endParaRPr lang="sv-SE" dirty="0"/>
          </a:p>
          <a:p>
            <a:r>
              <a:rPr lang="sv-SE" dirty="0"/>
              <a:t>8546 Företag 2020</a:t>
            </a:r>
          </a:p>
          <a:p>
            <a:r>
              <a:rPr lang="sv-SE" dirty="0"/>
              <a:t>8771 företag 2021</a:t>
            </a:r>
          </a:p>
          <a:p>
            <a:r>
              <a:rPr lang="sv-SE" dirty="0"/>
              <a:t>8899 företag 2022</a:t>
            </a:r>
          </a:p>
          <a:p>
            <a:endParaRPr lang="sv-SE" dirty="0"/>
          </a:p>
          <a:p>
            <a:r>
              <a:rPr lang="sv-SE" dirty="0"/>
              <a:t>Nettoförändringar: 2017: +1,2 % 2018: +1,8 % 2019: +2,6 % 2020: +2,3 % 2021: +2,6 % , 2022 1,5%</a:t>
            </a:r>
          </a:p>
          <a:p>
            <a:r>
              <a:rPr lang="sv-SE" dirty="0"/>
              <a:t>Nettoändring riket 2,8, Skåne 3,3</a:t>
            </a:r>
          </a:p>
          <a:p>
            <a:endParaRPr lang="sv-SE" dirty="0"/>
          </a:p>
          <a:p>
            <a:r>
              <a:rPr lang="sv-SE" dirty="0"/>
              <a:t>Antal konkurser: 2018-53st 2019-45st  2020- 39st  2021-57, 2022 35 </a:t>
            </a:r>
            <a:r>
              <a:rPr lang="sv-SE" dirty="0" err="1"/>
              <a:t>st</a:t>
            </a:r>
            <a:endParaRPr lang="sv-SE" dirty="0"/>
          </a:p>
          <a:p>
            <a:endParaRPr lang="sv-SE" dirty="0"/>
          </a:p>
          <a:p>
            <a:r>
              <a:rPr lang="sv-SE" dirty="0"/>
              <a:t>11% övriga former =  kooperativ, offentlig verksamhet, stiftelser ( baserat på </a:t>
            </a:r>
            <a:r>
              <a:rPr lang="sv-SE" dirty="0" err="1"/>
              <a:t>arbetställen</a:t>
            </a:r>
            <a:r>
              <a:rPr lang="sv-SE" dirty="0"/>
              <a:t>)</a:t>
            </a:r>
          </a:p>
        </p:txBody>
      </p:sp>
      <p:sp>
        <p:nvSpPr>
          <p:cNvPr id="4" name="Platshållare för bildnummer 3"/>
          <p:cNvSpPr>
            <a:spLocks noGrp="1"/>
          </p:cNvSpPr>
          <p:nvPr>
            <p:ph type="sldNum" sz="quarter" idx="10"/>
          </p:nvPr>
        </p:nvSpPr>
        <p:spPr/>
        <p:txBody>
          <a:bodyPr/>
          <a:lstStyle/>
          <a:p>
            <a:fld id="{4F08B6D9-FBC7-435B-80B7-0442FD469D63}" type="slidenum">
              <a:rPr lang="sv-SE" smtClean="0"/>
              <a:t>2</a:t>
            </a:fld>
            <a:endParaRPr lang="sv-SE"/>
          </a:p>
        </p:txBody>
      </p:sp>
    </p:spTree>
    <p:extLst>
      <p:ext uri="{BB962C8B-B14F-4D97-AF65-F5344CB8AC3E}">
        <p14:creationId xmlns:p14="http://schemas.microsoft.com/office/powerpoint/2010/main" val="395072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Klar 2022</a:t>
            </a:r>
          </a:p>
          <a:p>
            <a:r>
              <a:rPr lang="sv-SE" dirty="0"/>
              <a:t>Kommunen följer rikssnittet rätt väl inom de flesta branscherna. </a:t>
            </a:r>
          </a:p>
          <a:p>
            <a:r>
              <a:rPr lang="sv-SE" dirty="0"/>
              <a:t>Största skillnaderna är inom Jord &amp; Skog &amp; Energi (+4,3 %) och Tjänsteföretag (-5,3 %)</a:t>
            </a:r>
          </a:p>
        </p:txBody>
      </p:sp>
      <p:sp>
        <p:nvSpPr>
          <p:cNvPr id="4" name="Platshållare för bildnummer 3"/>
          <p:cNvSpPr>
            <a:spLocks noGrp="1"/>
          </p:cNvSpPr>
          <p:nvPr>
            <p:ph type="sldNum" sz="quarter" idx="10"/>
          </p:nvPr>
        </p:nvSpPr>
        <p:spPr/>
        <p:txBody>
          <a:bodyPr/>
          <a:lstStyle/>
          <a:p>
            <a:fld id="{4F08B6D9-FBC7-435B-80B7-0442FD469D63}" type="slidenum">
              <a:rPr lang="sv-SE" smtClean="0"/>
              <a:t>3</a:t>
            </a:fld>
            <a:endParaRPr lang="sv-SE"/>
          </a:p>
        </p:txBody>
      </p:sp>
    </p:spTree>
    <p:extLst>
      <p:ext uri="{BB962C8B-B14F-4D97-AF65-F5344CB8AC3E}">
        <p14:creationId xmlns:p14="http://schemas.microsoft.com/office/powerpoint/2010/main" val="428183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Klar 2022</a:t>
            </a:r>
          </a:p>
          <a:p>
            <a:endParaRPr lang="sv-SE" dirty="0"/>
          </a:p>
          <a:p>
            <a:r>
              <a:rPr lang="sv-SE" dirty="0"/>
              <a:t>Största skillnaden mot riket vad gäller nystartade företag finns inom Tjänsteföretag där Kristianstads kommun understiger rikssnittet med 6,7 %.</a:t>
            </a:r>
            <a:br>
              <a:rPr lang="sv-SE" dirty="0"/>
            </a:br>
            <a:br>
              <a:rPr lang="sv-SE" dirty="0"/>
            </a:br>
            <a:r>
              <a:rPr lang="sv-SE" dirty="0"/>
              <a:t>Den största sektorn Tjänsteföretag innefattar företag som erbjuder tjänster inom </a:t>
            </a:r>
            <a:r>
              <a:rPr lang="sv-SE" dirty="0" err="1"/>
              <a:t>bl</a:t>
            </a:r>
            <a:r>
              <a:rPr lang="sv-SE" dirty="0"/>
              <a:t> a IT, ekonomi, reklam, juridik, försäkring, uthyrning av fastigheter och maskiner, resor, städning, kropps- och hårvård.</a:t>
            </a:r>
          </a:p>
          <a:p>
            <a:endParaRPr lang="sv-SE" dirty="0"/>
          </a:p>
        </p:txBody>
      </p:sp>
      <p:sp>
        <p:nvSpPr>
          <p:cNvPr id="4" name="Platshållare för bildnummer 3"/>
          <p:cNvSpPr>
            <a:spLocks noGrp="1"/>
          </p:cNvSpPr>
          <p:nvPr>
            <p:ph type="sldNum" sz="quarter" idx="10"/>
          </p:nvPr>
        </p:nvSpPr>
        <p:spPr/>
        <p:txBody>
          <a:bodyPr/>
          <a:lstStyle/>
          <a:p>
            <a:fld id="{4F08B6D9-FBC7-435B-80B7-0442FD469D63}" type="slidenum">
              <a:rPr lang="sv-SE" smtClean="0"/>
              <a:t>4</a:t>
            </a:fld>
            <a:endParaRPr lang="sv-SE"/>
          </a:p>
        </p:txBody>
      </p:sp>
    </p:spTree>
    <p:extLst>
      <p:ext uri="{BB962C8B-B14F-4D97-AF65-F5344CB8AC3E}">
        <p14:creationId xmlns:p14="http://schemas.microsoft.com/office/powerpoint/2010/main" val="424536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Font typeface="Arial" panose="020B0604020202020204" pitchFamily="34" charset="0"/>
              <a:buChar char="•"/>
            </a:pPr>
            <a:r>
              <a:rPr lang="sv-SE" b="0" i="0" dirty="0">
                <a:solidFill>
                  <a:srgbClr val="222222"/>
                </a:solidFill>
                <a:effectLst/>
                <a:latin typeface="open sans" panose="020B0606030504020204" pitchFamily="34" charset="0"/>
              </a:rPr>
              <a:t>Ej klar, var finns? Micke tar fram</a:t>
            </a:r>
          </a:p>
          <a:p>
            <a:pPr algn="l">
              <a:buFont typeface="Arial" panose="020B0604020202020204" pitchFamily="34" charset="0"/>
              <a:buChar char="•"/>
            </a:pPr>
            <a:endParaRPr lang="sv-SE" b="0" i="0" dirty="0">
              <a:solidFill>
                <a:srgbClr val="222222"/>
              </a:solidFill>
              <a:effectLst/>
              <a:latin typeface="open sans" panose="020B0606030504020204" pitchFamily="34" charset="0"/>
            </a:endParaRPr>
          </a:p>
          <a:p>
            <a:pPr algn="l">
              <a:buFont typeface="Arial" panose="020B0604020202020204" pitchFamily="34" charset="0"/>
              <a:buChar char="•"/>
            </a:pPr>
            <a:endParaRPr lang="sv-SE" b="0" i="0" dirty="0">
              <a:solidFill>
                <a:srgbClr val="222222"/>
              </a:solidFill>
              <a:effectLst/>
              <a:latin typeface="open sans" panose="020B0606030504020204" pitchFamily="34" charset="0"/>
            </a:endParaRPr>
          </a:p>
          <a:p>
            <a:pPr algn="l">
              <a:buFont typeface="Arial" panose="020B0604020202020204" pitchFamily="34" charset="0"/>
              <a:buChar char="•"/>
            </a:pPr>
            <a:endParaRPr lang="sv-SE" b="0" i="0" dirty="0">
              <a:solidFill>
                <a:srgbClr val="222222"/>
              </a:solidFill>
              <a:effectLst/>
              <a:latin typeface="open sans" panose="020B0606030504020204" pitchFamily="34" charset="0"/>
            </a:endParaRPr>
          </a:p>
          <a:p>
            <a:pPr algn="l">
              <a:buFont typeface="Arial" panose="020B0604020202020204" pitchFamily="34" charset="0"/>
              <a:buChar char="•"/>
            </a:pPr>
            <a:r>
              <a:rPr lang="sv-SE" b="0" i="0" dirty="0">
                <a:solidFill>
                  <a:srgbClr val="222222"/>
                </a:solidFill>
                <a:effectLst/>
                <a:latin typeface="open sans" panose="020B0606030504020204" pitchFamily="34" charset="0"/>
              </a:rPr>
              <a:t>brandskydd</a:t>
            </a:r>
          </a:p>
          <a:p>
            <a:pPr algn="l">
              <a:buFont typeface="Arial" panose="020B0604020202020204" pitchFamily="34" charset="0"/>
              <a:buChar char="•"/>
            </a:pPr>
            <a:r>
              <a:rPr lang="sv-SE" b="0" i="0" dirty="0">
                <a:solidFill>
                  <a:srgbClr val="222222"/>
                </a:solidFill>
                <a:effectLst/>
                <a:latin typeface="open sans" panose="020B0606030504020204" pitchFamily="34" charset="0"/>
              </a:rPr>
              <a:t>bygglov</a:t>
            </a:r>
          </a:p>
          <a:p>
            <a:pPr algn="l">
              <a:buFont typeface="Arial" panose="020B0604020202020204" pitchFamily="34" charset="0"/>
              <a:buChar char="•"/>
            </a:pPr>
            <a:r>
              <a:rPr lang="sv-SE" b="0" i="0" dirty="0">
                <a:solidFill>
                  <a:srgbClr val="222222"/>
                </a:solidFill>
                <a:effectLst/>
                <a:latin typeface="open sans" panose="020B0606030504020204" pitchFamily="34" charset="0"/>
              </a:rPr>
              <a:t>markupplåtelse</a:t>
            </a:r>
          </a:p>
          <a:p>
            <a:pPr algn="l">
              <a:buFont typeface="Arial" panose="020B0604020202020204" pitchFamily="34" charset="0"/>
              <a:buChar char="•"/>
            </a:pPr>
            <a:r>
              <a:rPr lang="sv-SE" b="0" i="0" dirty="0">
                <a:solidFill>
                  <a:srgbClr val="222222"/>
                </a:solidFill>
                <a:effectLst/>
                <a:latin typeface="open sans" panose="020B0606030504020204" pitchFamily="34" charset="0"/>
              </a:rPr>
              <a:t>miljö- och hälsoskydd</a:t>
            </a:r>
          </a:p>
          <a:p>
            <a:pPr algn="l">
              <a:buFont typeface="Arial" panose="020B0604020202020204" pitchFamily="34" charset="0"/>
              <a:buChar char="•"/>
            </a:pPr>
            <a:r>
              <a:rPr lang="sv-SE" b="0" i="0" dirty="0">
                <a:solidFill>
                  <a:srgbClr val="222222"/>
                </a:solidFill>
                <a:effectLst/>
                <a:latin typeface="open sans" panose="020B0606030504020204" pitchFamily="34" charset="0"/>
              </a:rPr>
              <a:t>livsmedelskontroll</a:t>
            </a:r>
          </a:p>
          <a:p>
            <a:pPr algn="l">
              <a:buFont typeface="Arial" panose="020B0604020202020204" pitchFamily="34" charset="0"/>
              <a:buChar char="•"/>
            </a:pPr>
            <a:r>
              <a:rPr lang="sv-SE" b="0" i="0" dirty="0">
                <a:solidFill>
                  <a:srgbClr val="222222"/>
                </a:solidFill>
                <a:effectLst/>
                <a:latin typeface="open sans" panose="020B0606030504020204" pitchFamily="34" charset="0"/>
              </a:rPr>
              <a:t>serveringstillstånd</a:t>
            </a:r>
          </a:p>
          <a:p>
            <a:endParaRPr lang="sv-SE" dirty="0"/>
          </a:p>
        </p:txBody>
      </p:sp>
      <p:sp>
        <p:nvSpPr>
          <p:cNvPr id="4" name="Platshållare för bildnummer 3"/>
          <p:cNvSpPr>
            <a:spLocks noGrp="1"/>
          </p:cNvSpPr>
          <p:nvPr>
            <p:ph type="sldNum" sz="quarter" idx="10"/>
          </p:nvPr>
        </p:nvSpPr>
        <p:spPr/>
        <p:txBody>
          <a:bodyPr/>
          <a:lstStyle/>
          <a:p>
            <a:fld id="{4F08B6D9-FBC7-435B-80B7-0442FD469D63}" type="slidenum">
              <a:rPr lang="sv-SE" smtClean="0"/>
              <a:t>5</a:t>
            </a:fld>
            <a:endParaRPr lang="sv-SE"/>
          </a:p>
        </p:txBody>
      </p:sp>
    </p:spTree>
    <p:extLst>
      <p:ext uri="{BB962C8B-B14F-4D97-AF65-F5344CB8AC3E}">
        <p14:creationId xmlns:p14="http://schemas.microsoft.com/office/powerpoint/2010/main" val="388827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sz="1800" dirty="0">
                <a:effectLst/>
                <a:latin typeface="Calibri" panose="020F0502020204030204" pitchFamily="34" charset="0"/>
                <a:ea typeface="Calibri" panose="020F0502020204030204" pitchFamily="34" charset="0"/>
              </a:rPr>
            </a:br>
            <a:r>
              <a:rPr lang="sv-SE" sz="1800" dirty="0">
                <a:effectLst/>
                <a:latin typeface="Calibri" panose="020F0502020204030204" pitchFamily="34" charset="0"/>
                <a:ea typeface="Calibri" panose="020F0502020204030204" pitchFamily="34" charset="0"/>
              </a:rPr>
              <a:t>klar 2022</a:t>
            </a:r>
          </a:p>
          <a:p>
            <a:endParaRPr lang="sv-SE" sz="1800" dirty="0">
              <a:effectLst/>
              <a:latin typeface="Calibri" panose="020F0502020204030204" pitchFamily="34" charset="0"/>
              <a:ea typeface="Calibri" panose="020F0502020204030204" pitchFamily="34" charset="0"/>
            </a:endParaRPr>
          </a:p>
          <a:p>
            <a:r>
              <a:rPr lang="sv-SE" dirty="0"/>
              <a:t>Vi tecknar klimatkontrakt</a:t>
            </a:r>
          </a:p>
          <a:p>
            <a:r>
              <a:rPr lang="sv-SE" dirty="0"/>
              <a:t>attraktivare Kristianstad fortsätter arbetet med destinationsbolag – utveckla FHE</a:t>
            </a:r>
          </a:p>
          <a:p>
            <a:r>
              <a:rPr lang="sv-SE" dirty="0"/>
              <a:t>Kompetensinsatser-fortsatt arbete med de större företagen – kompetensattraktion</a:t>
            </a:r>
          </a:p>
          <a:p>
            <a:r>
              <a:rPr lang="sv-SE" dirty="0"/>
              <a:t>Beredskapsarbete med företagen för nuvarande och kommande kriser med länsstyrelsen</a:t>
            </a:r>
          </a:p>
          <a:p>
            <a:endParaRPr lang="sv-SE" dirty="0"/>
          </a:p>
          <a:p>
            <a:r>
              <a:rPr lang="sv-SE" dirty="0"/>
              <a:t>Våra företag bygger lager, just in </a:t>
            </a:r>
            <a:r>
              <a:rPr lang="sv-SE" dirty="0" err="1"/>
              <a:t>time</a:t>
            </a:r>
            <a:r>
              <a:rPr lang="sv-SE" dirty="0"/>
              <a:t> har ett nytt begrepp, självförsörjning, </a:t>
            </a:r>
            <a:r>
              <a:rPr lang="sv-SE" dirty="0" err="1"/>
              <a:t>enegipriserna</a:t>
            </a:r>
            <a:r>
              <a:rPr lang="sv-SE" dirty="0"/>
              <a:t> gör att våra företag inte kan hålla ut</a:t>
            </a:r>
          </a:p>
        </p:txBody>
      </p:sp>
      <p:sp>
        <p:nvSpPr>
          <p:cNvPr id="4" name="Platshållare för bildnummer 3"/>
          <p:cNvSpPr>
            <a:spLocks noGrp="1"/>
          </p:cNvSpPr>
          <p:nvPr>
            <p:ph type="sldNum" sz="quarter" idx="10"/>
          </p:nvPr>
        </p:nvSpPr>
        <p:spPr/>
        <p:txBody>
          <a:bodyPr/>
          <a:lstStyle/>
          <a:p>
            <a:fld id="{4F08B6D9-FBC7-435B-80B7-0442FD469D63}" type="slidenum">
              <a:rPr lang="sv-SE" smtClean="0"/>
              <a:t>6</a:t>
            </a:fld>
            <a:endParaRPr lang="sv-SE"/>
          </a:p>
        </p:txBody>
      </p:sp>
    </p:spTree>
    <p:extLst>
      <p:ext uri="{BB962C8B-B14F-4D97-AF65-F5344CB8AC3E}">
        <p14:creationId xmlns:p14="http://schemas.microsoft.com/office/powerpoint/2010/main" val="3070209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Ej klar 20222</a:t>
            </a: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4F08B6D9-FBC7-435B-80B7-0442FD469D63}" type="slidenum">
              <a:rPr lang="sv-SE" smtClean="0"/>
              <a:t>7</a:t>
            </a:fld>
            <a:endParaRPr lang="sv-SE"/>
          </a:p>
        </p:txBody>
      </p:sp>
    </p:spTree>
    <p:extLst>
      <p:ext uri="{BB962C8B-B14F-4D97-AF65-F5344CB8AC3E}">
        <p14:creationId xmlns:p14="http://schemas.microsoft.com/office/powerpoint/2010/main" val="966925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914400" lvl="1" indent="-457200"/>
            <a:r>
              <a:rPr lang="sv-SE" dirty="0">
                <a:ea typeface="+mn-lt"/>
                <a:cs typeface="+mn-lt"/>
              </a:rPr>
              <a:t>8 </a:t>
            </a:r>
            <a:r>
              <a:rPr lang="sv-SE" dirty="0" err="1">
                <a:ea typeface="+mn-lt"/>
                <a:cs typeface="+mn-lt"/>
              </a:rPr>
              <a:t>st</a:t>
            </a:r>
            <a:r>
              <a:rPr lang="sv-SE" dirty="0">
                <a:ea typeface="+mn-lt"/>
                <a:cs typeface="+mn-lt"/>
              </a:rPr>
              <a:t> upphandlare, genomför upphandlingar som har ett värde över 700 000 SEK</a:t>
            </a:r>
          </a:p>
          <a:p>
            <a:pPr marL="914400" lvl="1" indent="-457200"/>
            <a:r>
              <a:rPr lang="sv-SE" dirty="0">
                <a:ea typeface="+mn-lt"/>
                <a:cs typeface="+mn-lt"/>
              </a:rPr>
              <a:t>8 </a:t>
            </a:r>
            <a:r>
              <a:rPr lang="sv-SE" dirty="0" err="1">
                <a:ea typeface="+mn-lt"/>
                <a:cs typeface="+mn-lt"/>
              </a:rPr>
              <a:t>st</a:t>
            </a:r>
            <a:r>
              <a:rPr lang="sv-SE" dirty="0">
                <a:ea typeface="+mn-lt"/>
                <a:cs typeface="+mn-lt"/>
              </a:rPr>
              <a:t> förvaltningar inom kommunen (TEK, OMS, BUF, MSF, </a:t>
            </a:r>
            <a:r>
              <a:rPr lang="sv-SE" dirty="0" err="1">
                <a:ea typeface="+mn-lt"/>
                <a:cs typeface="+mn-lt"/>
              </a:rPr>
              <a:t>KoF</a:t>
            </a:r>
            <a:r>
              <a:rPr lang="sv-SE" dirty="0">
                <a:ea typeface="+mn-lt"/>
                <a:cs typeface="+mn-lt"/>
              </a:rPr>
              <a:t>, </a:t>
            </a:r>
            <a:r>
              <a:rPr lang="sv-SE" dirty="0" err="1">
                <a:ea typeface="+mn-lt"/>
                <a:cs typeface="+mn-lt"/>
              </a:rPr>
              <a:t>AoV</a:t>
            </a:r>
            <a:r>
              <a:rPr lang="sv-SE" dirty="0">
                <a:ea typeface="+mn-lt"/>
                <a:cs typeface="+mn-lt"/>
              </a:rPr>
              <a:t>, RTJ, KLK)</a:t>
            </a:r>
          </a:p>
          <a:p>
            <a:pPr marL="1371600" lvl="2" indent="-457200"/>
            <a:r>
              <a:rPr lang="sv-SE" dirty="0">
                <a:ea typeface="+mn-lt"/>
                <a:cs typeface="+mn-lt"/>
              </a:rPr>
              <a:t>Varje förvaltning har en inköpssamordnare som genomför direktupphandlingar under 700 000 SEK</a:t>
            </a:r>
          </a:p>
          <a:p>
            <a:endParaRPr lang="sv-SE" dirty="0"/>
          </a:p>
        </p:txBody>
      </p:sp>
      <p:sp>
        <p:nvSpPr>
          <p:cNvPr id="4" name="Platshållare för bildnummer 3"/>
          <p:cNvSpPr>
            <a:spLocks noGrp="1"/>
          </p:cNvSpPr>
          <p:nvPr>
            <p:ph type="sldNum" sz="quarter" idx="5"/>
          </p:nvPr>
        </p:nvSpPr>
        <p:spPr/>
        <p:txBody>
          <a:bodyPr/>
          <a:lstStyle/>
          <a:p>
            <a:fld id="{54F965E1-134E-446F-BFFB-8403FC6F88B7}" type="slidenum">
              <a:rPr lang="sv-SE" smtClean="0"/>
              <a:t>9</a:t>
            </a:fld>
            <a:endParaRPr lang="sv-SE"/>
          </a:p>
        </p:txBody>
      </p:sp>
    </p:spTree>
    <p:extLst>
      <p:ext uri="{BB962C8B-B14F-4D97-AF65-F5344CB8AC3E}">
        <p14:creationId xmlns:p14="http://schemas.microsoft.com/office/powerpoint/2010/main" val="410875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Likabehandlingsprincipen</a:t>
            </a:r>
          </a:p>
          <a:p>
            <a:r>
              <a:rPr lang="sv-SE" dirty="0"/>
              <a:t>Alla leverantörer ska behandlas lika, d.v.s. ges lika förutsättningar. Alla måste till exempel få samma information, vid samma tillfälle.</a:t>
            </a:r>
          </a:p>
          <a:p>
            <a:endParaRPr lang="sv-SE" dirty="0"/>
          </a:p>
          <a:p>
            <a:r>
              <a:rPr lang="sv-SE" b="1" dirty="0"/>
              <a:t>Principen om icke-diskriminering</a:t>
            </a:r>
          </a:p>
          <a:p>
            <a:r>
              <a:rPr lang="sv-SE" dirty="0"/>
              <a:t>Det är förbjudet att direkt eller indirekt diskriminera leverantörer, främst på grund av nationalitet. Därför får inte den upphandlande enheten till exempel ge ett lokalt företag företräde med anledning av dess geografiska läge.</a:t>
            </a:r>
          </a:p>
          <a:p>
            <a:endParaRPr lang="sv-SE" dirty="0"/>
          </a:p>
          <a:p>
            <a:r>
              <a:rPr lang="sv-SE" b="1" dirty="0"/>
              <a:t>Principen om ömsesidigt erkännande</a:t>
            </a:r>
          </a:p>
          <a:p>
            <a:r>
              <a:rPr lang="sv-SE" dirty="0"/>
              <a:t>Innebär bland annat att intyg och certifikat som utfärdats av behöriga myndigheter i något medlemsland måste godtas i de övriga medlemsländerna.</a:t>
            </a:r>
          </a:p>
          <a:p>
            <a:endParaRPr lang="sv-SE" dirty="0"/>
          </a:p>
          <a:p>
            <a:r>
              <a:rPr lang="sv-SE" b="1" dirty="0"/>
              <a:t>Proportionalitetsprincipen</a:t>
            </a:r>
          </a:p>
          <a:p>
            <a:r>
              <a:rPr lang="sv-SE" dirty="0"/>
              <a:t>Kvalifikationskraven och kraven i kravspecifikationen måste ha ett naturligt samband med och stå i rimlig proportion till det som upphandlas. Dessutom måste kraven vara ägnade att leda till att den upphandlande enhetens syfte med att ställa dem uppnås.</a:t>
            </a:r>
          </a:p>
          <a:p>
            <a:endParaRPr lang="sv-SE" dirty="0"/>
          </a:p>
          <a:p>
            <a:r>
              <a:rPr lang="sv-SE" b="1" dirty="0"/>
              <a:t>Transparensprincipen</a:t>
            </a:r>
          </a:p>
          <a:p>
            <a:r>
              <a:rPr lang="sv-SE" dirty="0"/>
              <a:t>Innebär att upphandlingsprocessen ska kännetecknas av förutsebarhet och öppenhet. För att anbudsgivarna ska ges samma förutsättningar för anbudsgivning måste förfrågningsunderlaget vara klart och tydligt och innehålla samtliga krav på det som ska upphandlas. De ställda kraven får inte frångås.</a:t>
            </a:r>
          </a:p>
          <a:p>
            <a:endParaRPr lang="sv-SE" dirty="0"/>
          </a:p>
        </p:txBody>
      </p:sp>
      <p:sp>
        <p:nvSpPr>
          <p:cNvPr id="4" name="Platshållare för bildnummer 3"/>
          <p:cNvSpPr>
            <a:spLocks noGrp="1"/>
          </p:cNvSpPr>
          <p:nvPr>
            <p:ph type="sldNum" sz="quarter" idx="5"/>
          </p:nvPr>
        </p:nvSpPr>
        <p:spPr/>
        <p:txBody>
          <a:bodyPr/>
          <a:lstStyle/>
          <a:p>
            <a:fld id="{54F965E1-134E-446F-BFFB-8403FC6F88B7}" type="slidenum">
              <a:rPr lang="sv-SE" smtClean="0"/>
              <a:t>13</a:t>
            </a:fld>
            <a:endParaRPr lang="sv-SE"/>
          </a:p>
        </p:txBody>
      </p:sp>
    </p:spTree>
    <p:extLst>
      <p:ext uri="{BB962C8B-B14F-4D97-AF65-F5344CB8AC3E}">
        <p14:creationId xmlns:p14="http://schemas.microsoft.com/office/powerpoint/2010/main" val="2172476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3" name="Blå mönster bako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99177"/>
            <a:ext cx="12192000" cy="1258823"/>
          </a:xfrm>
          <a:prstGeom prst="rect">
            <a:avLst/>
          </a:prstGeom>
        </p:spPr>
      </p:pic>
      <p:sp>
        <p:nvSpPr>
          <p:cNvPr id="2" name="Rubrik 1"/>
          <p:cNvSpPr>
            <a:spLocks noGrp="1"/>
          </p:cNvSpPr>
          <p:nvPr>
            <p:ph type="ctrTitle"/>
          </p:nvPr>
        </p:nvSpPr>
        <p:spPr>
          <a:xfrm>
            <a:off x="1524000" y="1122363"/>
            <a:ext cx="9144000" cy="1324800"/>
          </a:xfrm>
        </p:spPr>
        <p:txBody>
          <a:bodyPr anchor="b">
            <a:normAutofit/>
          </a:bodyPr>
          <a:lstStyle>
            <a:lvl1pPr algn="ctr">
              <a:defRPr sz="4400"/>
            </a:lvl1pPr>
          </a:lstStyle>
          <a:p>
            <a:r>
              <a:rPr lang="sv-SE"/>
              <a:t>Klicka här för att ändra mall för rubrikformat</a:t>
            </a:r>
            <a:endParaRPr lang="sv-SE" dirty="0"/>
          </a:p>
        </p:txBody>
      </p:sp>
      <p:sp>
        <p:nvSpPr>
          <p:cNvPr id="10" name="Platshållare för innehåll 2"/>
          <p:cNvSpPr>
            <a:spLocks noGrp="1"/>
          </p:cNvSpPr>
          <p:nvPr>
            <p:ph idx="1"/>
          </p:nvPr>
        </p:nvSpPr>
        <p:spPr>
          <a:xfrm>
            <a:off x="1524000" y="2525453"/>
            <a:ext cx="9144000" cy="36515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Logotyp"/>
          <p:cNvSpPr>
            <a:spLocks noGrp="1"/>
          </p:cNvSpPr>
          <p:nvPr>
            <p:ph type="pic" sz="quarter" idx="15" hasCustomPrompt="1"/>
          </p:nvPr>
        </p:nvSpPr>
        <p:spPr>
          <a:xfrm>
            <a:off x="468000" y="468000"/>
            <a:ext cx="1800000" cy="576000"/>
          </a:xfrm>
          <a:blipFill>
            <a:blip r:embed="rId3"/>
            <a:stretch>
              <a:fillRect/>
            </a:stretch>
          </a:blipFill>
        </p:spPr>
        <p:txBody>
          <a:bodyPr/>
          <a:lstStyle>
            <a:lvl1pPr marL="0" indent="0">
              <a:buNone/>
              <a:defRPr/>
            </a:lvl1pPr>
          </a:lstStyle>
          <a:p>
            <a:r>
              <a:rPr lang="sv-SE" dirty="0"/>
              <a:t> </a:t>
            </a:r>
          </a:p>
        </p:txBody>
      </p:sp>
      <p:sp>
        <p:nvSpPr>
          <p:cNvPr id="9" name="Rutmönster blå"/>
          <p:cNvSpPr>
            <a:spLocks noGrp="1"/>
          </p:cNvSpPr>
          <p:nvPr>
            <p:ph type="pic" sz="quarter" idx="13" hasCustomPrompt="1"/>
          </p:nvPr>
        </p:nvSpPr>
        <p:spPr>
          <a:xfrm>
            <a:off x="0" y="5598000"/>
            <a:ext cx="12192000" cy="1260000"/>
          </a:xfrm>
          <a:blipFill>
            <a:blip r:embed="rId4"/>
            <a:stretch>
              <a:fillRect/>
            </a:stretch>
          </a:blipFill>
        </p:spPr>
        <p:txBody>
          <a:bodyPr/>
          <a:lstStyle>
            <a:lvl1pPr marL="0" indent="0">
              <a:buNone/>
              <a:defRPr/>
            </a:lvl1pPr>
          </a:lstStyle>
          <a:p>
            <a:r>
              <a:rPr lang="sv-SE" dirty="0"/>
              <a:t>  </a:t>
            </a:r>
          </a:p>
        </p:txBody>
      </p:sp>
    </p:spTree>
    <p:extLst>
      <p:ext uri="{BB962C8B-B14F-4D97-AF65-F5344CB8AC3E}">
        <p14:creationId xmlns:p14="http://schemas.microsoft.com/office/powerpoint/2010/main" val="257095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8" name="grå mönster bakom"/>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 y="5678377"/>
            <a:ext cx="12191999" cy="1180800"/>
          </a:xfrm>
          <a:prstGeom prst="rect">
            <a:avLst/>
          </a:prstGeom>
        </p:spPr>
      </p:pic>
      <p:sp>
        <p:nvSpPr>
          <p:cNvPr id="9" name="Rutmönster grå"/>
          <p:cNvSpPr>
            <a:spLocks noGrp="1"/>
          </p:cNvSpPr>
          <p:nvPr>
            <p:ph type="pic" sz="quarter" idx="15" hasCustomPrompt="1"/>
          </p:nvPr>
        </p:nvSpPr>
        <p:spPr>
          <a:xfrm>
            <a:off x="0" y="5677200"/>
            <a:ext cx="12192000" cy="1180800"/>
          </a:xfrm>
          <a:blipFill>
            <a:blip r:embed="rId4">
              <a:extLst>
                <a:ext uri="{BEBA8EAE-BF5A-486C-A8C5-ECC9F3942E4B}">
                  <a14:imgProps xmlns:a14="http://schemas.microsoft.com/office/drawing/2010/main">
                    <a14:imgLayer r:embed="rId5">
                      <a14:imgEffect>
                        <a14:brightnessContrast bright="-15000"/>
                      </a14:imgEffect>
                    </a14:imgLayer>
                  </a14:imgProps>
                </a:ext>
              </a:extLst>
            </a:blip>
            <a:stretch>
              <a:fillRect/>
            </a:stretch>
          </a:blipFill>
        </p:spPr>
        <p:txBody>
          <a:bodyPr/>
          <a:lstStyle>
            <a:lvl1pPr marL="0" indent="0">
              <a:buNone/>
              <a:defRPr/>
            </a:lvl1pPr>
          </a:lstStyle>
          <a:p>
            <a:r>
              <a:rPr lang="sv-SE" dirty="0"/>
              <a:t>  </a:t>
            </a:r>
          </a:p>
        </p:txBody>
      </p:sp>
      <p:sp>
        <p:nvSpPr>
          <p:cNvPr id="10" name="Logotyp"/>
          <p:cNvSpPr>
            <a:spLocks noGrp="1"/>
          </p:cNvSpPr>
          <p:nvPr>
            <p:ph type="pic" sz="quarter" idx="14" hasCustomPrompt="1"/>
          </p:nvPr>
        </p:nvSpPr>
        <p:spPr>
          <a:xfrm>
            <a:off x="8868122" y="6209051"/>
            <a:ext cx="1555200" cy="496800"/>
          </a:xfrm>
          <a:blipFill>
            <a:blip r:embed="rId6"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sv-SE" dirty="0"/>
              <a:t> </a:t>
            </a:r>
          </a:p>
        </p:txBody>
      </p:sp>
    </p:spTree>
    <p:extLst>
      <p:ext uri="{BB962C8B-B14F-4D97-AF65-F5344CB8AC3E}">
        <p14:creationId xmlns:p14="http://schemas.microsoft.com/office/powerpoint/2010/main" val="199942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grå mönster bakom"/>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 y="5678377"/>
            <a:ext cx="12191999" cy="1180800"/>
          </a:xfrm>
          <a:prstGeom prst="rect">
            <a:avLst/>
          </a:prstGeom>
        </p:spPr>
      </p:pic>
      <p:sp>
        <p:nvSpPr>
          <p:cNvPr id="8" name="Rutmönster grå"/>
          <p:cNvSpPr>
            <a:spLocks noGrp="1"/>
          </p:cNvSpPr>
          <p:nvPr>
            <p:ph type="pic" sz="quarter" idx="15" hasCustomPrompt="1"/>
          </p:nvPr>
        </p:nvSpPr>
        <p:spPr>
          <a:xfrm>
            <a:off x="0" y="5677200"/>
            <a:ext cx="12192000" cy="1180800"/>
          </a:xfrm>
          <a:blipFill>
            <a:blip r:embed="rId4">
              <a:extLst>
                <a:ext uri="{BEBA8EAE-BF5A-486C-A8C5-ECC9F3942E4B}">
                  <a14:imgProps xmlns:a14="http://schemas.microsoft.com/office/drawing/2010/main">
                    <a14:imgLayer r:embed="rId5">
                      <a14:imgEffect>
                        <a14:brightnessContrast bright="-15000"/>
                      </a14:imgEffect>
                    </a14:imgLayer>
                  </a14:imgProps>
                </a:ext>
              </a:extLst>
            </a:blip>
            <a:stretch>
              <a:fillRect/>
            </a:stretch>
          </a:blipFill>
        </p:spPr>
        <p:txBody>
          <a:bodyPr/>
          <a:lstStyle>
            <a:lvl1pPr marL="0" indent="0">
              <a:buNone/>
              <a:defRPr/>
            </a:lvl1pPr>
          </a:lstStyle>
          <a:p>
            <a:r>
              <a:rPr lang="sv-SE" dirty="0"/>
              <a:t>  </a:t>
            </a:r>
          </a:p>
        </p:txBody>
      </p:sp>
      <p:sp>
        <p:nvSpPr>
          <p:cNvPr id="9" name="Logotyp"/>
          <p:cNvSpPr>
            <a:spLocks noGrp="1"/>
          </p:cNvSpPr>
          <p:nvPr>
            <p:ph type="pic" sz="quarter" idx="14" hasCustomPrompt="1"/>
          </p:nvPr>
        </p:nvSpPr>
        <p:spPr>
          <a:xfrm>
            <a:off x="8868122" y="6209051"/>
            <a:ext cx="1555200" cy="496800"/>
          </a:xfrm>
          <a:blipFill>
            <a:blip r:embed="rId6"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sv-SE" dirty="0"/>
              <a:t> </a:t>
            </a:r>
          </a:p>
        </p:txBody>
      </p:sp>
    </p:spTree>
    <p:extLst>
      <p:ext uri="{BB962C8B-B14F-4D97-AF65-F5344CB8AC3E}">
        <p14:creationId xmlns:p14="http://schemas.microsoft.com/office/powerpoint/2010/main" val="1437663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grå mönster bakom"/>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 y="5678377"/>
            <a:ext cx="12191999" cy="1180800"/>
          </a:xfrm>
          <a:prstGeom prst="rect">
            <a:avLst/>
          </a:prstGeom>
        </p:spPr>
      </p:pic>
      <p:sp>
        <p:nvSpPr>
          <p:cNvPr id="8" name="Rutmönster grå"/>
          <p:cNvSpPr>
            <a:spLocks noGrp="1"/>
          </p:cNvSpPr>
          <p:nvPr>
            <p:ph type="pic" sz="quarter" idx="15" hasCustomPrompt="1"/>
          </p:nvPr>
        </p:nvSpPr>
        <p:spPr>
          <a:xfrm>
            <a:off x="0" y="5677200"/>
            <a:ext cx="12192000" cy="1180800"/>
          </a:xfrm>
          <a:blipFill>
            <a:blip r:embed="rId4">
              <a:extLst>
                <a:ext uri="{BEBA8EAE-BF5A-486C-A8C5-ECC9F3942E4B}">
                  <a14:imgProps xmlns:a14="http://schemas.microsoft.com/office/drawing/2010/main">
                    <a14:imgLayer r:embed="rId5">
                      <a14:imgEffect>
                        <a14:brightnessContrast bright="-15000"/>
                      </a14:imgEffect>
                    </a14:imgLayer>
                  </a14:imgProps>
                </a:ext>
              </a:extLst>
            </a:blip>
            <a:stretch>
              <a:fillRect/>
            </a:stretch>
          </a:blipFill>
        </p:spPr>
        <p:txBody>
          <a:bodyPr/>
          <a:lstStyle>
            <a:lvl1pPr marL="0" indent="0">
              <a:buNone/>
              <a:defRPr/>
            </a:lvl1pPr>
          </a:lstStyle>
          <a:p>
            <a:r>
              <a:rPr lang="sv-SE" dirty="0"/>
              <a:t>  </a:t>
            </a:r>
          </a:p>
        </p:txBody>
      </p:sp>
      <p:sp>
        <p:nvSpPr>
          <p:cNvPr id="9" name="Logotyp"/>
          <p:cNvSpPr>
            <a:spLocks noGrp="1"/>
          </p:cNvSpPr>
          <p:nvPr>
            <p:ph type="pic" sz="quarter" idx="14" hasCustomPrompt="1"/>
          </p:nvPr>
        </p:nvSpPr>
        <p:spPr>
          <a:xfrm>
            <a:off x="8868122" y="6209051"/>
            <a:ext cx="1555200" cy="496800"/>
          </a:xfrm>
          <a:blipFill>
            <a:blip r:embed="rId6"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sv-SE" dirty="0"/>
              <a:t> </a:t>
            </a:r>
          </a:p>
        </p:txBody>
      </p:sp>
    </p:spTree>
    <p:extLst>
      <p:ext uri="{BB962C8B-B14F-4D97-AF65-F5344CB8AC3E}">
        <p14:creationId xmlns:p14="http://schemas.microsoft.com/office/powerpoint/2010/main" val="329476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2">
    <p:spTree>
      <p:nvGrpSpPr>
        <p:cNvPr id="1" name=""/>
        <p:cNvGrpSpPr/>
        <p:nvPr/>
      </p:nvGrpSpPr>
      <p:grpSpPr>
        <a:xfrm>
          <a:off x="0" y="0"/>
          <a:ext cx="0" cy="0"/>
          <a:chOff x="0" y="0"/>
          <a:chExt cx="0" cy="0"/>
        </a:xfrm>
      </p:grpSpPr>
      <p:pic>
        <p:nvPicPr>
          <p:cNvPr id="4" name="blå blå rutmönster bako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85658"/>
            <a:ext cx="12192000" cy="1072342"/>
          </a:xfrm>
          <a:prstGeom prst="rect">
            <a:avLst/>
          </a:prstGeom>
        </p:spPr>
      </p:pic>
      <p:sp>
        <p:nvSpPr>
          <p:cNvPr id="2" name="Rubrik 1"/>
          <p:cNvSpPr>
            <a:spLocks noGrp="1"/>
          </p:cNvSpPr>
          <p:nvPr>
            <p:ph type="ctrTitle"/>
          </p:nvPr>
        </p:nvSpPr>
        <p:spPr>
          <a:xfrm>
            <a:off x="1524000" y="1122363"/>
            <a:ext cx="9144000" cy="1324800"/>
          </a:xfrm>
        </p:spPr>
        <p:txBody>
          <a:bodyPr anchor="b">
            <a:normAutofit/>
          </a:bodyPr>
          <a:lstStyle>
            <a:lvl1pPr algn="ctr">
              <a:defRPr sz="4400"/>
            </a:lvl1pPr>
          </a:lstStyle>
          <a:p>
            <a:r>
              <a:rPr lang="sv-SE"/>
              <a:t>Klicka här för att ändra mall för rubrikformat</a:t>
            </a:r>
            <a:endParaRPr lang="sv-SE" dirty="0"/>
          </a:p>
        </p:txBody>
      </p:sp>
      <p:sp>
        <p:nvSpPr>
          <p:cNvPr id="8" name="Platshållare för innehåll 2"/>
          <p:cNvSpPr>
            <a:spLocks noGrp="1"/>
          </p:cNvSpPr>
          <p:nvPr>
            <p:ph idx="1"/>
          </p:nvPr>
        </p:nvSpPr>
        <p:spPr>
          <a:xfrm>
            <a:off x="1524000" y="2525453"/>
            <a:ext cx="9144000" cy="36515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Logotyp"/>
          <p:cNvSpPr>
            <a:spLocks noGrp="1"/>
          </p:cNvSpPr>
          <p:nvPr>
            <p:ph type="pic" sz="quarter" idx="14" hasCustomPrompt="1"/>
          </p:nvPr>
        </p:nvSpPr>
        <p:spPr>
          <a:xfrm>
            <a:off x="468000" y="468000"/>
            <a:ext cx="1800000" cy="576000"/>
          </a:xfrm>
          <a:blipFill>
            <a:blip r:embed="rId3"/>
            <a:stretch>
              <a:fillRect/>
            </a:stretch>
          </a:blipFill>
        </p:spPr>
        <p:txBody>
          <a:bodyPr/>
          <a:lstStyle>
            <a:lvl1pPr marL="0" indent="0">
              <a:buNone/>
              <a:defRPr/>
            </a:lvl1pPr>
          </a:lstStyle>
          <a:p>
            <a:r>
              <a:rPr lang="sv-SE" dirty="0"/>
              <a:t> </a:t>
            </a:r>
          </a:p>
        </p:txBody>
      </p:sp>
      <p:sp>
        <p:nvSpPr>
          <p:cNvPr id="7" name="Rutmönster olika blå nyanser"/>
          <p:cNvSpPr>
            <a:spLocks noGrp="1"/>
          </p:cNvSpPr>
          <p:nvPr>
            <p:ph type="pic" sz="quarter" idx="13" hasCustomPrompt="1"/>
          </p:nvPr>
        </p:nvSpPr>
        <p:spPr>
          <a:xfrm>
            <a:off x="0" y="5785658"/>
            <a:ext cx="12192000" cy="1072342"/>
          </a:xfrm>
          <a:blipFill>
            <a:blip r:embed="rId4"/>
            <a:stretch>
              <a:fillRect/>
            </a:stretch>
          </a:blipFill>
        </p:spPr>
        <p:txBody>
          <a:bodyPr/>
          <a:lstStyle>
            <a:lvl1pPr marL="0" indent="0">
              <a:buNone/>
              <a:defRPr/>
            </a:lvl1pPr>
          </a:lstStyle>
          <a:p>
            <a:r>
              <a:rPr lang="sv-SE" dirty="0"/>
              <a:t>  </a:t>
            </a:r>
          </a:p>
        </p:txBody>
      </p:sp>
    </p:spTree>
    <p:extLst>
      <p:ext uri="{BB962C8B-B14F-4D97-AF65-F5344CB8AC3E}">
        <p14:creationId xmlns:p14="http://schemas.microsoft.com/office/powerpoint/2010/main" val="264076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4" name="grå mönster bakom"/>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0" y="5678696"/>
            <a:ext cx="12192000" cy="1179304"/>
          </a:xfrm>
          <a:prstGeom prst="rect">
            <a:avLst/>
          </a:prstGeom>
        </p:spPr>
      </p:pic>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utmönster grå"/>
          <p:cNvSpPr>
            <a:spLocks noGrp="1"/>
          </p:cNvSpPr>
          <p:nvPr>
            <p:ph type="pic" sz="quarter" idx="15" hasCustomPrompt="1"/>
          </p:nvPr>
        </p:nvSpPr>
        <p:spPr>
          <a:xfrm>
            <a:off x="0" y="5677591"/>
            <a:ext cx="12192000" cy="1180800"/>
          </a:xfrm>
          <a:blipFill>
            <a:blip r:embed="rId4">
              <a:extLst>
                <a:ext uri="{BEBA8EAE-BF5A-486C-A8C5-ECC9F3942E4B}">
                  <a14:imgProps xmlns:a14="http://schemas.microsoft.com/office/drawing/2010/main">
                    <a14:imgLayer r:embed="rId5">
                      <a14:imgEffect>
                        <a14:brightnessContrast bright="-15000"/>
                      </a14:imgEffect>
                    </a14:imgLayer>
                  </a14:imgProps>
                </a:ext>
              </a:extLst>
            </a:blip>
            <a:stretch>
              <a:fillRect/>
            </a:stretch>
          </a:blipFill>
        </p:spPr>
        <p:txBody>
          <a:bodyPr/>
          <a:lstStyle>
            <a:lvl1pPr marL="0" indent="0">
              <a:buNone/>
              <a:defRPr/>
            </a:lvl1pPr>
          </a:lstStyle>
          <a:p>
            <a:r>
              <a:rPr lang="sv-SE" dirty="0"/>
              <a:t>  </a:t>
            </a:r>
          </a:p>
        </p:txBody>
      </p:sp>
      <p:sp>
        <p:nvSpPr>
          <p:cNvPr id="9" name="Logotyp"/>
          <p:cNvSpPr>
            <a:spLocks noGrp="1"/>
          </p:cNvSpPr>
          <p:nvPr>
            <p:ph type="pic" sz="quarter" idx="14" hasCustomPrompt="1"/>
          </p:nvPr>
        </p:nvSpPr>
        <p:spPr>
          <a:xfrm>
            <a:off x="8868122" y="6209051"/>
            <a:ext cx="1555200" cy="496800"/>
          </a:xfrm>
          <a:blipFill>
            <a:blip r:embed="rId6"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sv-SE" dirty="0"/>
              <a:t> </a:t>
            </a:r>
          </a:p>
        </p:txBody>
      </p:sp>
    </p:spTree>
    <p:extLst>
      <p:ext uri="{BB962C8B-B14F-4D97-AF65-F5344CB8AC3E}">
        <p14:creationId xmlns:p14="http://schemas.microsoft.com/office/powerpoint/2010/main" val="229264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7" name="grå mönster bakom"/>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 y="5678377"/>
            <a:ext cx="12191999" cy="1180800"/>
          </a:xfrm>
          <a:prstGeom prst="rect">
            <a:avLst/>
          </a:prstGeom>
        </p:spPr>
      </p:pic>
      <p:sp>
        <p:nvSpPr>
          <p:cNvPr id="8" name="Rutmönster grå"/>
          <p:cNvSpPr>
            <a:spLocks noGrp="1"/>
          </p:cNvSpPr>
          <p:nvPr>
            <p:ph type="pic" sz="quarter" idx="15" hasCustomPrompt="1"/>
          </p:nvPr>
        </p:nvSpPr>
        <p:spPr>
          <a:xfrm>
            <a:off x="0" y="5677200"/>
            <a:ext cx="12192000" cy="1180800"/>
          </a:xfrm>
          <a:blipFill>
            <a:blip r:embed="rId4">
              <a:extLst>
                <a:ext uri="{BEBA8EAE-BF5A-486C-A8C5-ECC9F3942E4B}">
                  <a14:imgProps xmlns:a14="http://schemas.microsoft.com/office/drawing/2010/main">
                    <a14:imgLayer r:embed="rId5">
                      <a14:imgEffect>
                        <a14:brightnessContrast bright="-15000"/>
                      </a14:imgEffect>
                    </a14:imgLayer>
                  </a14:imgProps>
                </a:ext>
              </a:extLst>
            </a:blip>
            <a:stretch>
              <a:fillRect/>
            </a:stretch>
          </a:blipFill>
        </p:spPr>
        <p:txBody>
          <a:bodyPr/>
          <a:lstStyle>
            <a:lvl1pPr marL="0" indent="0">
              <a:buNone/>
              <a:defRPr/>
            </a:lvl1pPr>
          </a:lstStyle>
          <a:p>
            <a:r>
              <a:rPr lang="sv-SE" dirty="0"/>
              <a:t>  </a:t>
            </a:r>
          </a:p>
        </p:txBody>
      </p:sp>
      <p:sp>
        <p:nvSpPr>
          <p:cNvPr id="9" name="Logotyp"/>
          <p:cNvSpPr>
            <a:spLocks noGrp="1"/>
          </p:cNvSpPr>
          <p:nvPr>
            <p:ph type="pic" sz="quarter" idx="14" hasCustomPrompt="1"/>
          </p:nvPr>
        </p:nvSpPr>
        <p:spPr>
          <a:xfrm>
            <a:off x="8868122" y="6209051"/>
            <a:ext cx="1555200" cy="496800"/>
          </a:xfrm>
          <a:blipFill>
            <a:blip r:embed="rId6"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sv-SE" dirty="0"/>
              <a:t> </a:t>
            </a:r>
          </a:p>
        </p:txBody>
      </p:sp>
    </p:spTree>
    <p:extLst>
      <p:ext uri="{BB962C8B-B14F-4D97-AF65-F5344CB8AC3E}">
        <p14:creationId xmlns:p14="http://schemas.microsoft.com/office/powerpoint/2010/main" val="51630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grå mönster bakom"/>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 y="5678377"/>
            <a:ext cx="12191999" cy="1180800"/>
          </a:xfrm>
          <a:prstGeom prst="rect">
            <a:avLst/>
          </a:prstGeom>
        </p:spPr>
      </p:pic>
      <p:sp>
        <p:nvSpPr>
          <p:cNvPr id="9" name="Rutmönster grå"/>
          <p:cNvSpPr>
            <a:spLocks noGrp="1"/>
          </p:cNvSpPr>
          <p:nvPr>
            <p:ph type="pic" sz="quarter" idx="15" hasCustomPrompt="1"/>
          </p:nvPr>
        </p:nvSpPr>
        <p:spPr>
          <a:xfrm>
            <a:off x="0" y="5677200"/>
            <a:ext cx="12192000" cy="1180800"/>
          </a:xfrm>
          <a:blipFill>
            <a:blip r:embed="rId4">
              <a:extLst>
                <a:ext uri="{BEBA8EAE-BF5A-486C-A8C5-ECC9F3942E4B}">
                  <a14:imgProps xmlns:a14="http://schemas.microsoft.com/office/drawing/2010/main">
                    <a14:imgLayer r:embed="rId5">
                      <a14:imgEffect>
                        <a14:brightnessContrast bright="-15000"/>
                      </a14:imgEffect>
                    </a14:imgLayer>
                  </a14:imgProps>
                </a:ext>
              </a:extLst>
            </a:blip>
            <a:stretch>
              <a:fillRect/>
            </a:stretch>
          </a:blipFill>
        </p:spPr>
        <p:txBody>
          <a:bodyPr/>
          <a:lstStyle>
            <a:lvl1pPr marL="0" indent="0">
              <a:buNone/>
              <a:defRPr/>
            </a:lvl1pPr>
          </a:lstStyle>
          <a:p>
            <a:r>
              <a:rPr lang="sv-SE" dirty="0"/>
              <a:t>  </a:t>
            </a:r>
          </a:p>
        </p:txBody>
      </p:sp>
      <p:sp>
        <p:nvSpPr>
          <p:cNvPr id="10" name="Logotyp"/>
          <p:cNvSpPr>
            <a:spLocks noGrp="1"/>
          </p:cNvSpPr>
          <p:nvPr>
            <p:ph type="pic" sz="quarter" idx="14" hasCustomPrompt="1"/>
          </p:nvPr>
        </p:nvSpPr>
        <p:spPr>
          <a:xfrm>
            <a:off x="8868122" y="6209051"/>
            <a:ext cx="1555200" cy="496800"/>
          </a:xfrm>
          <a:blipFill>
            <a:blip r:embed="rId6"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sv-SE" dirty="0"/>
              <a:t> </a:t>
            </a:r>
          </a:p>
        </p:txBody>
      </p:sp>
    </p:spTree>
    <p:extLst>
      <p:ext uri="{BB962C8B-B14F-4D97-AF65-F5344CB8AC3E}">
        <p14:creationId xmlns:p14="http://schemas.microsoft.com/office/powerpoint/2010/main" val="71342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grå mönster bakom"/>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 y="5678377"/>
            <a:ext cx="12191999" cy="1180800"/>
          </a:xfrm>
          <a:prstGeom prst="rect">
            <a:avLst/>
          </a:prstGeom>
        </p:spPr>
      </p:pic>
      <p:sp>
        <p:nvSpPr>
          <p:cNvPr id="11" name="Rutmönster grå"/>
          <p:cNvSpPr>
            <a:spLocks noGrp="1"/>
          </p:cNvSpPr>
          <p:nvPr>
            <p:ph type="pic" sz="quarter" idx="15" hasCustomPrompt="1"/>
          </p:nvPr>
        </p:nvSpPr>
        <p:spPr>
          <a:xfrm>
            <a:off x="0" y="5677200"/>
            <a:ext cx="12192000" cy="1180800"/>
          </a:xfrm>
          <a:blipFill>
            <a:blip r:embed="rId4">
              <a:extLst>
                <a:ext uri="{BEBA8EAE-BF5A-486C-A8C5-ECC9F3942E4B}">
                  <a14:imgProps xmlns:a14="http://schemas.microsoft.com/office/drawing/2010/main">
                    <a14:imgLayer r:embed="rId5">
                      <a14:imgEffect>
                        <a14:brightnessContrast bright="-15000"/>
                      </a14:imgEffect>
                    </a14:imgLayer>
                  </a14:imgProps>
                </a:ext>
              </a:extLst>
            </a:blip>
            <a:stretch>
              <a:fillRect/>
            </a:stretch>
          </a:blipFill>
        </p:spPr>
        <p:txBody>
          <a:bodyPr/>
          <a:lstStyle>
            <a:lvl1pPr marL="0" indent="0">
              <a:buNone/>
              <a:defRPr/>
            </a:lvl1pPr>
          </a:lstStyle>
          <a:p>
            <a:r>
              <a:rPr lang="sv-SE" dirty="0"/>
              <a:t>  </a:t>
            </a:r>
          </a:p>
        </p:txBody>
      </p:sp>
      <p:sp>
        <p:nvSpPr>
          <p:cNvPr id="12" name="Logotyp"/>
          <p:cNvSpPr>
            <a:spLocks noGrp="1"/>
          </p:cNvSpPr>
          <p:nvPr>
            <p:ph type="pic" sz="quarter" idx="14" hasCustomPrompt="1"/>
          </p:nvPr>
        </p:nvSpPr>
        <p:spPr>
          <a:xfrm>
            <a:off x="8868122" y="6209051"/>
            <a:ext cx="1555200" cy="496800"/>
          </a:xfrm>
          <a:blipFill>
            <a:blip r:embed="rId6"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sv-SE" dirty="0"/>
              <a:t> </a:t>
            </a:r>
          </a:p>
        </p:txBody>
      </p:sp>
    </p:spTree>
    <p:extLst>
      <p:ext uri="{BB962C8B-B14F-4D97-AF65-F5344CB8AC3E}">
        <p14:creationId xmlns:p14="http://schemas.microsoft.com/office/powerpoint/2010/main" val="71528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pic>
        <p:nvPicPr>
          <p:cNvPr id="6" name="grå mönster bakom"/>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 y="5678377"/>
            <a:ext cx="12191999" cy="1180800"/>
          </a:xfrm>
          <a:prstGeom prst="rect">
            <a:avLst/>
          </a:prstGeom>
        </p:spPr>
      </p:pic>
      <p:sp>
        <p:nvSpPr>
          <p:cNvPr id="7" name="Rutmönster grå"/>
          <p:cNvSpPr>
            <a:spLocks noGrp="1"/>
          </p:cNvSpPr>
          <p:nvPr>
            <p:ph type="pic" sz="quarter" idx="15" hasCustomPrompt="1"/>
          </p:nvPr>
        </p:nvSpPr>
        <p:spPr>
          <a:xfrm>
            <a:off x="0" y="5677200"/>
            <a:ext cx="12192000" cy="1180800"/>
          </a:xfrm>
          <a:blipFill>
            <a:blip r:embed="rId4">
              <a:extLst>
                <a:ext uri="{BEBA8EAE-BF5A-486C-A8C5-ECC9F3942E4B}">
                  <a14:imgProps xmlns:a14="http://schemas.microsoft.com/office/drawing/2010/main">
                    <a14:imgLayer r:embed="rId5">
                      <a14:imgEffect>
                        <a14:brightnessContrast bright="-15000"/>
                      </a14:imgEffect>
                    </a14:imgLayer>
                  </a14:imgProps>
                </a:ext>
              </a:extLst>
            </a:blip>
            <a:stretch>
              <a:fillRect/>
            </a:stretch>
          </a:blipFill>
        </p:spPr>
        <p:txBody>
          <a:bodyPr/>
          <a:lstStyle>
            <a:lvl1pPr marL="0" indent="0">
              <a:buNone/>
              <a:defRPr/>
            </a:lvl1pPr>
          </a:lstStyle>
          <a:p>
            <a:r>
              <a:rPr lang="sv-SE" dirty="0"/>
              <a:t>  </a:t>
            </a:r>
          </a:p>
        </p:txBody>
      </p:sp>
      <p:sp>
        <p:nvSpPr>
          <p:cNvPr id="8" name="Logotyp"/>
          <p:cNvSpPr>
            <a:spLocks noGrp="1"/>
          </p:cNvSpPr>
          <p:nvPr>
            <p:ph type="pic" sz="quarter" idx="14" hasCustomPrompt="1"/>
          </p:nvPr>
        </p:nvSpPr>
        <p:spPr>
          <a:xfrm>
            <a:off x="8868122" y="6209051"/>
            <a:ext cx="1555200" cy="496800"/>
          </a:xfrm>
          <a:blipFill>
            <a:blip r:embed="rId6"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sv-SE" dirty="0"/>
              <a:t> </a:t>
            </a:r>
          </a:p>
        </p:txBody>
      </p:sp>
    </p:spTree>
    <p:extLst>
      <p:ext uri="{BB962C8B-B14F-4D97-AF65-F5344CB8AC3E}">
        <p14:creationId xmlns:p14="http://schemas.microsoft.com/office/powerpoint/2010/main" val="174015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8" name="grå mönster bakom"/>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 y="5678377"/>
            <a:ext cx="12191999" cy="1180800"/>
          </a:xfrm>
          <a:prstGeom prst="rect">
            <a:avLst/>
          </a:prstGeom>
        </p:spPr>
      </p:pic>
      <p:sp>
        <p:nvSpPr>
          <p:cNvPr id="9" name="Rutmönster grå"/>
          <p:cNvSpPr>
            <a:spLocks noGrp="1"/>
          </p:cNvSpPr>
          <p:nvPr>
            <p:ph type="pic" sz="quarter" idx="15" hasCustomPrompt="1"/>
          </p:nvPr>
        </p:nvSpPr>
        <p:spPr>
          <a:xfrm>
            <a:off x="0" y="5677200"/>
            <a:ext cx="12192000" cy="1180800"/>
          </a:xfrm>
          <a:blipFill>
            <a:blip r:embed="rId4">
              <a:extLst>
                <a:ext uri="{BEBA8EAE-BF5A-486C-A8C5-ECC9F3942E4B}">
                  <a14:imgProps xmlns:a14="http://schemas.microsoft.com/office/drawing/2010/main">
                    <a14:imgLayer r:embed="rId5">
                      <a14:imgEffect>
                        <a14:brightnessContrast bright="-15000"/>
                      </a14:imgEffect>
                    </a14:imgLayer>
                  </a14:imgProps>
                </a:ext>
              </a:extLst>
            </a:blip>
            <a:stretch>
              <a:fillRect/>
            </a:stretch>
          </a:blipFill>
        </p:spPr>
        <p:txBody>
          <a:bodyPr/>
          <a:lstStyle>
            <a:lvl1pPr marL="0" indent="0">
              <a:buNone/>
              <a:defRPr/>
            </a:lvl1pPr>
          </a:lstStyle>
          <a:p>
            <a:r>
              <a:rPr lang="sv-SE" dirty="0"/>
              <a:t>  </a:t>
            </a:r>
          </a:p>
        </p:txBody>
      </p:sp>
      <p:sp>
        <p:nvSpPr>
          <p:cNvPr id="10" name="Logotyp"/>
          <p:cNvSpPr>
            <a:spLocks noGrp="1"/>
          </p:cNvSpPr>
          <p:nvPr>
            <p:ph type="pic" sz="quarter" idx="14" hasCustomPrompt="1"/>
          </p:nvPr>
        </p:nvSpPr>
        <p:spPr>
          <a:xfrm>
            <a:off x="8868122" y="6209051"/>
            <a:ext cx="1555200" cy="496800"/>
          </a:xfrm>
          <a:blipFill>
            <a:blip r:embed="rId6"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sv-SE" dirty="0"/>
              <a:t> </a:t>
            </a:r>
          </a:p>
        </p:txBody>
      </p:sp>
    </p:spTree>
    <p:extLst>
      <p:ext uri="{BB962C8B-B14F-4D97-AF65-F5344CB8AC3E}">
        <p14:creationId xmlns:p14="http://schemas.microsoft.com/office/powerpoint/2010/main" val="187795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8" name="grå mönster bakom"/>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 y="5678377"/>
            <a:ext cx="12191999" cy="1180800"/>
          </a:xfrm>
          <a:prstGeom prst="rect">
            <a:avLst/>
          </a:prstGeom>
        </p:spPr>
      </p:pic>
      <p:sp>
        <p:nvSpPr>
          <p:cNvPr id="9" name="Rutmönster grå"/>
          <p:cNvSpPr>
            <a:spLocks noGrp="1"/>
          </p:cNvSpPr>
          <p:nvPr>
            <p:ph type="pic" sz="quarter" idx="15" hasCustomPrompt="1"/>
          </p:nvPr>
        </p:nvSpPr>
        <p:spPr>
          <a:xfrm>
            <a:off x="0" y="5677200"/>
            <a:ext cx="12192000" cy="1180800"/>
          </a:xfrm>
          <a:blipFill>
            <a:blip r:embed="rId4">
              <a:extLst>
                <a:ext uri="{BEBA8EAE-BF5A-486C-A8C5-ECC9F3942E4B}">
                  <a14:imgProps xmlns:a14="http://schemas.microsoft.com/office/drawing/2010/main">
                    <a14:imgLayer r:embed="rId5">
                      <a14:imgEffect>
                        <a14:brightnessContrast bright="-15000"/>
                      </a14:imgEffect>
                    </a14:imgLayer>
                  </a14:imgProps>
                </a:ext>
              </a:extLst>
            </a:blip>
            <a:stretch>
              <a:fillRect/>
            </a:stretch>
          </a:blipFill>
        </p:spPr>
        <p:txBody>
          <a:bodyPr/>
          <a:lstStyle>
            <a:lvl1pPr marL="0" indent="0">
              <a:buNone/>
              <a:defRPr/>
            </a:lvl1pPr>
          </a:lstStyle>
          <a:p>
            <a:r>
              <a:rPr lang="sv-SE" dirty="0"/>
              <a:t>  </a:t>
            </a:r>
          </a:p>
        </p:txBody>
      </p:sp>
      <p:sp>
        <p:nvSpPr>
          <p:cNvPr id="10" name="Logotyp"/>
          <p:cNvSpPr>
            <a:spLocks noGrp="1"/>
          </p:cNvSpPr>
          <p:nvPr>
            <p:ph type="pic" sz="quarter" idx="14" hasCustomPrompt="1"/>
          </p:nvPr>
        </p:nvSpPr>
        <p:spPr>
          <a:xfrm>
            <a:off x="8868122" y="6209051"/>
            <a:ext cx="1555200" cy="496800"/>
          </a:xfrm>
          <a:blipFill>
            <a:blip r:embed="rId6"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sv-SE" dirty="0"/>
              <a:t> </a:t>
            </a:r>
          </a:p>
        </p:txBody>
      </p:sp>
    </p:spTree>
    <p:extLst>
      <p:ext uri="{BB962C8B-B14F-4D97-AF65-F5344CB8AC3E}">
        <p14:creationId xmlns:p14="http://schemas.microsoft.com/office/powerpoint/2010/main" val="387075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5579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kristianstad.se/sv/jobb-och-foretagande/upphandling-och-inkop/direktupphandling-intresseanmalan/" TargetMode="External"/><Relationship Id="rId2" Type="http://schemas.openxmlformats.org/officeDocument/2006/relationships/hyperlink" Target="https://www.kristianstad.se/sv/jobb-och-foretagande/upphandling-och-inkop/undersokning-upphandlingsarbete/" TargetMode="External"/><Relationship Id="rId1" Type="http://schemas.openxmlformats.org/officeDocument/2006/relationships/slideLayout" Target="../slideLayouts/slideLayout3.xml"/><Relationship Id="rId4" Type="http://schemas.openxmlformats.org/officeDocument/2006/relationships/hyperlink" Target="https://www.kristianstad.se/sv/jobb-och-foretagande/upphandling-och-inko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jenny.anell@kristianstad.se" TargetMode="External"/><Relationship Id="rId2" Type="http://schemas.openxmlformats.org/officeDocument/2006/relationships/hyperlink" Target="mailto:Jenny.Anell@kristianstad.se" TargetMode="External"/><Relationship Id="rId1" Type="http://schemas.openxmlformats.org/officeDocument/2006/relationships/slideLayout" Target="../slideLayouts/slideLayout3.xml"/><Relationship Id="rId5" Type="http://schemas.openxmlformats.org/officeDocument/2006/relationships/hyperlink" Target="mailto:mikael.persson2@kristianstad.se" TargetMode="External"/><Relationship Id="rId4" Type="http://schemas.openxmlformats.org/officeDocument/2006/relationships/hyperlink" Target="mailto:mikael.persson@kristianstad.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607127" y="1057910"/>
            <a:ext cx="9144000" cy="1324800"/>
          </a:xfrm>
        </p:spPr>
        <p:txBody>
          <a:bodyPr>
            <a:normAutofit fontScale="90000"/>
          </a:bodyPr>
          <a:lstStyle/>
          <a:p>
            <a:r>
              <a:rPr lang="sv-SE" dirty="0"/>
              <a:t>Upphandling och Näringsliv</a:t>
            </a:r>
            <a:br>
              <a:rPr lang="sv-SE" dirty="0"/>
            </a:br>
            <a:r>
              <a:rPr lang="sv-SE" dirty="0"/>
              <a:t>Kristianstads kommun</a:t>
            </a:r>
            <a:br>
              <a:rPr lang="sv-SE" dirty="0"/>
            </a:br>
            <a:r>
              <a:rPr lang="sv-SE" dirty="0"/>
              <a:t>Jenny Anell &amp; Micke Persson</a:t>
            </a:r>
          </a:p>
        </p:txBody>
      </p:sp>
      <p:sp>
        <p:nvSpPr>
          <p:cNvPr id="4" name="Platshållare för bild 3"/>
          <p:cNvSpPr>
            <a:spLocks noGrp="1"/>
          </p:cNvSpPr>
          <p:nvPr>
            <p:ph type="pic" sz="quarter" idx="15"/>
          </p:nvPr>
        </p:nvSpPr>
        <p:spPr/>
      </p:sp>
      <p:sp>
        <p:nvSpPr>
          <p:cNvPr id="5" name="Platshållare för bild 4"/>
          <p:cNvSpPr>
            <a:spLocks noGrp="1"/>
          </p:cNvSpPr>
          <p:nvPr>
            <p:ph type="pic" sz="quarter" idx="13"/>
          </p:nvPr>
        </p:nvSpPr>
        <p:spPr/>
      </p:sp>
      <p:pic>
        <p:nvPicPr>
          <p:cNvPr id="3" name="Platshållare för bild 11" descr="En bild som visar växt, blomma&#10;&#10;Automatiskt genererad beskrivning">
            <a:extLst>
              <a:ext uri="{FF2B5EF4-FFF2-40B4-BE49-F238E27FC236}">
                <a16:creationId xmlns:a16="http://schemas.microsoft.com/office/drawing/2014/main" id="{3E0FCD61-ACA9-D459-0638-19FC35EBE9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253" b="8281"/>
          <a:stretch/>
        </p:blipFill>
        <p:spPr>
          <a:xfrm>
            <a:off x="3169461" y="2525526"/>
            <a:ext cx="6241003" cy="2599407"/>
          </a:xfrm>
          <a:prstGeom prst="rect">
            <a:avLst/>
          </a:prstGeom>
          <a:blipFill>
            <a:blip r:embed="rId3"/>
            <a:stretch>
              <a:fillRect/>
            </a:stretch>
          </a:blipFill>
        </p:spPr>
      </p:pic>
    </p:spTree>
    <p:extLst>
      <p:ext uri="{BB962C8B-B14F-4D97-AF65-F5344CB8AC3E}">
        <p14:creationId xmlns:p14="http://schemas.microsoft.com/office/powerpoint/2010/main" val="1798866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DEF58C-84E0-BD55-85C6-40697B0B9729}"/>
              </a:ext>
            </a:extLst>
          </p:cNvPr>
          <p:cNvSpPr>
            <a:spLocks noGrp="1"/>
          </p:cNvSpPr>
          <p:nvPr>
            <p:ph type="title"/>
          </p:nvPr>
        </p:nvSpPr>
        <p:spPr>
          <a:xfrm>
            <a:off x="1008681" y="344097"/>
            <a:ext cx="10515600" cy="1325563"/>
          </a:xfrm>
          <a:solidFill>
            <a:schemeClr val="accent5">
              <a:lumMod val="60000"/>
              <a:lumOff val="40000"/>
            </a:schemeClr>
          </a:solidFill>
        </p:spPr>
        <p:txBody>
          <a:bodyPr>
            <a:normAutofit/>
          </a:bodyPr>
          <a:lstStyle/>
          <a:p>
            <a:r>
              <a:rPr lang="sv-SE" dirty="0"/>
              <a:t>Siffror</a:t>
            </a:r>
          </a:p>
        </p:txBody>
      </p:sp>
      <p:sp>
        <p:nvSpPr>
          <p:cNvPr id="3" name="Platshållare för innehåll 2">
            <a:extLst>
              <a:ext uri="{FF2B5EF4-FFF2-40B4-BE49-F238E27FC236}">
                <a16:creationId xmlns:a16="http://schemas.microsoft.com/office/drawing/2014/main" id="{DCAFAD0A-5E2F-5B51-6261-3CF7D5758AEE}"/>
              </a:ext>
            </a:extLst>
          </p:cNvPr>
          <p:cNvSpPr>
            <a:spLocks noGrp="1"/>
          </p:cNvSpPr>
          <p:nvPr>
            <p:ph idx="1"/>
          </p:nvPr>
        </p:nvSpPr>
        <p:spPr>
          <a:xfrm>
            <a:off x="800100" y="1425575"/>
            <a:ext cx="10515600" cy="4351338"/>
          </a:xfrm>
        </p:spPr>
        <p:txBody>
          <a:bodyPr vert="horz" lIns="91440" tIns="45720" rIns="91440" bIns="45720" rtlCol="0" anchor="t">
            <a:normAutofit/>
          </a:bodyPr>
          <a:lstStyle/>
          <a:p>
            <a:pPr marL="0" indent="0">
              <a:buNone/>
            </a:pPr>
            <a:endParaRPr lang="sv-SE" dirty="0">
              <a:ea typeface="+mn-lt"/>
              <a:cs typeface="+mn-lt"/>
            </a:endParaRPr>
          </a:p>
          <a:p>
            <a:pPr marL="914400" lvl="1" indent="-457200"/>
            <a:r>
              <a:rPr lang="sv-SE" dirty="0">
                <a:ea typeface="+mn-lt"/>
                <a:cs typeface="+mn-lt"/>
              </a:rPr>
              <a:t>Upphandlingsvärde i Sverige: Ca 800 miljarder SEK</a:t>
            </a:r>
          </a:p>
          <a:p>
            <a:pPr marL="914400" lvl="1" indent="-457200"/>
            <a:r>
              <a:rPr lang="sv-SE" dirty="0">
                <a:ea typeface="+mn-lt"/>
                <a:cs typeface="+mn-lt"/>
              </a:rPr>
              <a:t>Varav i Kristianstad: Ca 1,8 miljarder SEK</a:t>
            </a:r>
          </a:p>
          <a:p>
            <a:pPr marL="914400" lvl="1" indent="-457200"/>
            <a:endParaRPr lang="sv-SE" dirty="0"/>
          </a:p>
        </p:txBody>
      </p:sp>
      <p:sp>
        <p:nvSpPr>
          <p:cNvPr id="4" name="Platshållare för bild 3">
            <a:extLst>
              <a:ext uri="{FF2B5EF4-FFF2-40B4-BE49-F238E27FC236}">
                <a16:creationId xmlns:a16="http://schemas.microsoft.com/office/drawing/2014/main" id="{28689BCE-8530-EA94-3A53-55952DC8109E}"/>
              </a:ext>
            </a:extLst>
          </p:cNvPr>
          <p:cNvSpPr>
            <a:spLocks noGrp="1"/>
          </p:cNvSpPr>
          <p:nvPr>
            <p:ph type="pic" sz="quarter" idx="15"/>
          </p:nvPr>
        </p:nvSpPr>
        <p:spPr/>
      </p:sp>
      <p:sp>
        <p:nvSpPr>
          <p:cNvPr id="5" name="Platshållare för bild 4">
            <a:extLst>
              <a:ext uri="{FF2B5EF4-FFF2-40B4-BE49-F238E27FC236}">
                <a16:creationId xmlns:a16="http://schemas.microsoft.com/office/drawing/2014/main" id="{3A46BA21-1242-F9D2-51C8-A7C176CB8801}"/>
              </a:ext>
            </a:extLst>
          </p:cNvPr>
          <p:cNvSpPr>
            <a:spLocks noGrp="1"/>
          </p:cNvSpPr>
          <p:nvPr>
            <p:ph type="pic" sz="quarter" idx="14"/>
          </p:nvPr>
        </p:nvSpPr>
        <p:spPr/>
      </p:sp>
      <p:grpSp>
        <p:nvGrpSpPr>
          <p:cNvPr id="6" name="Grupp 5">
            <a:extLst>
              <a:ext uri="{FF2B5EF4-FFF2-40B4-BE49-F238E27FC236}">
                <a16:creationId xmlns:a16="http://schemas.microsoft.com/office/drawing/2014/main" id="{924AD370-515B-825E-B067-941D053F6AF4}"/>
              </a:ext>
            </a:extLst>
          </p:cNvPr>
          <p:cNvGrpSpPr/>
          <p:nvPr/>
        </p:nvGrpSpPr>
        <p:grpSpPr>
          <a:xfrm>
            <a:off x="428257" y="2890006"/>
            <a:ext cx="11319458" cy="2542419"/>
            <a:chOff x="93752" y="2654136"/>
            <a:chExt cx="12024461" cy="2684657"/>
          </a:xfrm>
        </p:grpSpPr>
        <p:pic>
          <p:nvPicPr>
            <p:cNvPr id="7" name="Bildobjekt 6">
              <a:extLst>
                <a:ext uri="{FF2B5EF4-FFF2-40B4-BE49-F238E27FC236}">
                  <a16:creationId xmlns:a16="http://schemas.microsoft.com/office/drawing/2014/main" id="{7FE4BDF0-CF63-F478-BE1D-B6E278B3B2D2}"/>
                </a:ext>
              </a:extLst>
            </p:cNvPr>
            <p:cNvPicPr>
              <a:picLocks noChangeAspect="1"/>
            </p:cNvPicPr>
            <p:nvPr/>
          </p:nvPicPr>
          <p:blipFill>
            <a:blip r:embed="rId2"/>
            <a:stretch>
              <a:fillRect/>
            </a:stretch>
          </p:blipFill>
          <p:spPr>
            <a:xfrm>
              <a:off x="93752" y="2654136"/>
              <a:ext cx="6748052" cy="2684657"/>
            </a:xfrm>
            <a:prstGeom prst="rect">
              <a:avLst/>
            </a:prstGeom>
          </p:spPr>
        </p:pic>
        <p:pic>
          <p:nvPicPr>
            <p:cNvPr id="8" name="Bildobjekt 7">
              <a:extLst>
                <a:ext uri="{FF2B5EF4-FFF2-40B4-BE49-F238E27FC236}">
                  <a16:creationId xmlns:a16="http://schemas.microsoft.com/office/drawing/2014/main" id="{39013D0C-FB9A-C610-A2FC-C98E51419D82}"/>
                </a:ext>
              </a:extLst>
            </p:cNvPr>
            <p:cNvPicPr>
              <a:picLocks noChangeAspect="1"/>
            </p:cNvPicPr>
            <p:nvPr/>
          </p:nvPicPr>
          <p:blipFill>
            <a:blip r:embed="rId3"/>
            <a:stretch>
              <a:fillRect/>
            </a:stretch>
          </p:blipFill>
          <p:spPr>
            <a:xfrm>
              <a:off x="6841804" y="2654136"/>
              <a:ext cx="5276409" cy="2684657"/>
            </a:xfrm>
            <a:prstGeom prst="rect">
              <a:avLst/>
            </a:prstGeom>
          </p:spPr>
        </p:pic>
      </p:grpSp>
    </p:spTree>
    <p:extLst>
      <p:ext uri="{BB962C8B-B14F-4D97-AF65-F5344CB8AC3E}">
        <p14:creationId xmlns:p14="http://schemas.microsoft.com/office/powerpoint/2010/main" val="155788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DEF58C-84E0-BD55-85C6-40697B0B9729}"/>
              </a:ext>
            </a:extLst>
          </p:cNvPr>
          <p:cNvSpPr>
            <a:spLocks noGrp="1"/>
          </p:cNvSpPr>
          <p:nvPr>
            <p:ph type="title"/>
          </p:nvPr>
        </p:nvSpPr>
        <p:spPr>
          <a:solidFill>
            <a:schemeClr val="accent5">
              <a:lumMod val="60000"/>
              <a:lumOff val="40000"/>
            </a:schemeClr>
          </a:solidFill>
        </p:spPr>
        <p:txBody>
          <a:bodyPr>
            <a:normAutofit/>
          </a:bodyPr>
          <a:lstStyle/>
          <a:p>
            <a:r>
              <a:rPr lang="sv-SE" sz="3600" dirty="0"/>
              <a:t>Vad styr våra inköp?</a:t>
            </a:r>
          </a:p>
        </p:txBody>
      </p:sp>
      <p:sp>
        <p:nvSpPr>
          <p:cNvPr id="3" name="Platshållare för innehåll 2">
            <a:extLst>
              <a:ext uri="{FF2B5EF4-FFF2-40B4-BE49-F238E27FC236}">
                <a16:creationId xmlns:a16="http://schemas.microsoft.com/office/drawing/2014/main" id="{DCAFAD0A-5E2F-5B51-6261-3CF7D5758AEE}"/>
              </a:ext>
            </a:extLst>
          </p:cNvPr>
          <p:cNvSpPr>
            <a:spLocks noGrp="1"/>
          </p:cNvSpPr>
          <p:nvPr>
            <p:ph idx="1"/>
          </p:nvPr>
        </p:nvSpPr>
        <p:spPr>
          <a:xfrm>
            <a:off x="800100" y="1425575"/>
            <a:ext cx="10515600" cy="4351338"/>
          </a:xfrm>
        </p:spPr>
        <p:txBody>
          <a:bodyPr vert="horz" lIns="91440" tIns="45720" rIns="91440" bIns="45720" rtlCol="0" anchor="t">
            <a:normAutofit fontScale="92500" lnSpcReduction="20000"/>
          </a:bodyPr>
          <a:lstStyle/>
          <a:p>
            <a:pPr marL="0" indent="0">
              <a:buNone/>
            </a:pPr>
            <a:endParaRPr lang="sv-SE" dirty="0">
              <a:ea typeface="+mn-lt"/>
              <a:cs typeface="+mn-lt"/>
            </a:endParaRPr>
          </a:p>
          <a:p>
            <a:pPr marL="914400" lvl="1" indent="-457200"/>
            <a:endParaRPr lang="sv-SE" dirty="0">
              <a:ea typeface="+mn-lt"/>
              <a:cs typeface="+mn-lt"/>
            </a:endParaRPr>
          </a:p>
          <a:p>
            <a:pPr marL="914400" lvl="1" indent="-457200"/>
            <a:r>
              <a:rPr lang="sv-SE" sz="2400" dirty="0"/>
              <a:t>LOU – Lag (2016:1145 om offentlig upphandling)</a:t>
            </a:r>
            <a:endParaRPr lang="sv-SE" dirty="0">
              <a:ea typeface="+mn-lt"/>
              <a:cs typeface="+mn-lt"/>
            </a:endParaRPr>
          </a:p>
          <a:p>
            <a:pPr marL="1371600" lvl="2" indent="-457200"/>
            <a:r>
              <a:rPr lang="sv-SE" dirty="0">
                <a:ea typeface="+mn-lt"/>
                <a:cs typeface="+mn-lt"/>
              </a:rPr>
              <a:t>Bygger på ett EU-direktiv</a:t>
            </a:r>
          </a:p>
          <a:p>
            <a:pPr marL="457200" lvl="1" indent="0">
              <a:buNone/>
            </a:pPr>
            <a:endParaRPr lang="sv-SE" dirty="0">
              <a:ea typeface="+mn-lt"/>
              <a:cs typeface="+mn-lt"/>
            </a:endParaRPr>
          </a:p>
          <a:p>
            <a:pPr marL="914400" lvl="1" indent="-457200"/>
            <a:r>
              <a:rPr lang="sv-SE" dirty="0">
                <a:ea typeface="+mn-lt"/>
                <a:cs typeface="+mn-lt"/>
              </a:rPr>
              <a:t>LOU är det övergripande regelverket för offentlig upphandling i Sverige. När upphandlande myndigheter och enheter inom offentlig sektor gör inköp måste de följa vissa bestämmelser för att på bästa sätt </a:t>
            </a:r>
            <a:r>
              <a:rPr lang="sv-SE" dirty="0">
                <a:solidFill>
                  <a:schemeClr val="tx2">
                    <a:lumMod val="60000"/>
                    <a:lumOff val="40000"/>
                  </a:schemeClr>
                </a:solidFill>
                <a:ea typeface="+mn-lt"/>
                <a:cs typeface="+mn-lt"/>
              </a:rPr>
              <a:t>ta tillvara konkurrensen på marknaden, hushålla med skattemedlen och motverka korruption</a:t>
            </a:r>
            <a:r>
              <a:rPr lang="sv-SE" dirty="0">
                <a:ea typeface="+mn-lt"/>
                <a:cs typeface="+mn-lt"/>
              </a:rPr>
              <a:t>.</a:t>
            </a:r>
          </a:p>
          <a:p>
            <a:pPr marL="457200" lvl="1" indent="0">
              <a:buNone/>
            </a:pPr>
            <a:endParaRPr lang="sv-SE" dirty="0"/>
          </a:p>
          <a:p>
            <a:pPr marL="914400" lvl="1" indent="-457200"/>
            <a:r>
              <a:rPr lang="sv-SE" dirty="0"/>
              <a:t>Tillsyn: Konkurrensverket</a:t>
            </a:r>
          </a:p>
          <a:p>
            <a:pPr marL="1371600" lvl="2" indent="-457200"/>
            <a:r>
              <a:rPr lang="sv-SE" dirty="0"/>
              <a:t>Upphandlingsskadeavgift</a:t>
            </a:r>
          </a:p>
          <a:p>
            <a:pPr marL="1371600" lvl="2" indent="-457200"/>
            <a:endParaRPr lang="sv-SE" dirty="0"/>
          </a:p>
          <a:p>
            <a:pPr marL="914400" lvl="1" indent="-457200"/>
            <a:r>
              <a:rPr lang="sv-SE" dirty="0"/>
              <a:t>Läs mer på: Upphandlingsmyndigheten.se</a:t>
            </a:r>
          </a:p>
          <a:p>
            <a:pPr marL="457200" lvl="1" indent="0">
              <a:buNone/>
            </a:pPr>
            <a:endParaRPr lang="sv-SE" dirty="0"/>
          </a:p>
        </p:txBody>
      </p:sp>
      <p:sp>
        <p:nvSpPr>
          <p:cNvPr id="4" name="Platshållare för bild 3">
            <a:extLst>
              <a:ext uri="{FF2B5EF4-FFF2-40B4-BE49-F238E27FC236}">
                <a16:creationId xmlns:a16="http://schemas.microsoft.com/office/drawing/2014/main" id="{28689BCE-8530-EA94-3A53-55952DC8109E}"/>
              </a:ext>
            </a:extLst>
          </p:cNvPr>
          <p:cNvSpPr>
            <a:spLocks noGrp="1"/>
          </p:cNvSpPr>
          <p:nvPr>
            <p:ph type="pic" sz="quarter" idx="15"/>
          </p:nvPr>
        </p:nvSpPr>
        <p:spPr/>
      </p:sp>
      <p:sp>
        <p:nvSpPr>
          <p:cNvPr id="5" name="Platshållare för bild 4">
            <a:extLst>
              <a:ext uri="{FF2B5EF4-FFF2-40B4-BE49-F238E27FC236}">
                <a16:creationId xmlns:a16="http://schemas.microsoft.com/office/drawing/2014/main" id="{3A46BA21-1242-F9D2-51C8-A7C176CB8801}"/>
              </a:ext>
            </a:extLst>
          </p:cNvPr>
          <p:cNvSpPr>
            <a:spLocks noGrp="1"/>
          </p:cNvSpPr>
          <p:nvPr>
            <p:ph type="pic" sz="quarter" idx="14"/>
          </p:nvPr>
        </p:nvSpPr>
        <p:spPr/>
      </p:sp>
    </p:spTree>
    <p:extLst>
      <p:ext uri="{BB962C8B-B14F-4D97-AF65-F5344CB8AC3E}">
        <p14:creationId xmlns:p14="http://schemas.microsoft.com/office/powerpoint/2010/main" val="335259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DEF58C-84E0-BD55-85C6-40697B0B9729}"/>
              </a:ext>
            </a:extLst>
          </p:cNvPr>
          <p:cNvSpPr>
            <a:spLocks noGrp="1"/>
          </p:cNvSpPr>
          <p:nvPr>
            <p:ph type="title"/>
          </p:nvPr>
        </p:nvSpPr>
        <p:spPr>
          <a:solidFill>
            <a:schemeClr val="accent5">
              <a:lumMod val="60000"/>
              <a:lumOff val="40000"/>
            </a:schemeClr>
          </a:solidFill>
        </p:spPr>
        <p:txBody>
          <a:bodyPr>
            <a:normAutofit/>
          </a:bodyPr>
          <a:lstStyle/>
          <a:p>
            <a:r>
              <a:rPr lang="sv-SE" sz="3600" dirty="0"/>
              <a:t>Vad styr våra inköp?</a:t>
            </a:r>
          </a:p>
        </p:txBody>
      </p:sp>
      <p:sp>
        <p:nvSpPr>
          <p:cNvPr id="3" name="Platshållare för innehåll 2">
            <a:extLst>
              <a:ext uri="{FF2B5EF4-FFF2-40B4-BE49-F238E27FC236}">
                <a16:creationId xmlns:a16="http://schemas.microsoft.com/office/drawing/2014/main" id="{DCAFAD0A-5E2F-5B51-6261-3CF7D5758AEE}"/>
              </a:ext>
            </a:extLst>
          </p:cNvPr>
          <p:cNvSpPr>
            <a:spLocks noGrp="1"/>
          </p:cNvSpPr>
          <p:nvPr>
            <p:ph idx="1"/>
          </p:nvPr>
        </p:nvSpPr>
        <p:spPr>
          <a:xfrm>
            <a:off x="800100" y="1425575"/>
            <a:ext cx="10515600" cy="4351338"/>
          </a:xfrm>
        </p:spPr>
        <p:txBody>
          <a:bodyPr vert="horz" lIns="91440" tIns="45720" rIns="91440" bIns="45720" rtlCol="0" anchor="t">
            <a:normAutofit/>
          </a:bodyPr>
          <a:lstStyle/>
          <a:p>
            <a:pPr marL="914400" lvl="2" indent="0" fontAlgn="base">
              <a:buNone/>
            </a:pPr>
            <a:endParaRPr lang="sv-SE" dirty="0">
              <a:ea typeface="+mn-lt"/>
              <a:cs typeface="+mn-lt"/>
            </a:endParaRPr>
          </a:p>
          <a:p>
            <a:pPr lvl="1" fontAlgn="base"/>
            <a:r>
              <a:rPr lang="sv-SE" b="0" i="0" u="none" strike="noStrike" dirty="0">
                <a:solidFill>
                  <a:srgbClr val="000000"/>
                </a:solidFill>
                <a:effectLst/>
                <a:latin typeface="Franklin Gothic Book" panose="020B0503020102020204" pitchFamily="34" charset="0"/>
              </a:rPr>
              <a:t>Politiska beslut</a:t>
            </a:r>
            <a:r>
              <a:rPr lang="en-US" b="0" i="0" dirty="0">
                <a:solidFill>
                  <a:srgbClr val="000000"/>
                </a:solidFill>
                <a:effectLst/>
                <a:latin typeface="Franklin Gothic Book" panose="020B0503020102020204" pitchFamily="34" charset="0"/>
              </a:rPr>
              <a:t>​</a:t>
            </a:r>
            <a:endParaRPr lang="en-US" b="0" i="0" dirty="0">
              <a:solidFill>
                <a:srgbClr val="000000"/>
              </a:solidFill>
              <a:effectLst/>
              <a:latin typeface="Arial" panose="020B0604020202020204" pitchFamily="34" charset="0"/>
            </a:endParaRPr>
          </a:p>
          <a:p>
            <a:pPr lvl="1" fontAlgn="base"/>
            <a:r>
              <a:rPr lang="sv-SE" b="0" i="0" u="none" strike="noStrike" dirty="0">
                <a:solidFill>
                  <a:srgbClr val="000000"/>
                </a:solidFill>
                <a:effectLst/>
                <a:latin typeface="Franklin Gothic Book" panose="020B0503020102020204" pitchFamily="34" charset="0"/>
              </a:rPr>
              <a:t>Verksamheternas behov</a:t>
            </a:r>
            <a:r>
              <a:rPr lang="sv-SE" b="0" i="0" dirty="0">
                <a:solidFill>
                  <a:srgbClr val="000000"/>
                </a:solidFill>
                <a:effectLst/>
                <a:latin typeface="Franklin Gothic Book" panose="020B0503020102020204" pitchFamily="34" charset="0"/>
              </a:rPr>
              <a:t>​</a:t>
            </a:r>
            <a:endParaRPr lang="sv-SE" dirty="0">
              <a:ea typeface="+mn-lt"/>
              <a:cs typeface="+mn-lt"/>
            </a:endParaRPr>
          </a:p>
          <a:p>
            <a:pPr lvl="1"/>
            <a:r>
              <a:rPr lang="sv-SE" dirty="0">
                <a:ea typeface="+mn-lt"/>
                <a:cs typeface="+mn-lt"/>
              </a:rPr>
              <a:t>Kommunala policys, regler och riktlinjer</a:t>
            </a:r>
          </a:p>
          <a:p>
            <a:pPr marL="1371600" lvl="2" indent="-457200"/>
            <a:r>
              <a:rPr lang="sv-SE" dirty="0">
                <a:ea typeface="+mn-lt"/>
                <a:cs typeface="+mn-lt"/>
              </a:rPr>
              <a:t>Upphandlingspolicyn</a:t>
            </a:r>
          </a:p>
          <a:p>
            <a:pPr marL="1371600" lvl="2" indent="-457200"/>
            <a:r>
              <a:rPr lang="sv-SE" dirty="0">
                <a:ea typeface="+mn-lt"/>
                <a:cs typeface="+mn-lt"/>
              </a:rPr>
              <a:t>Riktlinjer för direktupphandling</a:t>
            </a:r>
          </a:p>
          <a:p>
            <a:pPr marL="1371600" lvl="2" indent="-457200"/>
            <a:r>
              <a:rPr lang="sv-SE" dirty="0">
                <a:ea typeface="+mn-lt"/>
                <a:cs typeface="+mn-lt"/>
              </a:rPr>
              <a:t>Livsmedelspolicy</a:t>
            </a:r>
          </a:p>
          <a:p>
            <a:pPr marL="1371600" lvl="2" indent="-457200"/>
            <a:r>
              <a:rPr lang="sv-SE" dirty="0">
                <a:ea typeface="+mn-lt"/>
                <a:cs typeface="+mn-lt"/>
              </a:rPr>
              <a:t>Kemikaliehanteringsplan</a:t>
            </a:r>
          </a:p>
          <a:p>
            <a:pPr marL="1371600" lvl="2" indent="-457200"/>
            <a:r>
              <a:rPr lang="sv-SE" dirty="0">
                <a:ea typeface="+mn-lt"/>
                <a:cs typeface="+mn-lt"/>
              </a:rPr>
              <a:t>Miljöplan</a:t>
            </a:r>
          </a:p>
          <a:p>
            <a:pPr marL="1371600" lvl="2" indent="-457200"/>
            <a:r>
              <a:rPr lang="sv-SE" dirty="0">
                <a:ea typeface="+mn-lt"/>
                <a:cs typeface="+mn-lt"/>
              </a:rPr>
              <a:t>Fossilfria fordon</a:t>
            </a:r>
          </a:p>
          <a:p>
            <a:pPr marL="914400" lvl="1" indent="-457200"/>
            <a:endParaRPr lang="sv-SE" dirty="0">
              <a:ea typeface="+mn-lt"/>
              <a:cs typeface="+mn-lt"/>
            </a:endParaRPr>
          </a:p>
          <a:p>
            <a:pPr marL="457200" lvl="1" indent="0">
              <a:buNone/>
            </a:pPr>
            <a:endParaRPr lang="sv-SE" dirty="0"/>
          </a:p>
        </p:txBody>
      </p:sp>
      <p:sp>
        <p:nvSpPr>
          <p:cNvPr id="4" name="Platshållare för bild 3">
            <a:extLst>
              <a:ext uri="{FF2B5EF4-FFF2-40B4-BE49-F238E27FC236}">
                <a16:creationId xmlns:a16="http://schemas.microsoft.com/office/drawing/2014/main" id="{28689BCE-8530-EA94-3A53-55952DC8109E}"/>
              </a:ext>
            </a:extLst>
          </p:cNvPr>
          <p:cNvSpPr>
            <a:spLocks noGrp="1"/>
          </p:cNvSpPr>
          <p:nvPr>
            <p:ph type="pic" sz="quarter" idx="15"/>
          </p:nvPr>
        </p:nvSpPr>
        <p:spPr/>
      </p:sp>
      <p:sp>
        <p:nvSpPr>
          <p:cNvPr id="5" name="Platshållare för bild 4">
            <a:extLst>
              <a:ext uri="{FF2B5EF4-FFF2-40B4-BE49-F238E27FC236}">
                <a16:creationId xmlns:a16="http://schemas.microsoft.com/office/drawing/2014/main" id="{3A46BA21-1242-F9D2-51C8-A7C176CB8801}"/>
              </a:ext>
            </a:extLst>
          </p:cNvPr>
          <p:cNvSpPr>
            <a:spLocks noGrp="1"/>
          </p:cNvSpPr>
          <p:nvPr>
            <p:ph type="pic" sz="quarter" idx="14"/>
          </p:nvPr>
        </p:nvSpPr>
        <p:spPr/>
      </p:sp>
    </p:spTree>
    <p:extLst>
      <p:ext uri="{BB962C8B-B14F-4D97-AF65-F5344CB8AC3E}">
        <p14:creationId xmlns:p14="http://schemas.microsoft.com/office/powerpoint/2010/main" val="1260379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B67BCB-A8EB-F75C-0C38-4E643E83D3DF}"/>
              </a:ext>
            </a:extLst>
          </p:cNvPr>
          <p:cNvSpPr>
            <a:spLocks noGrp="1"/>
          </p:cNvSpPr>
          <p:nvPr>
            <p:ph type="title"/>
          </p:nvPr>
        </p:nvSpPr>
        <p:spPr>
          <a:solidFill>
            <a:schemeClr val="accent5">
              <a:lumMod val="60000"/>
              <a:lumOff val="40000"/>
            </a:schemeClr>
          </a:solidFill>
        </p:spPr>
        <p:txBody>
          <a:bodyPr/>
          <a:lstStyle/>
          <a:p>
            <a:r>
              <a:rPr lang="sv-SE" dirty="0"/>
              <a:t>De fem grundläggande principerna</a:t>
            </a:r>
          </a:p>
        </p:txBody>
      </p:sp>
      <p:sp>
        <p:nvSpPr>
          <p:cNvPr id="3" name="Platshållare för innehåll 2">
            <a:extLst>
              <a:ext uri="{FF2B5EF4-FFF2-40B4-BE49-F238E27FC236}">
                <a16:creationId xmlns:a16="http://schemas.microsoft.com/office/drawing/2014/main" id="{F3C53CE8-3637-AF97-24D6-4DE411E743F4}"/>
              </a:ext>
            </a:extLst>
          </p:cNvPr>
          <p:cNvSpPr>
            <a:spLocks noGrp="1"/>
          </p:cNvSpPr>
          <p:nvPr>
            <p:ph idx="1"/>
          </p:nvPr>
        </p:nvSpPr>
        <p:spPr/>
        <p:txBody>
          <a:bodyPr vert="horz" lIns="91440" tIns="45720" rIns="91440" bIns="45720" rtlCol="0" anchor="t">
            <a:normAutofit/>
          </a:bodyPr>
          <a:lstStyle/>
          <a:p>
            <a:r>
              <a:rPr lang="sv-SE" dirty="0"/>
              <a:t>Likabehandlingsprincipen</a:t>
            </a:r>
          </a:p>
          <a:p>
            <a:r>
              <a:rPr lang="sv-SE" dirty="0"/>
              <a:t>Principen om icke-diskriminering</a:t>
            </a:r>
          </a:p>
          <a:p>
            <a:r>
              <a:rPr lang="sv-SE" dirty="0"/>
              <a:t>Principen om ömsesidigt erkännande</a:t>
            </a:r>
          </a:p>
          <a:p>
            <a:r>
              <a:rPr lang="sv-SE" dirty="0"/>
              <a:t>Proportionalitetsprincipen</a:t>
            </a:r>
          </a:p>
          <a:p>
            <a:r>
              <a:rPr lang="sv-SE" dirty="0"/>
              <a:t>Transparensprincipen</a:t>
            </a:r>
          </a:p>
          <a:p>
            <a:pPr marL="0" indent="0">
              <a:buNone/>
            </a:pPr>
            <a:endParaRPr lang="sv-SE" dirty="0"/>
          </a:p>
        </p:txBody>
      </p:sp>
      <p:sp>
        <p:nvSpPr>
          <p:cNvPr id="4" name="Platshållare för bild 3">
            <a:extLst>
              <a:ext uri="{FF2B5EF4-FFF2-40B4-BE49-F238E27FC236}">
                <a16:creationId xmlns:a16="http://schemas.microsoft.com/office/drawing/2014/main" id="{468671B2-6AB4-D608-4E62-CF446D41E690}"/>
              </a:ext>
            </a:extLst>
          </p:cNvPr>
          <p:cNvSpPr>
            <a:spLocks noGrp="1"/>
          </p:cNvSpPr>
          <p:nvPr>
            <p:ph type="pic" sz="quarter" idx="15"/>
          </p:nvPr>
        </p:nvSpPr>
        <p:spPr/>
      </p:sp>
      <p:sp>
        <p:nvSpPr>
          <p:cNvPr id="5" name="Platshållare för bild 4">
            <a:extLst>
              <a:ext uri="{FF2B5EF4-FFF2-40B4-BE49-F238E27FC236}">
                <a16:creationId xmlns:a16="http://schemas.microsoft.com/office/drawing/2014/main" id="{F1CEA888-6119-B8D0-DDB1-7333F041FDFE}"/>
              </a:ext>
            </a:extLst>
          </p:cNvPr>
          <p:cNvSpPr>
            <a:spLocks noGrp="1"/>
          </p:cNvSpPr>
          <p:nvPr>
            <p:ph type="pic" sz="quarter" idx="14"/>
          </p:nvPr>
        </p:nvSpPr>
        <p:spPr/>
      </p:sp>
    </p:spTree>
    <p:extLst>
      <p:ext uri="{BB962C8B-B14F-4D97-AF65-F5344CB8AC3E}">
        <p14:creationId xmlns:p14="http://schemas.microsoft.com/office/powerpoint/2010/main" val="3046804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CB04A2-9D2B-1BE3-05A0-AAE3211F0BA4}"/>
              </a:ext>
            </a:extLst>
          </p:cNvPr>
          <p:cNvSpPr>
            <a:spLocks noGrp="1"/>
          </p:cNvSpPr>
          <p:nvPr>
            <p:ph type="title"/>
          </p:nvPr>
        </p:nvSpPr>
        <p:spPr>
          <a:solidFill>
            <a:schemeClr val="accent5">
              <a:lumMod val="60000"/>
              <a:lumOff val="40000"/>
            </a:schemeClr>
          </a:solidFill>
        </p:spPr>
        <p:txBody>
          <a:bodyPr/>
          <a:lstStyle/>
          <a:p>
            <a:r>
              <a:rPr lang="sv-SE" dirty="0"/>
              <a:t>Dela upp större upphandlingar</a:t>
            </a:r>
          </a:p>
        </p:txBody>
      </p:sp>
      <p:sp>
        <p:nvSpPr>
          <p:cNvPr id="3" name="Platshållare för innehåll 2">
            <a:extLst>
              <a:ext uri="{FF2B5EF4-FFF2-40B4-BE49-F238E27FC236}">
                <a16:creationId xmlns:a16="http://schemas.microsoft.com/office/drawing/2014/main" id="{14B8DFCD-0D0F-D505-C6D1-ADEF29F15A25}"/>
              </a:ext>
            </a:extLst>
          </p:cNvPr>
          <p:cNvSpPr>
            <a:spLocks noGrp="1"/>
          </p:cNvSpPr>
          <p:nvPr>
            <p:ph idx="1"/>
          </p:nvPr>
        </p:nvSpPr>
        <p:spPr/>
        <p:txBody>
          <a:bodyPr/>
          <a:lstStyle/>
          <a:p>
            <a:r>
              <a:rPr lang="sv-SE" dirty="0"/>
              <a:t>Motiveringsskyldighet (4 kap. 14§)</a:t>
            </a:r>
          </a:p>
          <a:p>
            <a:r>
              <a:rPr lang="sv-SE" dirty="0"/>
              <a:t>Separata upphandlingar</a:t>
            </a:r>
          </a:p>
          <a:p>
            <a:r>
              <a:rPr lang="sv-SE" dirty="0"/>
              <a:t>Delområden</a:t>
            </a:r>
          </a:p>
          <a:p>
            <a:r>
              <a:rPr lang="sv-SE" dirty="0"/>
              <a:t>Får å andra sidan inte dela avtal av ”samma slag” eller korta avtalstid för att komma under direktupphandlingsgränsen. </a:t>
            </a:r>
          </a:p>
          <a:p>
            <a:pPr lvl="1"/>
            <a:r>
              <a:rPr lang="sv-SE" dirty="0"/>
              <a:t>Dom i HFD 2018</a:t>
            </a:r>
          </a:p>
          <a:p>
            <a:r>
              <a:rPr lang="sv-SE" dirty="0" err="1"/>
              <a:t>T.ex</a:t>
            </a:r>
            <a:r>
              <a:rPr lang="sv-SE" dirty="0"/>
              <a:t> Klottersanering, Tak- och fasadtvätt</a:t>
            </a:r>
          </a:p>
        </p:txBody>
      </p:sp>
      <p:sp>
        <p:nvSpPr>
          <p:cNvPr id="4" name="Platshållare för bild 3">
            <a:extLst>
              <a:ext uri="{FF2B5EF4-FFF2-40B4-BE49-F238E27FC236}">
                <a16:creationId xmlns:a16="http://schemas.microsoft.com/office/drawing/2014/main" id="{7457303A-7A21-367D-AF7C-093D0F0343C2}"/>
              </a:ext>
            </a:extLst>
          </p:cNvPr>
          <p:cNvSpPr>
            <a:spLocks noGrp="1"/>
          </p:cNvSpPr>
          <p:nvPr>
            <p:ph type="pic" sz="quarter" idx="15"/>
          </p:nvPr>
        </p:nvSpPr>
        <p:spPr/>
      </p:sp>
      <p:sp>
        <p:nvSpPr>
          <p:cNvPr id="5" name="Platshållare för bild 4">
            <a:extLst>
              <a:ext uri="{FF2B5EF4-FFF2-40B4-BE49-F238E27FC236}">
                <a16:creationId xmlns:a16="http://schemas.microsoft.com/office/drawing/2014/main" id="{69AB58A9-92CE-E48A-7623-D99B10033AEF}"/>
              </a:ext>
            </a:extLst>
          </p:cNvPr>
          <p:cNvSpPr>
            <a:spLocks noGrp="1"/>
          </p:cNvSpPr>
          <p:nvPr>
            <p:ph type="pic" sz="quarter" idx="14"/>
          </p:nvPr>
        </p:nvSpPr>
        <p:spPr/>
      </p:sp>
    </p:spTree>
    <p:extLst>
      <p:ext uri="{BB962C8B-B14F-4D97-AF65-F5344CB8AC3E}">
        <p14:creationId xmlns:p14="http://schemas.microsoft.com/office/powerpoint/2010/main" val="1977327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CF0AC5-2D3C-32DE-B785-CB8D9F571BAF}"/>
              </a:ext>
            </a:extLst>
          </p:cNvPr>
          <p:cNvSpPr>
            <a:spLocks noGrp="1"/>
          </p:cNvSpPr>
          <p:nvPr>
            <p:ph type="title"/>
          </p:nvPr>
        </p:nvSpPr>
        <p:spPr>
          <a:solidFill>
            <a:schemeClr val="accent5">
              <a:lumMod val="60000"/>
              <a:lumOff val="40000"/>
            </a:schemeClr>
          </a:solidFill>
        </p:spPr>
        <p:txBody>
          <a:bodyPr/>
          <a:lstStyle/>
          <a:p>
            <a:r>
              <a:rPr lang="sv-SE" dirty="0"/>
              <a:t>”Gemensamma anbud”</a:t>
            </a:r>
          </a:p>
        </p:txBody>
      </p:sp>
      <p:sp>
        <p:nvSpPr>
          <p:cNvPr id="3" name="Platshållare för innehåll 2">
            <a:extLst>
              <a:ext uri="{FF2B5EF4-FFF2-40B4-BE49-F238E27FC236}">
                <a16:creationId xmlns:a16="http://schemas.microsoft.com/office/drawing/2014/main" id="{5384B367-3B62-7947-9277-EDEE7FA07B1A}"/>
              </a:ext>
            </a:extLst>
          </p:cNvPr>
          <p:cNvSpPr>
            <a:spLocks noGrp="1"/>
          </p:cNvSpPr>
          <p:nvPr>
            <p:ph idx="1"/>
          </p:nvPr>
        </p:nvSpPr>
        <p:spPr/>
        <p:txBody>
          <a:bodyPr/>
          <a:lstStyle/>
          <a:p>
            <a:r>
              <a:rPr lang="sv-SE" dirty="0"/>
              <a:t>Anbud i grupp</a:t>
            </a:r>
          </a:p>
          <a:p>
            <a:pPr lvl="1"/>
            <a:r>
              <a:rPr lang="sv-SE" dirty="0"/>
              <a:t>Får ej ställas krav om viss juridisk form</a:t>
            </a:r>
          </a:p>
          <a:p>
            <a:pPr lvl="1"/>
            <a:r>
              <a:rPr lang="sv-SE" dirty="0"/>
              <a:t>Om det krävs för att kontraktet ska kunna fullgöras på ett bra sätt får dock kommunen kräva att en sådan grupp ska ha en viss juridisk form om den blir tilldelad kontraktet.</a:t>
            </a:r>
          </a:p>
          <a:p>
            <a:pPr lvl="1"/>
            <a:r>
              <a:rPr lang="sv-SE" dirty="0"/>
              <a:t>Enligt konkurrensrätten gäller som huvudregel att företag inte får samarbeta om det begränsar konkurrensen. </a:t>
            </a:r>
          </a:p>
          <a:p>
            <a:r>
              <a:rPr lang="sv-SE" dirty="0"/>
              <a:t>T.ex. Ledarutveckling</a:t>
            </a:r>
          </a:p>
          <a:p>
            <a:r>
              <a:rPr lang="sv-SE" dirty="0"/>
              <a:t>Åberopa annans kapacitet</a:t>
            </a:r>
          </a:p>
          <a:p>
            <a:endParaRPr lang="sv-SE" dirty="0"/>
          </a:p>
        </p:txBody>
      </p:sp>
      <p:sp>
        <p:nvSpPr>
          <p:cNvPr id="4" name="Platshållare för bild 3">
            <a:extLst>
              <a:ext uri="{FF2B5EF4-FFF2-40B4-BE49-F238E27FC236}">
                <a16:creationId xmlns:a16="http://schemas.microsoft.com/office/drawing/2014/main" id="{3F16A961-B626-E8DA-23C9-128D38CB84C5}"/>
              </a:ext>
            </a:extLst>
          </p:cNvPr>
          <p:cNvSpPr>
            <a:spLocks noGrp="1"/>
          </p:cNvSpPr>
          <p:nvPr>
            <p:ph type="pic" sz="quarter" idx="15"/>
          </p:nvPr>
        </p:nvSpPr>
        <p:spPr/>
      </p:sp>
      <p:sp>
        <p:nvSpPr>
          <p:cNvPr id="5" name="Platshållare för bild 4">
            <a:extLst>
              <a:ext uri="{FF2B5EF4-FFF2-40B4-BE49-F238E27FC236}">
                <a16:creationId xmlns:a16="http://schemas.microsoft.com/office/drawing/2014/main" id="{F8218C08-7F96-32D3-6F3C-EFB704058A9B}"/>
              </a:ext>
            </a:extLst>
          </p:cNvPr>
          <p:cNvSpPr>
            <a:spLocks noGrp="1"/>
          </p:cNvSpPr>
          <p:nvPr>
            <p:ph type="pic" sz="quarter" idx="14"/>
          </p:nvPr>
        </p:nvSpPr>
        <p:spPr/>
      </p:sp>
    </p:spTree>
    <p:extLst>
      <p:ext uri="{BB962C8B-B14F-4D97-AF65-F5344CB8AC3E}">
        <p14:creationId xmlns:p14="http://schemas.microsoft.com/office/powerpoint/2010/main" val="1480076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CF0AC5-2D3C-32DE-B785-CB8D9F571BAF}"/>
              </a:ext>
            </a:extLst>
          </p:cNvPr>
          <p:cNvSpPr>
            <a:spLocks noGrp="1"/>
          </p:cNvSpPr>
          <p:nvPr>
            <p:ph type="title"/>
          </p:nvPr>
        </p:nvSpPr>
        <p:spPr>
          <a:solidFill>
            <a:schemeClr val="accent5">
              <a:lumMod val="60000"/>
              <a:lumOff val="40000"/>
            </a:schemeClr>
          </a:solidFill>
        </p:spPr>
        <p:txBody>
          <a:bodyPr/>
          <a:lstStyle/>
          <a:p>
            <a:r>
              <a:rPr lang="sv-SE" dirty="0"/>
              <a:t>Närproducerat</a:t>
            </a:r>
          </a:p>
        </p:txBody>
      </p:sp>
      <p:sp>
        <p:nvSpPr>
          <p:cNvPr id="3" name="Platshållare för innehåll 2">
            <a:extLst>
              <a:ext uri="{FF2B5EF4-FFF2-40B4-BE49-F238E27FC236}">
                <a16:creationId xmlns:a16="http://schemas.microsoft.com/office/drawing/2014/main" id="{5384B367-3B62-7947-9277-EDEE7FA07B1A}"/>
              </a:ext>
            </a:extLst>
          </p:cNvPr>
          <p:cNvSpPr>
            <a:spLocks noGrp="1"/>
          </p:cNvSpPr>
          <p:nvPr>
            <p:ph idx="1"/>
          </p:nvPr>
        </p:nvSpPr>
        <p:spPr/>
        <p:txBody>
          <a:bodyPr>
            <a:normAutofit/>
          </a:bodyPr>
          <a:lstStyle/>
          <a:p>
            <a:r>
              <a:rPr lang="sv-SE" sz="1900" b="1" dirty="0"/>
              <a:t>Det är som regel inte tillåtet att kräva att en produkt ska vara lokal- eller närproducerad </a:t>
            </a:r>
          </a:p>
          <a:p>
            <a:pPr algn="l"/>
            <a:r>
              <a:rPr lang="sv-SE" sz="1900" b="0" i="0" dirty="0">
                <a:solidFill>
                  <a:srgbClr val="000000"/>
                </a:solidFill>
                <a:effectLst/>
              </a:rPr>
              <a:t>Korta transportavstånd kan i vissa fall ha goda effekter. Men att ställa det som krav strider som regel </a:t>
            </a:r>
            <a:r>
              <a:rPr lang="sv-SE" sz="1900" dirty="0">
                <a:solidFill>
                  <a:schemeClr val="tx2">
                    <a:lumMod val="60000"/>
                    <a:lumOff val="40000"/>
                  </a:schemeClr>
                </a:solidFill>
                <a:ea typeface="+mn-lt"/>
                <a:cs typeface="+mn-lt"/>
              </a:rPr>
              <a:t>mot principerna om icke-diskriminering och proportionalitet</a:t>
            </a:r>
            <a:r>
              <a:rPr lang="sv-SE" sz="1900" b="0" i="0" dirty="0">
                <a:solidFill>
                  <a:srgbClr val="000000"/>
                </a:solidFill>
                <a:effectLst/>
              </a:rPr>
              <a:t>. </a:t>
            </a:r>
          </a:p>
          <a:p>
            <a:pPr algn="l"/>
            <a:r>
              <a:rPr lang="sv-SE" sz="1900" b="0" i="0" dirty="0">
                <a:solidFill>
                  <a:srgbClr val="000000"/>
                </a:solidFill>
                <a:effectLst/>
              </a:rPr>
              <a:t>Krav på namngiven </a:t>
            </a:r>
            <a:r>
              <a:rPr lang="sv-SE" sz="1900" b="0" i="0" dirty="0" err="1">
                <a:solidFill>
                  <a:srgbClr val="000000"/>
                </a:solidFill>
                <a:effectLst/>
              </a:rPr>
              <a:t>verksamhetsort</a:t>
            </a:r>
            <a:r>
              <a:rPr lang="sv-SE" sz="1900" b="0" i="0" dirty="0">
                <a:solidFill>
                  <a:srgbClr val="000000"/>
                </a:solidFill>
                <a:effectLst/>
              </a:rPr>
              <a:t>, eller att en tänkbar leverantör ska vara etablerad på den aktuella orten redan vid anbudstillfället, är i regel inte heller tillåtet. Det är inte heller tillåtet att kräva orimligt korta leveranstider eller ”färskhet” om det inte är berättigat med hänsyn till vad kontraktet avser. Detta följer av</a:t>
            </a:r>
            <a:r>
              <a:rPr lang="sv-SE" sz="1900" dirty="0">
                <a:solidFill>
                  <a:schemeClr val="tx2">
                    <a:lumMod val="60000"/>
                    <a:lumOff val="40000"/>
                  </a:schemeClr>
                </a:solidFill>
                <a:ea typeface="+mn-lt"/>
                <a:cs typeface="+mn-lt"/>
              </a:rPr>
              <a:t> principen om proportionalitet. </a:t>
            </a:r>
          </a:p>
          <a:p>
            <a:pPr algn="l"/>
            <a:r>
              <a:rPr lang="sv-SE" sz="1900" b="0" i="0" dirty="0">
                <a:solidFill>
                  <a:srgbClr val="000000"/>
                </a:solidFill>
                <a:effectLst/>
              </a:rPr>
              <a:t>Enligt kommunallagen (2017:725) ska kommunerna behandla alla kommunmedlemmar lika och det är inte tillåtet att gynna en enskild näringsidkare. Däremot får kommuner och regioner genomföra åtgärder för att allmänt främja näringslivet i kommunen eller regionen. De får exempelvis tillhandahålla allmän rådgivning för att stärka lokal eller regional jordbruksnäring. De kan också erbjuda anbudsskolor för att hjälpa företag att utvecklas som anbudsgivare och öka förståelsen för den offentliga affären. </a:t>
            </a:r>
          </a:p>
          <a:p>
            <a:pPr marL="0" indent="0">
              <a:buNone/>
            </a:pPr>
            <a:endParaRPr lang="sv-SE" dirty="0"/>
          </a:p>
          <a:p>
            <a:pPr marL="0" indent="0">
              <a:buNone/>
            </a:pPr>
            <a:endParaRPr lang="sv-SE" dirty="0"/>
          </a:p>
        </p:txBody>
      </p:sp>
      <p:sp>
        <p:nvSpPr>
          <p:cNvPr id="4" name="Platshållare för bild 3">
            <a:extLst>
              <a:ext uri="{FF2B5EF4-FFF2-40B4-BE49-F238E27FC236}">
                <a16:creationId xmlns:a16="http://schemas.microsoft.com/office/drawing/2014/main" id="{3F16A961-B626-E8DA-23C9-128D38CB84C5}"/>
              </a:ext>
            </a:extLst>
          </p:cNvPr>
          <p:cNvSpPr>
            <a:spLocks noGrp="1"/>
          </p:cNvSpPr>
          <p:nvPr>
            <p:ph type="pic" sz="quarter" idx="15"/>
          </p:nvPr>
        </p:nvSpPr>
        <p:spPr/>
      </p:sp>
      <p:sp>
        <p:nvSpPr>
          <p:cNvPr id="5" name="Platshållare för bild 4">
            <a:extLst>
              <a:ext uri="{FF2B5EF4-FFF2-40B4-BE49-F238E27FC236}">
                <a16:creationId xmlns:a16="http://schemas.microsoft.com/office/drawing/2014/main" id="{F8218C08-7F96-32D3-6F3C-EFB704058A9B}"/>
              </a:ext>
            </a:extLst>
          </p:cNvPr>
          <p:cNvSpPr>
            <a:spLocks noGrp="1"/>
          </p:cNvSpPr>
          <p:nvPr>
            <p:ph type="pic" sz="quarter" idx="14"/>
          </p:nvPr>
        </p:nvSpPr>
        <p:spPr/>
      </p:sp>
    </p:spTree>
    <p:extLst>
      <p:ext uri="{BB962C8B-B14F-4D97-AF65-F5344CB8AC3E}">
        <p14:creationId xmlns:p14="http://schemas.microsoft.com/office/powerpoint/2010/main" val="974140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CF0AC5-2D3C-32DE-B785-CB8D9F571BAF}"/>
              </a:ext>
            </a:extLst>
          </p:cNvPr>
          <p:cNvSpPr>
            <a:spLocks noGrp="1"/>
          </p:cNvSpPr>
          <p:nvPr>
            <p:ph type="title"/>
          </p:nvPr>
        </p:nvSpPr>
        <p:spPr>
          <a:solidFill>
            <a:schemeClr val="accent5">
              <a:lumMod val="60000"/>
              <a:lumOff val="40000"/>
            </a:schemeClr>
          </a:solidFill>
        </p:spPr>
        <p:txBody>
          <a:bodyPr/>
          <a:lstStyle/>
          <a:p>
            <a:r>
              <a:rPr lang="sv-SE" dirty="0"/>
              <a:t>Hållbarhetsaspekter</a:t>
            </a:r>
          </a:p>
        </p:txBody>
      </p:sp>
      <p:sp>
        <p:nvSpPr>
          <p:cNvPr id="3" name="Platshållare för innehåll 2">
            <a:extLst>
              <a:ext uri="{FF2B5EF4-FFF2-40B4-BE49-F238E27FC236}">
                <a16:creationId xmlns:a16="http://schemas.microsoft.com/office/drawing/2014/main" id="{5384B367-3B62-7947-9277-EDEE7FA07B1A}"/>
              </a:ext>
            </a:extLst>
          </p:cNvPr>
          <p:cNvSpPr>
            <a:spLocks noGrp="1"/>
          </p:cNvSpPr>
          <p:nvPr>
            <p:ph idx="1"/>
          </p:nvPr>
        </p:nvSpPr>
        <p:spPr/>
        <p:txBody>
          <a:bodyPr/>
          <a:lstStyle/>
          <a:p>
            <a:r>
              <a:rPr lang="sv-SE" dirty="0"/>
              <a:t>Dialogmöten</a:t>
            </a:r>
          </a:p>
          <a:p>
            <a:pPr lvl="1"/>
            <a:r>
              <a:rPr lang="sv-SE" dirty="0"/>
              <a:t>Lokala branschorganisationer?</a:t>
            </a:r>
          </a:p>
          <a:p>
            <a:r>
              <a:rPr lang="sv-SE" dirty="0"/>
              <a:t>RFI – Förfrågan om information</a:t>
            </a:r>
          </a:p>
          <a:p>
            <a:r>
              <a:rPr lang="sv-SE" dirty="0"/>
              <a:t>Fordonspolicy</a:t>
            </a:r>
          </a:p>
          <a:p>
            <a:r>
              <a:rPr lang="sv-SE" dirty="0"/>
              <a:t>Kemikaliehanteringsplan</a:t>
            </a:r>
          </a:p>
          <a:p>
            <a:r>
              <a:rPr lang="sv-SE" dirty="0" err="1"/>
              <a:t>CradleNet</a:t>
            </a:r>
            <a:endParaRPr lang="sv-SE" dirty="0"/>
          </a:p>
        </p:txBody>
      </p:sp>
      <p:sp>
        <p:nvSpPr>
          <p:cNvPr id="4" name="Platshållare för bild 3">
            <a:extLst>
              <a:ext uri="{FF2B5EF4-FFF2-40B4-BE49-F238E27FC236}">
                <a16:creationId xmlns:a16="http://schemas.microsoft.com/office/drawing/2014/main" id="{3F16A961-B626-E8DA-23C9-128D38CB84C5}"/>
              </a:ext>
            </a:extLst>
          </p:cNvPr>
          <p:cNvSpPr>
            <a:spLocks noGrp="1"/>
          </p:cNvSpPr>
          <p:nvPr>
            <p:ph type="pic" sz="quarter" idx="15"/>
          </p:nvPr>
        </p:nvSpPr>
        <p:spPr/>
      </p:sp>
      <p:sp>
        <p:nvSpPr>
          <p:cNvPr id="5" name="Platshållare för bild 4">
            <a:extLst>
              <a:ext uri="{FF2B5EF4-FFF2-40B4-BE49-F238E27FC236}">
                <a16:creationId xmlns:a16="http://schemas.microsoft.com/office/drawing/2014/main" id="{F8218C08-7F96-32D3-6F3C-EFB704058A9B}"/>
              </a:ext>
            </a:extLst>
          </p:cNvPr>
          <p:cNvSpPr>
            <a:spLocks noGrp="1"/>
          </p:cNvSpPr>
          <p:nvPr>
            <p:ph type="pic" sz="quarter" idx="14"/>
          </p:nvPr>
        </p:nvSpPr>
        <p:spPr/>
      </p:sp>
    </p:spTree>
    <p:extLst>
      <p:ext uri="{BB962C8B-B14F-4D97-AF65-F5344CB8AC3E}">
        <p14:creationId xmlns:p14="http://schemas.microsoft.com/office/powerpoint/2010/main" val="89933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CF0AC5-2D3C-32DE-B785-CB8D9F571BAF}"/>
              </a:ext>
            </a:extLst>
          </p:cNvPr>
          <p:cNvSpPr>
            <a:spLocks noGrp="1"/>
          </p:cNvSpPr>
          <p:nvPr>
            <p:ph type="title"/>
          </p:nvPr>
        </p:nvSpPr>
        <p:spPr>
          <a:solidFill>
            <a:schemeClr val="accent5">
              <a:lumMod val="60000"/>
              <a:lumOff val="40000"/>
            </a:schemeClr>
          </a:solidFill>
        </p:spPr>
        <p:txBody>
          <a:bodyPr/>
          <a:lstStyle/>
          <a:p>
            <a:r>
              <a:rPr lang="sv-SE" dirty="0" err="1"/>
              <a:t>CradleNet</a:t>
            </a:r>
            <a:r>
              <a:rPr lang="sv-SE" dirty="0"/>
              <a:t> – i Broby 29/3 – Välkomna!</a:t>
            </a:r>
          </a:p>
        </p:txBody>
      </p:sp>
      <p:pic>
        <p:nvPicPr>
          <p:cNvPr id="6" name="Platshållare för innehåll 5">
            <a:extLst>
              <a:ext uri="{FF2B5EF4-FFF2-40B4-BE49-F238E27FC236}">
                <a16:creationId xmlns:a16="http://schemas.microsoft.com/office/drawing/2014/main" id="{448F7724-E1DD-8514-4B39-623F20EF286F}"/>
              </a:ext>
            </a:extLst>
          </p:cNvPr>
          <p:cNvPicPr>
            <a:picLocks noGrp="1" noChangeAspect="1"/>
          </p:cNvPicPr>
          <p:nvPr>
            <p:ph idx="1"/>
          </p:nvPr>
        </p:nvPicPr>
        <p:blipFill>
          <a:blip r:embed="rId2"/>
          <a:stretch>
            <a:fillRect/>
          </a:stretch>
        </p:blipFill>
        <p:spPr>
          <a:xfrm>
            <a:off x="838201" y="1773967"/>
            <a:ext cx="6221278" cy="3820345"/>
          </a:xfrm>
          <a:prstGeom prst="rect">
            <a:avLst/>
          </a:prstGeom>
        </p:spPr>
      </p:pic>
      <p:sp>
        <p:nvSpPr>
          <p:cNvPr id="4" name="Platshållare för bild 3">
            <a:extLst>
              <a:ext uri="{FF2B5EF4-FFF2-40B4-BE49-F238E27FC236}">
                <a16:creationId xmlns:a16="http://schemas.microsoft.com/office/drawing/2014/main" id="{3F16A961-B626-E8DA-23C9-128D38CB84C5}"/>
              </a:ext>
            </a:extLst>
          </p:cNvPr>
          <p:cNvSpPr>
            <a:spLocks noGrp="1"/>
          </p:cNvSpPr>
          <p:nvPr>
            <p:ph type="pic" sz="quarter" idx="15"/>
          </p:nvPr>
        </p:nvSpPr>
        <p:spPr/>
      </p:sp>
      <p:sp>
        <p:nvSpPr>
          <p:cNvPr id="5" name="Platshållare för bild 4">
            <a:extLst>
              <a:ext uri="{FF2B5EF4-FFF2-40B4-BE49-F238E27FC236}">
                <a16:creationId xmlns:a16="http://schemas.microsoft.com/office/drawing/2014/main" id="{F8218C08-7F96-32D3-6F3C-EFB704058A9B}"/>
              </a:ext>
            </a:extLst>
          </p:cNvPr>
          <p:cNvSpPr>
            <a:spLocks noGrp="1"/>
          </p:cNvSpPr>
          <p:nvPr>
            <p:ph type="pic" sz="quarter" idx="14"/>
          </p:nvPr>
        </p:nvSpPr>
        <p:spPr/>
      </p:sp>
      <p:pic>
        <p:nvPicPr>
          <p:cNvPr id="8" name="Bildobjekt 7">
            <a:extLst>
              <a:ext uri="{FF2B5EF4-FFF2-40B4-BE49-F238E27FC236}">
                <a16:creationId xmlns:a16="http://schemas.microsoft.com/office/drawing/2014/main" id="{D7C41956-BE7E-AFBA-158D-D1484BC7C33F}"/>
              </a:ext>
            </a:extLst>
          </p:cNvPr>
          <p:cNvPicPr>
            <a:picLocks noChangeAspect="1"/>
          </p:cNvPicPr>
          <p:nvPr/>
        </p:nvPicPr>
        <p:blipFill>
          <a:blip r:embed="rId3"/>
          <a:stretch>
            <a:fillRect/>
          </a:stretch>
        </p:blipFill>
        <p:spPr>
          <a:xfrm>
            <a:off x="7059479" y="1773967"/>
            <a:ext cx="4380937" cy="3820345"/>
          </a:xfrm>
          <a:prstGeom prst="rect">
            <a:avLst/>
          </a:prstGeom>
        </p:spPr>
      </p:pic>
    </p:spTree>
    <p:extLst>
      <p:ext uri="{BB962C8B-B14F-4D97-AF65-F5344CB8AC3E}">
        <p14:creationId xmlns:p14="http://schemas.microsoft.com/office/powerpoint/2010/main" val="1140860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CF0AC5-2D3C-32DE-B785-CB8D9F571BAF}"/>
              </a:ext>
            </a:extLst>
          </p:cNvPr>
          <p:cNvSpPr>
            <a:spLocks noGrp="1"/>
          </p:cNvSpPr>
          <p:nvPr>
            <p:ph type="title"/>
          </p:nvPr>
        </p:nvSpPr>
        <p:spPr>
          <a:solidFill>
            <a:schemeClr val="accent5">
              <a:lumMod val="60000"/>
              <a:lumOff val="40000"/>
            </a:schemeClr>
          </a:solidFill>
        </p:spPr>
        <p:txBody>
          <a:bodyPr/>
          <a:lstStyle/>
          <a:p>
            <a:r>
              <a:rPr lang="sv-SE" dirty="0"/>
              <a:t>Möjligheter till insyn och samarbete idag</a:t>
            </a:r>
          </a:p>
        </p:txBody>
      </p:sp>
      <p:sp>
        <p:nvSpPr>
          <p:cNvPr id="3" name="Platshållare för innehåll 2">
            <a:extLst>
              <a:ext uri="{FF2B5EF4-FFF2-40B4-BE49-F238E27FC236}">
                <a16:creationId xmlns:a16="http://schemas.microsoft.com/office/drawing/2014/main" id="{5384B367-3B62-7947-9277-EDEE7FA07B1A}"/>
              </a:ext>
            </a:extLst>
          </p:cNvPr>
          <p:cNvSpPr>
            <a:spLocks noGrp="1"/>
          </p:cNvSpPr>
          <p:nvPr>
            <p:ph idx="1"/>
          </p:nvPr>
        </p:nvSpPr>
        <p:spPr/>
        <p:txBody>
          <a:bodyPr>
            <a:normAutofit/>
          </a:bodyPr>
          <a:lstStyle/>
          <a:p>
            <a:r>
              <a:rPr lang="sv-SE" sz="2000" dirty="0"/>
              <a:t>Enkät</a:t>
            </a:r>
          </a:p>
          <a:p>
            <a:pPr lvl="1"/>
            <a:r>
              <a:rPr lang="sv-SE" sz="1800" dirty="0">
                <a:hlinkClick r:id="rId2"/>
              </a:rPr>
              <a:t>Undersökning upphandlingsarbete - Kristianstads kommun</a:t>
            </a:r>
            <a:endParaRPr lang="sv-SE" sz="1800" dirty="0"/>
          </a:p>
          <a:p>
            <a:pPr marL="457200" lvl="1" indent="0">
              <a:buNone/>
            </a:pPr>
            <a:endParaRPr lang="sv-SE" sz="1800" dirty="0"/>
          </a:p>
          <a:p>
            <a:r>
              <a:rPr lang="sv-SE" sz="2000" dirty="0"/>
              <a:t>NUI – Nöjd Upphandlingsindex</a:t>
            </a:r>
          </a:p>
          <a:p>
            <a:r>
              <a:rPr lang="sv-SE" sz="2000" dirty="0"/>
              <a:t>Intresseanmälan direktupphandling</a:t>
            </a:r>
          </a:p>
          <a:p>
            <a:pPr lvl="1"/>
            <a:r>
              <a:rPr lang="sv-SE" sz="1800" dirty="0">
                <a:hlinkClick r:id="rId3"/>
              </a:rPr>
              <a:t>Direktupphandlingar - Kristianstads kommun</a:t>
            </a:r>
            <a:endParaRPr lang="sv-SE" sz="1800" dirty="0"/>
          </a:p>
          <a:p>
            <a:pPr marL="457200" lvl="1" indent="0">
              <a:buNone/>
            </a:pPr>
            <a:endParaRPr lang="sv-SE" sz="1800" dirty="0"/>
          </a:p>
          <a:p>
            <a:r>
              <a:rPr lang="sv-SE" sz="2000" dirty="0"/>
              <a:t>Pågående upphandlingar</a:t>
            </a:r>
          </a:p>
          <a:p>
            <a:pPr lvl="1"/>
            <a:r>
              <a:rPr lang="sv-SE" sz="1800" dirty="0">
                <a:hlinkClick r:id="rId4"/>
              </a:rPr>
              <a:t>Upphandling och inköp - Kristianstads kommun</a:t>
            </a:r>
            <a:endParaRPr lang="sv-SE" sz="1800" dirty="0"/>
          </a:p>
          <a:p>
            <a:r>
              <a:rPr lang="sv-SE" sz="2000" dirty="0"/>
              <a:t>Lanseras inom kort: Upphandlingsplaneringen</a:t>
            </a:r>
          </a:p>
        </p:txBody>
      </p:sp>
      <p:sp>
        <p:nvSpPr>
          <p:cNvPr id="4" name="Platshållare för bild 3">
            <a:extLst>
              <a:ext uri="{FF2B5EF4-FFF2-40B4-BE49-F238E27FC236}">
                <a16:creationId xmlns:a16="http://schemas.microsoft.com/office/drawing/2014/main" id="{3F16A961-B626-E8DA-23C9-128D38CB84C5}"/>
              </a:ext>
            </a:extLst>
          </p:cNvPr>
          <p:cNvSpPr>
            <a:spLocks noGrp="1"/>
          </p:cNvSpPr>
          <p:nvPr>
            <p:ph type="pic" sz="quarter" idx="15"/>
          </p:nvPr>
        </p:nvSpPr>
        <p:spPr/>
      </p:sp>
      <p:sp>
        <p:nvSpPr>
          <p:cNvPr id="5" name="Platshållare för bild 4">
            <a:extLst>
              <a:ext uri="{FF2B5EF4-FFF2-40B4-BE49-F238E27FC236}">
                <a16:creationId xmlns:a16="http://schemas.microsoft.com/office/drawing/2014/main" id="{F8218C08-7F96-32D3-6F3C-EFB704058A9B}"/>
              </a:ext>
            </a:extLst>
          </p:cNvPr>
          <p:cNvSpPr>
            <a:spLocks noGrp="1"/>
          </p:cNvSpPr>
          <p:nvPr>
            <p:ph type="pic" sz="quarter" idx="14"/>
          </p:nvPr>
        </p:nvSpPr>
        <p:spPr/>
      </p:sp>
    </p:spTree>
    <p:extLst>
      <p:ext uri="{BB962C8B-B14F-4D97-AF65-F5344CB8AC3E}">
        <p14:creationId xmlns:p14="http://schemas.microsoft.com/office/powerpoint/2010/main" val="236399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524000" y="2134148"/>
            <a:ext cx="9510346" cy="3651510"/>
          </a:xfrm>
        </p:spPr>
        <p:txBody>
          <a:bodyPr>
            <a:normAutofit/>
          </a:bodyPr>
          <a:lstStyle/>
          <a:p>
            <a:r>
              <a:rPr lang="sv-SE" dirty="0"/>
              <a:t>Totalt  8 899 Företag – 9601 Arbetsställen</a:t>
            </a:r>
          </a:p>
          <a:p>
            <a:r>
              <a:rPr lang="sv-SE" dirty="0"/>
              <a:t>94% av våra AB har en god kreditvärdighet </a:t>
            </a:r>
          </a:p>
          <a:p>
            <a:r>
              <a:rPr lang="sv-SE" dirty="0"/>
              <a:t>509 </a:t>
            </a:r>
            <a:r>
              <a:rPr lang="sv-SE" dirty="0" err="1"/>
              <a:t>st</a:t>
            </a:r>
            <a:r>
              <a:rPr lang="sv-SE" dirty="0"/>
              <a:t> nystartade företag (564 </a:t>
            </a:r>
            <a:r>
              <a:rPr lang="sv-SE" dirty="0" err="1"/>
              <a:t>st</a:t>
            </a:r>
            <a:r>
              <a:rPr lang="sv-SE" dirty="0"/>
              <a:t> 2021)</a:t>
            </a:r>
          </a:p>
          <a:p>
            <a:r>
              <a:rPr lang="sv-SE" dirty="0"/>
              <a:t>Nettoökning på totalt 1,5% mot föregående år</a:t>
            </a:r>
          </a:p>
          <a:p>
            <a:r>
              <a:rPr lang="sv-SE" dirty="0"/>
              <a:t>35 företag i konkurs</a:t>
            </a:r>
          </a:p>
          <a:p>
            <a:r>
              <a:rPr lang="sv-SE" dirty="0"/>
              <a:t>49% är AB, 40% enskild firma, 11% övriga former</a:t>
            </a:r>
          </a:p>
          <a:p>
            <a:endParaRPr lang="sv-SE" dirty="0"/>
          </a:p>
        </p:txBody>
      </p:sp>
      <p:sp>
        <p:nvSpPr>
          <p:cNvPr id="4" name="Platshållare för bild 3"/>
          <p:cNvSpPr>
            <a:spLocks noGrp="1"/>
          </p:cNvSpPr>
          <p:nvPr>
            <p:ph type="pic" sz="quarter" idx="14"/>
          </p:nvPr>
        </p:nvSpPr>
        <p:spPr/>
      </p:sp>
      <p:sp>
        <p:nvSpPr>
          <p:cNvPr id="5" name="Platshållare för bild 4"/>
          <p:cNvSpPr>
            <a:spLocks noGrp="1"/>
          </p:cNvSpPr>
          <p:nvPr>
            <p:ph type="pic" sz="quarter" idx="13"/>
          </p:nvPr>
        </p:nvSpPr>
        <p:spPr/>
      </p:sp>
      <p:sp>
        <p:nvSpPr>
          <p:cNvPr id="6" name="Rubrik 1">
            <a:extLst>
              <a:ext uri="{FF2B5EF4-FFF2-40B4-BE49-F238E27FC236}">
                <a16:creationId xmlns:a16="http://schemas.microsoft.com/office/drawing/2014/main" id="{A0251305-5758-754D-5516-79FFF6727E2C}"/>
              </a:ext>
            </a:extLst>
          </p:cNvPr>
          <p:cNvSpPr txBox="1">
            <a:spLocks/>
          </p:cNvSpPr>
          <p:nvPr/>
        </p:nvSpPr>
        <p:spPr>
          <a:xfrm>
            <a:off x="1461796" y="1061806"/>
            <a:ext cx="9144000" cy="795913"/>
          </a:xfrm>
          <a:prstGeom prst="rect">
            <a:avLst/>
          </a:prstGeom>
          <a:solidFill>
            <a:schemeClr val="accent5">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Sammanfattning 2022</a:t>
            </a:r>
          </a:p>
        </p:txBody>
      </p:sp>
    </p:spTree>
    <p:extLst>
      <p:ext uri="{BB962C8B-B14F-4D97-AF65-F5344CB8AC3E}">
        <p14:creationId xmlns:p14="http://schemas.microsoft.com/office/powerpoint/2010/main" val="2181063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CF0AC5-2D3C-32DE-B785-CB8D9F571BAF}"/>
              </a:ext>
            </a:extLst>
          </p:cNvPr>
          <p:cNvSpPr>
            <a:spLocks noGrp="1"/>
          </p:cNvSpPr>
          <p:nvPr>
            <p:ph type="title"/>
          </p:nvPr>
        </p:nvSpPr>
        <p:spPr>
          <a:solidFill>
            <a:schemeClr val="accent5">
              <a:lumMod val="60000"/>
              <a:lumOff val="40000"/>
            </a:schemeClr>
          </a:solidFill>
        </p:spPr>
        <p:txBody>
          <a:bodyPr/>
          <a:lstStyle/>
          <a:p>
            <a:r>
              <a:rPr lang="sv-SE" dirty="0"/>
              <a:t>NUI – Nöjd upphandlingsindex</a:t>
            </a:r>
          </a:p>
        </p:txBody>
      </p:sp>
      <p:sp>
        <p:nvSpPr>
          <p:cNvPr id="4" name="Platshållare för bild 3">
            <a:extLst>
              <a:ext uri="{FF2B5EF4-FFF2-40B4-BE49-F238E27FC236}">
                <a16:creationId xmlns:a16="http://schemas.microsoft.com/office/drawing/2014/main" id="{3F16A961-B626-E8DA-23C9-128D38CB84C5}"/>
              </a:ext>
            </a:extLst>
          </p:cNvPr>
          <p:cNvSpPr>
            <a:spLocks noGrp="1"/>
          </p:cNvSpPr>
          <p:nvPr>
            <p:ph type="pic" sz="quarter" idx="15"/>
          </p:nvPr>
        </p:nvSpPr>
        <p:spPr/>
      </p:sp>
      <p:sp>
        <p:nvSpPr>
          <p:cNvPr id="5" name="Platshållare för bild 4">
            <a:extLst>
              <a:ext uri="{FF2B5EF4-FFF2-40B4-BE49-F238E27FC236}">
                <a16:creationId xmlns:a16="http://schemas.microsoft.com/office/drawing/2014/main" id="{F8218C08-7F96-32D3-6F3C-EFB704058A9B}"/>
              </a:ext>
            </a:extLst>
          </p:cNvPr>
          <p:cNvSpPr>
            <a:spLocks noGrp="1"/>
          </p:cNvSpPr>
          <p:nvPr>
            <p:ph type="pic" sz="quarter" idx="14"/>
          </p:nvPr>
        </p:nvSpPr>
        <p:spPr/>
      </p:sp>
      <p:pic>
        <p:nvPicPr>
          <p:cNvPr id="8" name="Platshållare för innehåll 7">
            <a:extLst>
              <a:ext uri="{FF2B5EF4-FFF2-40B4-BE49-F238E27FC236}">
                <a16:creationId xmlns:a16="http://schemas.microsoft.com/office/drawing/2014/main" id="{CF4DC1F1-97F4-5FB4-4C74-D9C193349E8D}"/>
              </a:ext>
            </a:extLst>
          </p:cNvPr>
          <p:cNvPicPr>
            <a:picLocks noGrp="1" noChangeAspect="1"/>
          </p:cNvPicPr>
          <p:nvPr>
            <p:ph idx="1"/>
          </p:nvPr>
        </p:nvPicPr>
        <p:blipFill>
          <a:blip r:embed="rId2"/>
          <a:stretch>
            <a:fillRect/>
          </a:stretch>
        </p:blipFill>
        <p:spPr>
          <a:xfrm>
            <a:off x="2900594" y="1773573"/>
            <a:ext cx="7166656" cy="3751478"/>
          </a:xfrm>
          <a:prstGeom prst="rect">
            <a:avLst/>
          </a:prstGeom>
        </p:spPr>
      </p:pic>
      <p:sp>
        <p:nvSpPr>
          <p:cNvPr id="9" name="textruta 8">
            <a:extLst>
              <a:ext uri="{FF2B5EF4-FFF2-40B4-BE49-F238E27FC236}">
                <a16:creationId xmlns:a16="http://schemas.microsoft.com/office/drawing/2014/main" id="{0A3F286C-CB36-DEBB-AA27-5BE797887D35}"/>
              </a:ext>
            </a:extLst>
          </p:cNvPr>
          <p:cNvSpPr txBox="1"/>
          <p:nvPr/>
        </p:nvSpPr>
        <p:spPr>
          <a:xfrm>
            <a:off x="755368" y="2213282"/>
            <a:ext cx="2468147" cy="2431435"/>
          </a:xfrm>
          <a:prstGeom prst="rect">
            <a:avLst/>
          </a:prstGeom>
          <a:noFill/>
        </p:spPr>
        <p:txBody>
          <a:bodyPr wrap="square" rtlCol="0">
            <a:spAutoFit/>
          </a:bodyPr>
          <a:lstStyle/>
          <a:p>
            <a:pPr marL="285750" indent="-285750">
              <a:buFontTx/>
              <a:buChar char="-"/>
            </a:pPr>
            <a:r>
              <a:rPr lang="sv-SE" sz="1400" dirty="0"/>
              <a:t>Ca 30 frågor, </a:t>
            </a:r>
            <a:r>
              <a:rPr lang="sv-SE" sz="1400" dirty="0" err="1"/>
              <a:t>t.ex</a:t>
            </a:r>
            <a:r>
              <a:rPr lang="sv-SE" sz="1400" dirty="0"/>
              <a:t>:</a:t>
            </a:r>
          </a:p>
          <a:p>
            <a:pPr marL="742950" lvl="1" indent="-285750">
              <a:buFontTx/>
              <a:buChar char="-"/>
            </a:pPr>
            <a:r>
              <a:rPr lang="sv-SE" sz="1400" dirty="0"/>
              <a:t>Information</a:t>
            </a:r>
          </a:p>
          <a:p>
            <a:pPr marL="742950" lvl="1" indent="-285750">
              <a:buFontTx/>
              <a:buChar char="-"/>
            </a:pPr>
            <a:r>
              <a:rPr lang="sv-SE" sz="1400" dirty="0"/>
              <a:t>Tillgänglighet</a:t>
            </a:r>
          </a:p>
          <a:p>
            <a:pPr marL="742950" lvl="1" indent="-285750">
              <a:buFontTx/>
              <a:buChar char="-"/>
            </a:pPr>
            <a:r>
              <a:rPr lang="sv-SE" sz="1400" dirty="0"/>
              <a:t>Bemötande</a:t>
            </a:r>
          </a:p>
          <a:p>
            <a:pPr marL="742950" lvl="1" indent="-285750">
              <a:buFontTx/>
              <a:buChar char="-"/>
            </a:pPr>
            <a:r>
              <a:rPr lang="sv-SE" sz="1400" dirty="0"/>
              <a:t>Rättssäkerhet</a:t>
            </a:r>
          </a:p>
          <a:p>
            <a:pPr marL="742950" lvl="1" indent="-285750">
              <a:buFontTx/>
              <a:buChar char="-"/>
            </a:pPr>
            <a:r>
              <a:rPr lang="sv-SE" sz="1400" dirty="0"/>
              <a:t>Kompetens</a:t>
            </a:r>
          </a:p>
          <a:p>
            <a:pPr marL="742950" lvl="1" indent="-285750">
              <a:buFontTx/>
              <a:buChar char="-"/>
            </a:pPr>
            <a:r>
              <a:rPr lang="sv-SE" sz="1400" dirty="0"/>
              <a:t>Effektivitet</a:t>
            </a:r>
          </a:p>
          <a:p>
            <a:pPr marL="285750" indent="-285750">
              <a:buFontTx/>
              <a:buChar char="-"/>
            </a:pPr>
            <a:endParaRPr lang="sv-SE" dirty="0"/>
          </a:p>
          <a:p>
            <a:endParaRPr lang="sv-SE" dirty="0"/>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284426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CF0AC5-2D3C-32DE-B785-CB8D9F571BAF}"/>
              </a:ext>
            </a:extLst>
          </p:cNvPr>
          <p:cNvSpPr>
            <a:spLocks noGrp="1"/>
          </p:cNvSpPr>
          <p:nvPr>
            <p:ph type="title"/>
          </p:nvPr>
        </p:nvSpPr>
        <p:spPr>
          <a:solidFill>
            <a:schemeClr val="accent5">
              <a:lumMod val="60000"/>
              <a:lumOff val="40000"/>
            </a:schemeClr>
          </a:solidFill>
        </p:spPr>
        <p:txBody>
          <a:bodyPr/>
          <a:lstStyle/>
          <a:p>
            <a:r>
              <a:rPr lang="sv-SE" dirty="0"/>
              <a:t>Småföretagarnas upphandlingspolicy</a:t>
            </a:r>
          </a:p>
        </p:txBody>
      </p:sp>
      <p:sp>
        <p:nvSpPr>
          <p:cNvPr id="4" name="Platshållare för bild 3">
            <a:extLst>
              <a:ext uri="{FF2B5EF4-FFF2-40B4-BE49-F238E27FC236}">
                <a16:creationId xmlns:a16="http://schemas.microsoft.com/office/drawing/2014/main" id="{3F16A961-B626-E8DA-23C9-128D38CB84C5}"/>
              </a:ext>
            </a:extLst>
          </p:cNvPr>
          <p:cNvSpPr>
            <a:spLocks noGrp="1"/>
          </p:cNvSpPr>
          <p:nvPr>
            <p:ph type="pic" sz="quarter" idx="15"/>
          </p:nvPr>
        </p:nvSpPr>
        <p:spPr/>
      </p:sp>
      <p:sp>
        <p:nvSpPr>
          <p:cNvPr id="5" name="Platshållare för bild 4">
            <a:extLst>
              <a:ext uri="{FF2B5EF4-FFF2-40B4-BE49-F238E27FC236}">
                <a16:creationId xmlns:a16="http://schemas.microsoft.com/office/drawing/2014/main" id="{F8218C08-7F96-32D3-6F3C-EFB704058A9B}"/>
              </a:ext>
            </a:extLst>
          </p:cNvPr>
          <p:cNvSpPr>
            <a:spLocks noGrp="1"/>
          </p:cNvSpPr>
          <p:nvPr>
            <p:ph type="pic" sz="quarter" idx="14"/>
          </p:nvPr>
        </p:nvSpPr>
        <p:spPr/>
      </p:sp>
      <p:sp>
        <p:nvSpPr>
          <p:cNvPr id="6" name="Platshållare för innehåll 5">
            <a:extLst>
              <a:ext uri="{FF2B5EF4-FFF2-40B4-BE49-F238E27FC236}">
                <a16:creationId xmlns:a16="http://schemas.microsoft.com/office/drawing/2014/main" id="{A4B2E0D6-B578-E034-F6BF-55C99B88F3EB}"/>
              </a:ext>
            </a:extLst>
          </p:cNvPr>
          <p:cNvSpPr>
            <a:spLocks noGrp="1"/>
          </p:cNvSpPr>
          <p:nvPr>
            <p:ph idx="1"/>
          </p:nvPr>
        </p:nvSpPr>
        <p:spPr>
          <a:xfrm>
            <a:off x="838200" y="1825625"/>
            <a:ext cx="10515599" cy="4351338"/>
          </a:xfrm>
        </p:spPr>
        <p:txBody>
          <a:bodyPr>
            <a:normAutofit/>
          </a:bodyPr>
          <a:lstStyle/>
          <a:p>
            <a:pPr marL="0" indent="0" algn="l">
              <a:buNone/>
            </a:pPr>
            <a:r>
              <a:rPr lang="sv-SE" sz="2100" dirty="0">
                <a:solidFill>
                  <a:srgbClr val="000000"/>
                </a:solidFill>
              </a:rPr>
              <a:t>1. Träffa småföretagare regelbundet och för dialog, för att bidra till en god affär.</a:t>
            </a:r>
          </a:p>
          <a:p>
            <a:pPr marL="0" indent="0" algn="l">
              <a:buNone/>
            </a:pPr>
            <a:r>
              <a:rPr lang="sv-SE" sz="2100" dirty="0">
                <a:solidFill>
                  <a:srgbClr val="000000"/>
                </a:solidFill>
              </a:rPr>
              <a:t>2. Ställ relevanta krav i upphandlingarna som inte utesluter små företag, och som kan följas upp.</a:t>
            </a:r>
          </a:p>
          <a:p>
            <a:pPr marL="0" indent="0" algn="l">
              <a:buNone/>
            </a:pPr>
            <a:r>
              <a:rPr lang="sv-SE" sz="2100" dirty="0">
                <a:solidFill>
                  <a:srgbClr val="000000"/>
                </a:solidFill>
              </a:rPr>
              <a:t>3. Dela upp kontrakt och ramavtal så att små företag får större möjlighet att lämna anbud.</a:t>
            </a:r>
          </a:p>
          <a:p>
            <a:pPr marL="0" indent="0" algn="l">
              <a:buNone/>
            </a:pPr>
            <a:r>
              <a:rPr lang="sv-SE" sz="2100" dirty="0">
                <a:solidFill>
                  <a:srgbClr val="000000"/>
                </a:solidFill>
              </a:rPr>
              <a:t>4. Uteslut oseriösa leverantörer för att främja en god konkurrens.</a:t>
            </a:r>
          </a:p>
          <a:p>
            <a:pPr marL="0" indent="0" algn="l">
              <a:buNone/>
            </a:pPr>
            <a:r>
              <a:rPr lang="sv-SE" sz="2100" dirty="0">
                <a:solidFill>
                  <a:srgbClr val="000000"/>
                </a:solidFill>
              </a:rPr>
              <a:t>5. Sprid information om upphandlingar, inklusive direktupphandlingar, på kommunens egen hemsida, sociala medier och nyhetsbrev.</a:t>
            </a:r>
          </a:p>
          <a:p>
            <a:pPr marL="0" indent="0" algn="l">
              <a:buNone/>
            </a:pPr>
            <a:r>
              <a:rPr lang="sv-SE" sz="2100" dirty="0">
                <a:solidFill>
                  <a:srgbClr val="000000"/>
                </a:solidFill>
              </a:rPr>
              <a:t>6. Motverka otillåtna direktupphandlingar för att uppnå en bra affär och för att undvika jäv.</a:t>
            </a:r>
          </a:p>
          <a:p>
            <a:pPr marL="0" indent="0" algn="l">
              <a:buNone/>
            </a:pPr>
            <a:r>
              <a:rPr lang="sv-SE" sz="2100" dirty="0">
                <a:solidFill>
                  <a:srgbClr val="000000"/>
                </a:solidFill>
              </a:rPr>
              <a:t>7. Följ upp upphandlade kontrakt löpande.</a:t>
            </a:r>
          </a:p>
          <a:p>
            <a:endParaRPr lang="sv-SE" dirty="0"/>
          </a:p>
        </p:txBody>
      </p:sp>
    </p:spTree>
    <p:extLst>
      <p:ext uri="{BB962C8B-B14F-4D97-AF65-F5344CB8AC3E}">
        <p14:creationId xmlns:p14="http://schemas.microsoft.com/office/powerpoint/2010/main" val="487936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CF0AC5-2D3C-32DE-B785-CB8D9F571BAF}"/>
              </a:ext>
            </a:extLst>
          </p:cNvPr>
          <p:cNvSpPr>
            <a:spLocks noGrp="1"/>
          </p:cNvSpPr>
          <p:nvPr>
            <p:ph type="title"/>
          </p:nvPr>
        </p:nvSpPr>
        <p:spPr>
          <a:solidFill>
            <a:schemeClr val="accent5">
              <a:lumMod val="60000"/>
              <a:lumOff val="40000"/>
            </a:schemeClr>
          </a:solidFill>
        </p:spPr>
        <p:txBody>
          <a:bodyPr/>
          <a:lstStyle/>
          <a:p>
            <a:r>
              <a:rPr lang="sv-SE" dirty="0"/>
              <a:t>Diskussion</a:t>
            </a:r>
          </a:p>
        </p:txBody>
      </p:sp>
      <p:sp>
        <p:nvSpPr>
          <p:cNvPr id="4" name="Platshållare för bild 3">
            <a:extLst>
              <a:ext uri="{FF2B5EF4-FFF2-40B4-BE49-F238E27FC236}">
                <a16:creationId xmlns:a16="http://schemas.microsoft.com/office/drawing/2014/main" id="{3F16A961-B626-E8DA-23C9-128D38CB84C5}"/>
              </a:ext>
            </a:extLst>
          </p:cNvPr>
          <p:cNvSpPr>
            <a:spLocks noGrp="1"/>
          </p:cNvSpPr>
          <p:nvPr>
            <p:ph type="pic" sz="quarter" idx="15"/>
          </p:nvPr>
        </p:nvSpPr>
        <p:spPr/>
      </p:sp>
      <p:sp>
        <p:nvSpPr>
          <p:cNvPr id="5" name="Platshållare för bild 4">
            <a:extLst>
              <a:ext uri="{FF2B5EF4-FFF2-40B4-BE49-F238E27FC236}">
                <a16:creationId xmlns:a16="http://schemas.microsoft.com/office/drawing/2014/main" id="{F8218C08-7F96-32D3-6F3C-EFB704058A9B}"/>
              </a:ext>
            </a:extLst>
          </p:cNvPr>
          <p:cNvSpPr>
            <a:spLocks noGrp="1"/>
          </p:cNvSpPr>
          <p:nvPr>
            <p:ph type="pic" sz="quarter" idx="14"/>
          </p:nvPr>
        </p:nvSpPr>
        <p:spPr/>
      </p:sp>
      <p:sp>
        <p:nvSpPr>
          <p:cNvPr id="6" name="Platshållare för innehåll 5">
            <a:extLst>
              <a:ext uri="{FF2B5EF4-FFF2-40B4-BE49-F238E27FC236}">
                <a16:creationId xmlns:a16="http://schemas.microsoft.com/office/drawing/2014/main" id="{A4B2E0D6-B578-E034-F6BF-55C99B88F3EB}"/>
              </a:ext>
            </a:extLst>
          </p:cNvPr>
          <p:cNvSpPr>
            <a:spLocks noGrp="1"/>
          </p:cNvSpPr>
          <p:nvPr>
            <p:ph idx="1"/>
          </p:nvPr>
        </p:nvSpPr>
        <p:spPr>
          <a:xfrm>
            <a:off x="838200" y="1825625"/>
            <a:ext cx="10515599" cy="4351338"/>
          </a:xfrm>
        </p:spPr>
        <p:txBody>
          <a:bodyPr>
            <a:normAutofit/>
          </a:bodyPr>
          <a:lstStyle/>
          <a:p>
            <a:pPr algn="l">
              <a:buFontTx/>
              <a:buChar char="-"/>
            </a:pPr>
            <a:endParaRPr lang="sv-SE" sz="2100" dirty="0">
              <a:solidFill>
                <a:srgbClr val="000000"/>
              </a:solidFill>
            </a:endParaRPr>
          </a:p>
          <a:p>
            <a:pPr algn="l">
              <a:buFontTx/>
              <a:buChar char="-"/>
            </a:pPr>
            <a:r>
              <a:rPr lang="sv-SE" sz="2100" dirty="0">
                <a:solidFill>
                  <a:srgbClr val="000000"/>
                </a:solidFill>
              </a:rPr>
              <a:t>Anledningar till att man väljer att inte lämna anbud?</a:t>
            </a:r>
          </a:p>
          <a:p>
            <a:pPr algn="l">
              <a:buFontTx/>
              <a:buChar char="-"/>
            </a:pPr>
            <a:r>
              <a:rPr lang="sv-SE" sz="2100" dirty="0">
                <a:solidFill>
                  <a:srgbClr val="000000"/>
                </a:solidFill>
              </a:rPr>
              <a:t>Hur upplever man tillgängligheten?</a:t>
            </a:r>
          </a:p>
          <a:p>
            <a:pPr algn="l">
              <a:buFontTx/>
              <a:buChar char="-"/>
            </a:pPr>
            <a:r>
              <a:rPr lang="sv-SE" sz="2100" dirty="0">
                <a:solidFill>
                  <a:srgbClr val="000000"/>
                </a:solidFill>
              </a:rPr>
              <a:t>Anbudsskola av intresse?</a:t>
            </a:r>
          </a:p>
          <a:p>
            <a:endParaRPr lang="sv-SE" dirty="0"/>
          </a:p>
        </p:txBody>
      </p:sp>
    </p:spTree>
    <p:extLst>
      <p:ext uri="{BB962C8B-B14F-4D97-AF65-F5344CB8AC3E}">
        <p14:creationId xmlns:p14="http://schemas.microsoft.com/office/powerpoint/2010/main" val="2618713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DBC321-41C6-B3C2-8E85-86B62CF36257}"/>
              </a:ext>
            </a:extLst>
          </p:cNvPr>
          <p:cNvSpPr>
            <a:spLocks noGrp="1"/>
          </p:cNvSpPr>
          <p:nvPr>
            <p:ph type="title"/>
          </p:nvPr>
        </p:nvSpPr>
        <p:spPr>
          <a:solidFill>
            <a:schemeClr val="accent5">
              <a:lumMod val="60000"/>
              <a:lumOff val="40000"/>
            </a:schemeClr>
          </a:solidFill>
        </p:spPr>
        <p:txBody>
          <a:bodyPr/>
          <a:lstStyle/>
          <a:p>
            <a:pPr algn="ctr"/>
            <a:r>
              <a:rPr lang="sv-SE" dirty="0"/>
              <a:t>Kontakt</a:t>
            </a:r>
          </a:p>
        </p:txBody>
      </p:sp>
      <p:sp>
        <p:nvSpPr>
          <p:cNvPr id="3" name="Platshållare för innehåll 2">
            <a:extLst>
              <a:ext uri="{FF2B5EF4-FFF2-40B4-BE49-F238E27FC236}">
                <a16:creationId xmlns:a16="http://schemas.microsoft.com/office/drawing/2014/main" id="{33A6C7DE-256C-9274-FE82-4DBF934DD0AA}"/>
              </a:ext>
            </a:extLst>
          </p:cNvPr>
          <p:cNvSpPr>
            <a:spLocks noGrp="1"/>
          </p:cNvSpPr>
          <p:nvPr>
            <p:ph idx="1"/>
          </p:nvPr>
        </p:nvSpPr>
        <p:spPr/>
        <p:txBody>
          <a:bodyPr vert="horz" lIns="91440" tIns="45720" rIns="91440" bIns="45720" rtlCol="0" anchor="t">
            <a:normAutofit/>
          </a:bodyPr>
          <a:lstStyle/>
          <a:p>
            <a:pPr marL="0" indent="0">
              <a:buNone/>
            </a:pPr>
            <a:r>
              <a:rPr lang="sv-SE" dirty="0">
                <a:hlinkClick r:id="rId2">
                  <a:extLst>
                    <a:ext uri="{A12FA001-AC4F-418D-AE19-62706E023703}">
                      <ahyp:hlinkClr xmlns:ahyp="http://schemas.microsoft.com/office/drawing/2018/hyperlinkcolor" val="tx"/>
                    </a:ext>
                  </a:extLst>
                </a:hlinkClick>
              </a:rPr>
              <a:t>Upphandling:</a:t>
            </a:r>
            <a:r>
              <a:rPr lang="sv-SE" dirty="0"/>
              <a:t>	Jenny Anell</a:t>
            </a:r>
          </a:p>
          <a:p>
            <a:pPr marL="0" indent="0">
              <a:buNone/>
            </a:pPr>
            <a:r>
              <a:rPr lang="sv-SE" dirty="0"/>
              <a:t>			</a:t>
            </a:r>
            <a:r>
              <a:rPr lang="sv-SE" dirty="0">
                <a:hlinkClick r:id="rId3"/>
              </a:rPr>
              <a:t>jenny.anell@kristianstad.se</a:t>
            </a:r>
            <a:r>
              <a:rPr lang="sv-SE" dirty="0"/>
              <a:t> </a:t>
            </a:r>
          </a:p>
          <a:p>
            <a:pPr marL="0" indent="0">
              <a:buNone/>
            </a:pPr>
            <a:r>
              <a:rPr lang="sv-SE" dirty="0"/>
              <a:t>			044-132425</a:t>
            </a:r>
          </a:p>
          <a:p>
            <a:pPr marL="0" indent="0">
              <a:buNone/>
            </a:pPr>
            <a:endParaRPr lang="sv-SE" u="sng" dirty="0">
              <a:hlinkClick r:id="rId4">
                <a:extLst>
                  <a:ext uri="{A12FA001-AC4F-418D-AE19-62706E023703}">
                    <ahyp:hlinkClr xmlns:ahyp="http://schemas.microsoft.com/office/drawing/2018/hyperlinkcolor" val="tx"/>
                  </a:ext>
                </a:extLst>
              </a:hlinkClick>
            </a:endParaRPr>
          </a:p>
          <a:p>
            <a:pPr marL="0" indent="0">
              <a:buNone/>
            </a:pPr>
            <a:r>
              <a:rPr lang="sv-SE" u="sng" dirty="0">
                <a:hlinkClick r:id="rId4">
                  <a:extLst>
                    <a:ext uri="{A12FA001-AC4F-418D-AE19-62706E023703}">
                      <ahyp:hlinkClr xmlns:ahyp="http://schemas.microsoft.com/office/drawing/2018/hyperlinkcolor" val="tx"/>
                    </a:ext>
                  </a:extLst>
                </a:hlinkClick>
              </a:rPr>
              <a:t>Näringsliv:</a:t>
            </a:r>
            <a:r>
              <a:rPr lang="sv-SE" dirty="0"/>
              <a:t> 		Mikael Persson</a:t>
            </a:r>
            <a:endParaRPr lang="sv-SE" u="sng" dirty="0">
              <a:hlinkClick r:id="rId4"/>
            </a:endParaRPr>
          </a:p>
          <a:p>
            <a:pPr marL="0" indent="0" algn="ctr">
              <a:buNone/>
            </a:pPr>
            <a:r>
              <a:rPr lang="sv-SE" dirty="0">
                <a:hlinkClick r:id="rId5"/>
              </a:rPr>
              <a:t>mikael.persson2@kristianstad.se</a:t>
            </a:r>
            <a:endParaRPr lang="sv-SE" dirty="0"/>
          </a:p>
          <a:p>
            <a:pPr marL="0" indent="0">
              <a:buNone/>
            </a:pPr>
            <a:r>
              <a:rPr lang="sv-SE" dirty="0"/>
              <a:t>			0733-135887</a:t>
            </a:r>
          </a:p>
          <a:p>
            <a:pPr marL="0" indent="0">
              <a:buNone/>
            </a:pPr>
            <a:endParaRPr lang="sv-SE" dirty="0"/>
          </a:p>
        </p:txBody>
      </p:sp>
      <p:sp>
        <p:nvSpPr>
          <p:cNvPr id="4" name="Platshållare för bild 3">
            <a:extLst>
              <a:ext uri="{FF2B5EF4-FFF2-40B4-BE49-F238E27FC236}">
                <a16:creationId xmlns:a16="http://schemas.microsoft.com/office/drawing/2014/main" id="{266D441E-0B5C-5087-72F8-3F8F5530EBBB}"/>
              </a:ext>
            </a:extLst>
          </p:cNvPr>
          <p:cNvSpPr>
            <a:spLocks noGrp="1"/>
          </p:cNvSpPr>
          <p:nvPr>
            <p:ph type="pic" sz="quarter" idx="15"/>
          </p:nvPr>
        </p:nvSpPr>
        <p:spPr/>
      </p:sp>
      <p:sp>
        <p:nvSpPr>
          <p:cNvPr id="5" name="Platshållare för bild 4">
            <a:extLst>
              <a:ext uri="{FF2B5EF4-FFF2-40B4-BE49-F238E27FC236}">
                <a16:creationId xmlns:a16="http://schemas.microsoft.com/office/drawing/2014/main" id="{37DE9AA1-25CD-D49E-87DD-B42E6A6984E6}"/>
              </a:ext>
            </a:extLst>
          </p:cNvPr>
          <p:cNvSpPr>
            <a:spLocks noGrp="1"/>
          </p:cNvSpPr>
          <p:nvPr>
            <p:ph type="pic" sz="quarter" idx="14"/>
          </p:nvPr>
        </p:nvSpPr>
        <p:spPr/>
      </p:sp>
    </p:spTree>
    <p:extLst>
      <p:ext uri="{BB962C8B-B14F-4D97-AF65-F5344CB8AC3E}">
        <p14:creationId xmlns:p14="http://schemas.microsoft.com/office/powerpoint/2010/main" val="217579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 3"/>
          <p:cNvSpPr>
            <a:spLocks noGrp="1"/>
          </p:cNvSpPr>
          <p:nvPr>
            <p:ph type="pic" sz="quarter" idx="14"/>
          </p:nvPr>
        </p:nvSpPr>
        <p:spPr/>
      </p:sp>
      <p:sp>
        <p:nvSpPr>
          <p:cNvPr id="5" name="Platshållare för bild 4"/>
          <p:cNvSpPr>
            <a:spLocks noGrp="1"/>
          </p:cNvSpPr>
          <p:nvPr>
            <p:ph type="pic" sz="quarter" idx="13"/>
          </p:nvPr>
        </p:nvSpPr>
        <p:spPr/>
      </p:sp>
      <p:pic>
        <p:nvPicPr>
          <p:cNvPr id="9" name="Platshållare för innehåll 8">
            <a:extLst>
              <a:ext uri="{FF2B5EF4-FFF2-40B4-BE49-F238E27FC236}">
                <a16:creationId xmlns:a16="http://schemas.microsoft.com/office/drawing/2014/main" id="{5A037922-A622-BB03-1BD1-F744A1BF3288}"/>
              </a:ext>
            </a:extLst>
          </p:cNvPr>
          <p:cNvPicPr>
            <a:picLocks noGrp="1" noChangeAspect="1"/>
          </p:cNvPicPr>
          <p:nvPr>
            <p:ph idx="1"/>
          </p:nvPr>
        </p:nvPicPr>
        <p:blipFill>
          <a:blip r:embed="rId3"/>
          <a:stretch>
            <a:fillRect/>
          </a:stretch>
        </p:blipFill>
        <p:spPr>
          <a:xfrm>
            <a:off x="1182624" y="1994267"/>
            <a:ext cx="9874078" cy="3589669"/>
          </a:xfrm>
        </p:spPr>
      </p:pic>
      <p:sp>
        <p:nvSpPr>
          <p:cNvPr id="3" name="Rubrik 1">
            <a:extLst>
              <a:ext uri="{FF2B5EF4-FFF2-40B4-BE49-F238E27FC236}">
                <a16:creationId xmlns:a16="http://schemas.microsoft.com/office/drawing/2014/main" id="{E0151670-B162-B6BC-A910-E1DF2874FBC9}"/>
              </a:ext>
            </a:extLst>
          </p:cNvPr>
          <p:cNvSpPr txBox="1">
            <a:spLocks/>
          </p:cNvSpPr>
          <p:nvPr/>
        </p:nvSpPr>
        <p:spPr>
          <a:xfrm>
            <a:off x="1461796" y="996632"/>
            <a:ext cx="9144000" cy="795913"/>
          </a:xfrm>
          <a:prstGeom prst="rect">
            <a:avLst/>
          </a:prstGeom>
          <a:solidFill>
            <a:schemeClr val="accent5">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Branschindelning 2022</a:t>
            </a:r>
          </a:p>
        </p:txBody>
      </p:sp>
    </p:spTree>
    <p:extLst>
      <p:ext uri="{BB962C8B-B14F-4D97-AF65-F5344CB8AC3E}">
        <p14:creationId xmlns:p14="http://schemas.microsoft.com/office/powerpoint/2010/main" val="2053708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63FD96B7-FF1D-167C-F541-46C60DDFFF6E}"/>
              </a:ext>
            </a:extLst>
          </p:cNvPr>
          <p:cNvSpPr txBox="1">
            <a:spLocks/>
          </p:cNvSpPr>
          <p:nvPr/>
        </p:nvSpPr>
        <p:spPr>
          <a:xfrm>
            <a:off x="2386397" y="308254"/>
            <a:ext cx="9144000" cy="795913"/>
          </a:xfrm>
          <a:prstGeom prst="rect">
            <a:avLst/>
          </a:prstGeom>
          <a:solidFill>
            <a:schemeClr val="accent5">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1600" dirty="0"/>
              <a:t>Det har startat </a:t>
            </a:r>
            <a:r>
              <a:rPr lang="sv-SE" altLang="sv-SE" sz="1600" b="1" dirty="0"/>
              <a:t>509</a:t>
            </a:r>
            <a:r>
              <a:rPr lang="sv-SE" altLang="sv-SE" sz="1600" dirty="0"/>
              <a:t> företag i Kristianstads kommun under 2022, </a:t>
            </a:r>
            <a:r>
              <a:rPr lang="sv-SE" altLang="sv-SE" sz="1600" dirty="0" err="1"/>
              <a:t>inkl</a:t>
            </a:r>
            <a:r>
              <a:rPr lang="sv-SE" altLang="sv-SE" sz="1600" dirty="0"/>
              <a:t> hk och filialer.</a:t>
            </a:r>
            <a:endParaRPr lang="sv-SE" sz="1600" dirty="0"/>
          </a:p>
        </p:txBody>
      </p:sp>
      <p:sp>
        <p:nvSpPr>
          <p:cNvPr id="3" name="Platshållare för innehåll 2"/>
          <p:cNvSpPr>
            <a:spLocks noGrp="1"/>
          </p:cNvSpPr>
          <p:nvPr>
            <p:ph idx="1"/>
          </p:nvPr>
        </p:nvSpPr>
        <p:spPr>
          <a:xfrm>
            <a:off x="1524000" y="2134148"/>
            <a:ext cx="9510346" cy="3651510"/>
          </a:xfrm>
        </p:spPr>
        <p:txBody>
          <a:bodyPr>
            <a:normAutofit/>
          </a:bodyPr>
          <a:lstStyle/>
          <a:p>
            <a:endParaRPr lang="sv-SE" dirty="0"/>
          </a:p>
          <a:p>
            <a:endParaRPr lang="sv-SE" dirty="0"/>
          </a:p>
        </p:txBody>
      </p:sp>
      <p:sp>
        <p:nvSpPr>
          <p:cNvPr id="4" name="Platshållare för bild 3"/>
          <p:cNvSpPr>
            <a:spLocks noGrp="1"/>
          </p:cNvSpPr>
          <p:nvPr>
            <p:ph type="pic" sz="quarter" idx="14"/>
          </p:nvPr>
        </p:nvSpPr>
        <p:spPr/>
      </p:sp>
      <p:sp>
        <p:nvSpPr>
          <p:cNvPr id="5" name="Platshållare för bild 4"/>
          <p:cNvSpPr>
            <a:spLocks noGrp="1"/>
          </p:cNvSpPr>
          <p:nvPr>
            <p:ph type="pic" sz="quarter" idx="13"/>
          </p:nvPr>
        </p:nvSpPr>
        <p:spPr/>
      </p:sp>
      <p:graphicFrame>
        <p:nvGraphicFramePr>
          <p:cNvPr id="10" name="Diagram 9">
            <a:extLst>
              <a:ext uri="{FF2B5EF4-FFF2-40B4-BE49-F238E27FC236}">
                <a16:creationId xmlns:a16="http://schemas.microsoft.com/office/drawing/2014/main" id="{506E207D-CE23-8FF6-D9CC-F3FABAB852C2}"/>
              </a:ext>
            </a:extLst>
          </p:cNvPr>
          <p:cNvGraphicFramePr/>
          <p:nvPr/>
        </p:nvGraphicFramePr>
        <p:xfrm>
          <a:off x="1157654" y="1072342"/>
          <a:ext cx="9876692" cy="466454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ruta 4">
            <a:extLst>
              <a:ext uri="{FF2B5EF4-FFF2-40B4-BE49-F238E27FC236}">
                <a16:creationId xmlns:a16="http://schemas.microsoft.com/office/drawing/2014/main" id="{A8793851-D761-407B-4222-CA846BD64E90}"/>
              </a:ext>
            </a:extLst>
          </p:cNvPr>
          <p:cNvSpPr txBox="1">
            <a:spLocks noChangeArrowheads="1"/>
          </p:cNvSpPr>
          <p:nvPr/>
        </p:nvSpPr>
        <p:spPr bwMode="auto">
          <a:xfrm>
            <a:off x="2386397" y="2515818"/>
            <a:ext cx="8912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br>
              <a:rPr lang="sv-SE" altLang="sv-SE" sz="1600" dirty="0"/>
            </a:br>
            <a:endParaRPr lang="sv-SE" altLang="sv-SE" sz="1200" dirty="0"/>
          </a:p>
        </p:txBody>
      </p:sp>
      <p:sp>
        <p:nvSpPr>
          <p:cNvPr id="6" name="Rubrik 1">
            <a:extLst>
              <a:ext uri="{FF2B5EF4-FFF2-40B4-BE49-F238E27FC236}">
                <a16:creationId xmlns:a16="http://schemas.microsoft.com/office/drawing/2014/main" id="{A6BBE7AA-0B68-4D70-8064-26C1A35ACA8B}"/>
              </a:ext>
            </a:extLst>
          </p:cNvPr>
          <p:cNvSpPr txBox="1">
            <a:spLocks/>
          </p:cNvSpPr>
          <p:nvPr/>
        </p:nvSpPr>
        <p:spPr>
          <a:xfrm>
            <a:off x="2386397" y="44416"/>
            <a:ext cx="9144000" cy="795913"/>
          </a:xfrm>
          <a:prstGeom prst="rect">
            <a:avLst/>
          </a:prstGeom>
          <a:solidFill>
            <a:schemeClr val="accent5">
              <a:lumMod val="60000"/>
              <a:lumOff val="40000"/>
            </a:schemeClr>
          </a:solidFill>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sz="4400" dirty="0"/>
          </a:p>
          <a:p>
            <a:endParaRPr lang="sv-SE" sz="4400" dirty="0"/>
          </a:p>
          <a:p>
            <a:r>
              <a:rPr lang="sv-SE" sz="6700" dirty="0"/>
              <a:t>Branschindelning nystartade företag 2022</a:t>
            </a:r>
          </a:p>
          <a:p>
            <a:endParaRPr lang="sv-SE" dirty="0"/>
          </a:p>
        </p:txBody>
      </p:sp>
    </p:spTree>
    <p:extLst>
      <p:ext uri="{BB962C8B-B14F-4D97-AF65-F5344CB8AC3E}">
        <p14:creationId xmlns:p14="http://schemas.microsoft.com/office/powerpoint/2010/main" val="326563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524000" y="2134148"/>
            <a:ext cx="9510346" cy="3651510"/>
          </a:xfrm>
        </p:spPr>
        <p:txBody>
          <a:bodyPr>
            <a:normAutofit/>
          </a:bodyPr>
          <a:lstStyle/>
          <a:p>
            <a:endParaRPr lang="sv-SE" dirty="0"/>
          </a:p>
          <a:p>
            <a:endParaRPr lang="sv-SE" dirty="0"/>
          </a:p>
        </p:txBody>
      </p:sp>
      <p:sp>
        <p:nvSpPr>
          <p:cNvPr id="4" name="Platshållare för bild 3"/>
          <p:cNvSpPr>
            <a:spLocks noGrp="1"/>
          </p:cNvSpPr>
          <p:nvPr>
            <p:ph type="pic" sz="quarter" idx="14"/>
          </p:nvPr>
        </p:nvSpPr>
        <p:spPr/>
      </p:sp>
      <p:sp>
        <p:nvSpPr>
          <p:cNvPr id="5" name="Platshållare för bild 4"/>
          <p:cNvSpPr>
            <a:spLocks noGrp="1"/>
          </p:cNvSpPr>
          <p:nvPr>
            <p:ph type="pic" sz="quarter" idx="13"/>
          </p:nvPr>
        </p:nvSpPr>
        <p:spPr/>
      </p:sp>
      <p:graphicFrame>
        <p:nvGraphicFramePr>
          <p:cNvPr id="8" name="Diagram 7">
            <a:extLst>
              <a:ext uri="{FF2B5EF4-FFF2-40B4-BE49-F238E27FC236}">
                <a16:creationId xmlns:a16="http://schemas.microsoft.com/office/drawing/2014/main" id="{30A52737-E48E-48DC-9FAF-63533C2D87A9}"/>
              </a:ext>
            </a:extLst>
          </p:cNvPr>
          <p:cNvGraphicFramePr/>
          <p:nvPr>
            <p:extLst>
              <p:ext uri="{D42A27DB-BD31-4B8C-83A1-F6EECF244321}">
                <p14:modId xmlns:p14="http://schemas.microsoft.com/office/powerpoint/2010/main" val="3787046567"/>
              </p:ext>
            </p:extLst>
          </p:nvPr>
        </p:nvGraphicFramePr>
        <p:xfrm>
          <a:off x="2032000" y="468000"/>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058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524000" y="2134148"/>
            <a:ext cx="9510346" cy="3651510"/>
          </a:xfrm>
        </p:spPr>
        <p:txBody>
          <a:bodyPr>
            <a:normAutofit fontScale="85000" lnSpcReduction="20000"/>
          </a:bodyPr>
          <a:lstStyle/>
          <a:p>
            <a:r>
              <a:rPr lang="sv-SE" dirty="0"/>
              <a:t>Klimatkontrakt</a:t>
            </a:r>
            <a:br>
              <a:rPr lang="sv-SE" dirty="0"/>
            </a:br>
            <a:endParaRPr lang="sv-SE" dirty="0"/>
          </a:p>
          <a:p>
            <a:r>
              <a:rPr lang="sv-SE" dirty="0"/>
              <a:t>Nyetableringar</a:t>
            </a:r>
            <a:br>
              <a:rPr lang="sv-SE" dirty="0"/>
            </a:br>
            <a:endParaRPr lang="sv-SE" dirty="0"/>
          </a:p>
          <a:p>
            <a:r>
              <a:rPr lang="sv-SE" dirty="0"/>
              <a:t>Attraktivare Kristianstad</a:t>
            </a:r>
            <a:br>
              <a:rPr lang="sv-SE" dirty="0"/>
            </a:br>
            <a:endParaRPr lang="sv-SE" dirty="0"/>
          </a:p>
          <a:p>
            <a:r>
              <a:rPr lang="sv-SE" dirty="0"/>
              <a:t>Kompetensinsatser – kompetensattraktion</a:t>
            </a:r>
          </a:p>
          <a:p>
            <a:endParaRPr lang="sv-SE" dirty="0"/>
          </a:p>
          <a:p>
            <a:r>
              <a:rPr lang="sv-SE" dirty="0"/>
              <a:t>Beredskapsarbete</a:t>
            </a:r>
            <a:br>
              <a:rPr lang="sv-SE" dirty="0"/>
            </a:br>
            <a:endParaRPr lang="sv-SE" dirty="0"/>
          </a:p>
          <a:p>
            <a:endParaRPr lang="sv-SE" dirty="0"/>
          </a:p>
          <a:p>
            <a:endParaRPr lang="sv-SE" dirty="0"/>
          </a:p>
        </p:txBody>
      </p:sp>
      <p:sp>
        <p:nvSpPr>
          <p:cNvPr id="4" name="Platshållare för bild 3"/>
          <p:cNvSpPr>
            <a:spLocks noGrp="1"/>
          </p:cNvSpPr>
          <p:nvPr>
            <p:ph type="pic" sz="quarter" idx="14"/>
          </p:nvPr>
        </p:nvSpPr>
        <p:spPr/>
      </p:sp>
      <p:sp>
        <p:nvSpPr>
          <p:cNvPr id="5" name="Platshållare för bild 4"/>
          <p:cNvSpPr>
            <a:spLocks noGrp="1"/>
          </p:cNvSpPr>
          <p:nvPr>
            <p:ph type="pic" sz="quarter" idx="13"/>
          </p:nvPr>
        </p:nvSpPr>
        <p:spPr/>
      </p:sp>
      <p:sp>
        <p:nvSpPr>
          <p:cNvPr id="6" name="Rubrik 1">
            <a:extLst>
              <a:ext uri="{FF2B5EF4-FFF2-40B4-BE49-F238E27FC236}">
                <a16:creationId xmlns:a16="http://schemas.microsoft.com/office/drawing/2014/main" id="{469D60E4-CDF4-1E10-581E-5B3DFC3BDDD5}"/>
              </a:ext>
            </a:extLst>
          </p:cNvPr>
          <p:cNvSpPr txBox="1">
            <a:spLocks/>
          </p:cNvSpPr>
          <p:nvPr/>
        </p:nvSpPr>
        <p:spPr>
          <a:xfrm>
            <a:off x="1524000" y="1072342"/>
            <a:ext cx="9144000" cy="795913"/>
          </a:xfrm>
          <a:prstGeom prst="rect">
            <a:avLst/>
          </a:prstGeom>
          <a:solidFill>
            <a:schemeClr val="accent5">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Nuläge-framåt</a:t>
            </a:r>
          </a:p>
        </p:txBody>
      </p:sp>
    </p:spTree>
    <p:extLst>
      <p:ext uri="{BB962C8B-B14F-4D97-AF65-F5344CB8AC3E}">
        <p14:creationId xmlns:p14="http://schemas.microsoft.com/office/powerpoint/2010/main" val="1031708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524000" y="1754372"/>
            <a:ext cx="9510346" cy="4031286"/>
          </a:xfrm>
        </p:spPr>
        <p:txBody>
          <a:bodyPr>
            <a:normAutofit lnSpcReduction="10000"/>
          </a:bodyPr>
          <a:lstStyle/>
          <a:p>
            <a:endParaRPr lang="sv-SE" dirty="0"/>
          </a:p>
          <a:p>
            <a:r>
              <a:rPr lang="sv-SE" dirty="0"/>
              <a:t>Levande stadskärna - slutleverans</a:t>
            </a:r>
          </a:p>
          <a:p>
            <a:endParaRPr lang="sv-SE" dirty="0"/>
          </a:p>
          <a:p>
            <a:r>
              <a:rPr lang="sv-SE" dirty="0"/>
              <a:t>”Näringsliv hittar ut”</a:t>
            </a:r>
          </a:p>
          <a:p>
            <a:endParaRPr lang="sv-SE" dirty="0"/>
          </a:p>
          <a:p>
            <a:r>
              <a:rPr lang="sv-SE" dirty="0"/>
              <a:t>Guldjubel 19/4 Teaterbaren</a:t>
            </a:r>
          </a:p>
          <a:p>
            <a:endParaRPr lang="sv-SE" dirty="0"/>
          </a:p>
          <a:p>
            <a:r>
              <a:rPr lang="sv-SE" dirty="0"/>
              <a:t>Och nu kommer det ni har väntat på</a:t>
            </a:r>
            <a:r>
              <a:rPr lang="sv-SE" dirty="0">
                <a:sym typeface="Wingdings" panose="05000000000000000000" pitchFamily="2" charset="2"/>
              </a:rPr>
              <a:t>….</a:t>
            </a:r>
            <a:endParaRPr lang="sv-SE" dirty="0"/>
          </a:p>
          <a:p>
            <a:pPr marL="0" indent="0">
              <a:buNone/>
            </a:pPr>
            <a:endParaRPr lang="sv-SE" dirty="0"/>
          </a:p>
          <a:p>
            <a:endParaRPr lang="sv-SE" dirty="0"/>
          </a:p>
          <a:p>
            <a:endParaRPr lang="sv-SE" dirty="0"/>
          </a:p>
        </p:txBody>
      </p:sp>
      <p:sp>
        <p:nvSpPr>
          <p:cNvPr id="4" name="Platshållare för bild 3"/>
          <p:cNvSpPr>
            <a:spLocks noGrp="1"/>
          </p:cNvSpPr>
          <p:nvPr>
            <p:ph type="pic" sz="quarter" idx="14"/>
          </p:nvPr>
        </p:nvSpPr>
        <p:spPr/>
      </p:sp>
      <p:sp>
        <p:nvSpPr>
          <p:cNvPr id="5" name="Platshållare för bild 4"/>
          <p:cNvSpPr>
            <a:spLocks noGrp="1"/>
          </p:cNvSpPr>
          <p:nvPr>
            <p:ph type="pic" sz="quarter" idx="13"/>
          </p:nvPr>
        </p:nvSpPr>
        <p:spPr/>
      </p:sp>
      <p:sp>
        <p:nvSpPr>
          <p:cNvPr id="6" name="Rubrik 1">
            <a:extLst>
              <a:ext uri="{FF2B5EF4-FFF2-40B4-BE49-F238E27FC236}">
                <a16:creationId xmlns:a16="http://schemas.microsoft.com/office/drawing/2014/main" id="{51B761C5-E84E-2D8F-0E27-6DA372915B12}"/>
              </a:ext>
            </a:extLst>
          </p:cNvPr>
          <p:cNvSpPr txBox="1">
            <a:spLocks/>
          </p:cNvSpPr>
          <p:nvPr/>
        </p:nvSpPr>
        <p:spPr>
          <a:xfrm>
            <a:off x="1480456" y="1080994"/>
            <a:ext cx="9144000" cy="795913"/>
          </a:xfrm>
          <a:prstGeom prst="rect">
            <a:avLst/>
          </a:prstGeom>
          <a:solidFill>
            <a:schemeClr val="accent5">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t>Övrigt</a:t>
            </a:r>
            <a:endParaRPr lang="sv-SE" dirty="0"/>
          </a:p>
        </p:txBody>
      </p:sp>
    </p:spTree>
    <p:extLst>
      <p:ext uri="{BB962C8B-B14F-4D97-AF65-F5344CB8AC3E}">
        <p14:creationId xmlns:p14="http://schemas.microsoft.com/office/powerpoint/2010/main" val="427701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935280"/>
            <a:ext cx="9144000" cy="795913"/>
          </a:xfrm>
          <a:solidFill>
            <a:schemeClr val="accent5">
              <a:lumMod val="60000"/>
              <a:lumOff val="40000"/>
            </a:schemeClr>
          </a:solidFill>
        </p:spPr>
        <p:txBody>
          <a:bodyPr/>
          <a:lstStyle/>
          <a:p>
            <a:r>
              <a:rPr lang="sv-SE" dirty="0"/>
              <a:t>Varför är vi här?</a:t>
            </a:r>
          </a:p>
        </p:txBody>
      </p:sp>
      <p:sp>
        <p:nvSpPr>
          <p:cNvPr id="3" name="Platshållare för innehåll 2"/>
          <p:cNvSpPr>
            <a:spLocks noGrp="1"/>
          </p:cNvSpPr>
          <p:nvPr>
            <p:ph idx="1"/>
          </p:nvPr>
        </p:nvSpPr>
        <p:spPr>
          <a:xfrm>
            <a:off x="1524000" y="2156403"/>
            <a:ext cx="9144000" cy="2942062"/>
          </a:xfrm>
        </p:spPr>
        <p:txBody>
          <a:bodyPr vert="horz" lIns="91440" tIns="45720" rIns="91440" bIns="45720" rtlCol="0" anchor="t">
            <a:normAutofit/>
          </a:bodyPr>
          <a:lstStyle/>
          <a:p>
            <a:r>
              <a:rPr lang="sv-SE" dirty="0"/>
              <a:t>Större fokus på affärsmässighet – ”Den goda affären”</a:t>
            </a:r>
          </a:p>
          <a:p>
            <a:pPr lvl="1"/>
            <a:r>
              <a:rPr lang="sv-SE" dirty="0"/>
              <a:t>Inkluderar alla intressenter</a:t>
            </a:r>
          </a:p>
          <a:p>
            <a:pPr lvl="1"/>
            <a:r>
              <a:rPr lang="sv-SE" dirty="0"/>
              <a:t>Främjas av närmare samarbete med leverantörerna</a:t>
            </a:r>
          </a:p>
          <a:p>
            <a:pPr lvl="1"/>
            <a:r>
              <a:rPr lang="sv-SE" dirty="0"/>
              <a:t>Förstår vi marknaden får vi fler anbud</a:t>
            </a:r>
          </a:p>
          <a:p>
            <a:pPr lvl="1"/>
            <a:r>
              <a:rPr lang="sv-SE" dirty="0"/>
              <a:t>Kan vi förenkla processen? </a:t>
            </a:r>
          </a:p>
          <a:p>
            <a:endParaRPr lang="sv-SE" dirty="0"/>
          </a:p>
          <a:p>
            <a:pPr marL="0" indent="0">
              <a:buNone/>
            </a:pPr>
            <a:endParaRPr lang="sv-SE" dirty="0"/>
          </a:p>
          <a:p>
            <a:endParaRPr lang="sv-SE" dirty="0"/>
          </a:p>
        </p:txBody>
      </p:sp>
      <p:sp>
        <p:nvSpPr>
          <p:cNvPr id="4" name="Platshållare för bild 3"/>
          <p:cNvSpPr>
            <a:spLocks noGrp="1"/>
          </p:cNvSpPr>
          <p:nvPr>
            <p:ph type="pic" sz="quarter" idx="14"/>
          </p:nvPr>
        </p:nvSpPr>
        <p:spPr/>
      </p:sp>
      <p:sp>
        <p:nvSpPr>
          <p:cNvPr id="5" name="Platshållare för bild 4"/>
          <p:cNvSpPr>
            <a:spLocks noGrp="1"/>
          </p:cNvSpPr>
          <p:nvPr>
            <p:ph type="pic" sz="quarter" idx="13"/>
          </p:nvPr>
        </p:nvSpPr>
        <p:spPr/>
      </p:sp>
    </p:spTree>
    <p:extLst>
      <p:ext uri="{BB962C8B-B14F-4D97-AF65-F5344CB8AC3E}">
        <p14:creationId xmlns:p14="http://schemas.microsoft.com/office/powerpoint/2010/main" val="1090891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chemeClr val="accent5">
              <a:lumMod val="60000"/>
              <a:lumOff val="40000"/>
            </a:schemeClr>
          </a:solidFill>
        </p:spPr>
        <p:txBody>
          <a:bodyPr/>
          <a:lstStyle/>
          <a:p>
            <a:r>
              <a:rPr lang="sv-SE" dirty="0"/>
              <a:t>Organisation – upphandling och inköp</a:t>
            </a:r>
          </a:p>
        </p:txBody>
      </p:sp>
      <p:sp>
        <p:nvSpPr>
          <p:cNvPr id="3" name="Platshållare för innehåll 2"/>
          <p:cNvSpPr>
            <a:spLocks noGrp="1"/>
          </p:cNvSpPr>
          <p:nvPr>
            <p:ph idx="1"/>
          </p:nvPr>
        </p:nvSpPr>
        <p:spPr/>
        <p:txBody>
          <a:bodyPr vert="horz" lIns="91440" tIns="45720" rIns="91440" bIns="45720" rtlCol="0" anchor="t">
            <a:normAutofit/>
          </a:bodyPr>
          <a:lstStyle/>
          <a:p>
            <a:r>
              <a:rPr lang="sv-SE" dirty="0"/>
              <a:t>Upphandlingsenheten</a:t>
            </a:r>
          </a:p>
          <a:p>
            <a:pPr lvl="1"/>
            <a:r>
              <a:rPr lang="sv-SE" dirty="0"/>
              <a:t>Central funktion, 8 upphandlare</a:t>
            </a:r>
          </a:p>
          <a:p>
            <a:pPr lvl="1"/>
            <a:r>
              <a:rPr lang="sv-SE" dirty="0"/>
              <a:t>Inköpssamordnare, förvaltningarna</a:t>
            </a:r>
          </a:p>
          <a:p>
            <a:pPr lvl="1"/>
            <a:r>
              <a:rPr lang="sv-SE" dirty="0"/>
              <a:t>Bolagen</a:t>
            </a:r>
          </a:p>
          <a:p>
            <a:pPr lvl="1"/>
            <a:r>
              <a:rPr lang="sv-SE" dirty="0"/>
              <a:t>SKNO</a:t>
            </a:r>
          </a:p>
          <a:p>
            <a:pPr marL="457200" lvl="1" indent="0">
              <a:buNone/>
            </a:pPr>
            <a:endParaRPr lang="sv-SE" dirty="0"/>
          </a:p>
        </p:txBody>
      </p:sp>
      <p:sp>
        <p:nvSpPr>
          <p:cNvPr id="4" name="Platshållare för bild 3"/>
          <p:cNvSpPr>
            <a:spLocks noGrp="1"/>
          </p:cNvSpPr>
          <p:nvPr>
            <p:ph type="pic" sz="quarter" idx="15"/>
          </p:nvPr>
        </p:nvSpPr>
        <p:spPr/>
      </p:sp>
      <p:sp>
        <p:nvSpPr>
          <p:cNvPr id="5" name="Platshållare för bild 4"/>
          <p:cNvSpPr>
            <a:spLocks noGrp="1"/>
          </p:cNvSpPr>
          <p:nvPr>
            <p:ph type="pic" sz="quarter" idx="14"/>
          </p:nvPr>
        </p:nvSpPr>
        <p:spPr/>
      </p:sp>
    </p:spTree>
    <p:extLst>
      <p:ext uri="{BB962C8B-B14F-4D97-AF65-F5344CB8AC3E}">
        <p14:creationId xmlns:p14="http://schemas.microsoft.com/office/powerpoint/2010/main" val="312607254"/>
      </p:ext>
    </p:extLst>
  </p:cSld>
  <p:clrMapOvr>
    <a:masterClrMapping/>
  </p:clrMapOvr>
</p:sld>
</file>

<file path=ppt/theme/theme1.xml><?xml version="1.0" encoding="utf-8"?>
<a:theme xmlns:a="http://schemas.openxmlformats.org/drawingml/2006/main" name="Grundmall [Profil - Per kommunikatör].sv-SE.641D6398E23E2442806B9488DB7BA785">
  <a:themeElements>
    <a:clrScheme name="Kristianstad kommun">
      <a:dk1>
        <a:sysClr val="windowText" lastClr="000000"/>
      </a:dk1>
      <a:lt1>
        <a:sysClr val="window" lastClr="FFFFFF"/>
      </a:lt1>
      <a:dk2>
        <a:srgbClr val="023F88"/>
      </a:dk2>
      <a:lt2>
        <a:srgbClr val="E7E6E6"/>
      </a:lt2>
      <a:accent1>
        <a:srgbClr val="569ACA"/>
      </a:accent1>
      <a:accent2>
        <a:srgbClr val="72BF44"/>
      </a:accent2>
      <a:accent3>
        <a:srgbClr val="DAD3CC"/>
      </a:accent3>
      <a:accent4>
        <a:srgbClr val="EDC87C"/>
      </a:accent4>
      <a:accent5>
        <a:srgbClr val="ABCEE5"/>
      </a:accent5>
      <a:accent6>
        <a:srgbClr val="BADFA3"/>
      </a:accent6>
      <a:hlink>
        <a:srgbClr val="0563C1"/>
      </a:hlink>
      <a:folHlink>
        <a:srgbClr val="954F72"/>
      </a:folHlink>
    </a:clrScheme>
    <a:fontScheme name="Kristianstads kommun PowerPoint">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fintlig PP-mall_Kristianstad.pptx [Skrivskyddad]" id="{ED58DF45-76AF-44B9-B0C1-2DC68A927AEF}" vid="{BB4F3CFB-5AC1-4875-BB88-D637A34C079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presentation-powerpoint-mall (1)</Template>
  <TotalTime>3236</TotalTime>
  <Words>1323</Words>
  <Application>Microsoft Office PowerPoint</Application>
  <PresentationFormat>Bredbild</PresentationFormat>
  <Paragraphs>209</Paragraphs>
  <Slides>23</Slides>
  <Notes>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23</vt:i4>
      </vt:variant>
    </vt:vector>
  </HeadingPairs>
  <TitlesOfParts>
    <vt:vector size="28" baseType="lpstr">
      <vt:lpstr>Arial</vt:lpstr>
      <vt:lpstr>Calibri</vt:lpstr>
      <vt:lpstr>Franklin Gothic Book</vt:lpstr>
      <vt:lpstr>open sans</vt:lpstr>
      <vt:lpstr>Grundmall [Profil - Per kommunikatör].sv-SE.641D6398E23E2442806B9488DB7BA785</vt:lpstr>
      <vt:lpstr>Upphandling och Näringsliv Kristianstads kommun Jenny Anell &amp; Micke Persson</vt:lpstr>
      <vt:lpstr>PowerPoint-presentation</vt:lpstr>
      <vt:lpstr>PowerPoint-presentation</vt:lpstr>
      <vt:lpstr>PowerPoint-presentation</vt:lpstr>
      <vt:lpstr>PowerPoint-presentation</vt:lpstr>
      <vt:lpstr>PowerPoint-presentation</vt:lpstr>
      <vt:lpstr>PowerPoint-presentation</vt:lpstr>
      <vt:lpstr>Varför är vi här?</vt:lpstr>
      <vt:lpstr>Organisation – upphandling och inköp</vt:lpstr>
      <vt:lpstr>Siffror</vt:lpstr>
      <vt:lpstr>Vad styr våra inköp?</vt:lpstr>
      <vt:lpstr>Vad styr våra inköp?</vt:lpstr>
      <vt:lpstr>De fem grundläggande principerna</vt:lpstr>
      <vt:lpstr>Dela upp större upphandlingar</vt:lpstr>
      <vt:lpstr>”Gemensamma anbud”</vt:lpstr>
      <vt:lpstr>Närproducerat</vt:lpstr>
      <vt:lpstr>Hållbarhetsaspekter</vt:lpstr>
      <vt:lpstr>CradleNet – i Broby 29/3 – Välkomna!</vt:lpstr>
      <vt:lpstr>Möjligheter till insyn och samarbete idag</vt:lpstr>
      <vt:lpstr>NUI – Nöjd upphandlingsindex</vt:lpstr>
      <vt:lpstr>Småföretagarnas upphandlingspolicy</vt:lpstr>
      <vt:lpstr>Diskussion</vt:lpstr>
      <vt:lpstr>Kontakt</vt:lpstr>
    </vt:vector>
  </TitlesOfParts>
  <Company>Kristianstads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Pia Mastenstrand</dc:creator>
  <cp:lastModifiedBy>Mikael Persson</cp:lastModifiedBy>
  <cp:revision>216</cp:revision>
  <dcterms:created xsi:type="dcterms:W3CDTF">2023-02-07T14:34:04Z</dcterms:created>
  <dcterms:modified xsi:type="dcterms:W3CDTF">2023-03-09T17:01:11Z</dcterms:modified>
</cp:coreProperties>
</file>