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15"/>
  </p:notesMasterIdLst>
  <p:handoutMasterIdLst>
    <p:handoutMasterId r:id="rId16"/>
  </p:handoutMasterIdLst>
  <p:sldIdLst>
    <p:sldId id="354" r:id="rId5"/>
    <p:sldId id="398" r:id="rId6"/>
    <p:sldId id="407" r:id="rId7"/>
    <p:sldId id="408" r:id="rId8"/>
    <p:sldId id="412" r:id="rId9"/>
    <p:sldId id="413" r:id="rId10"/>
    <p:sldId id="409" r:id="rId11"/>
    <p:sldId id="410" r:id="rId12"/>
    <p:sldId id="411" r:id="rId13"/>
    <p:sldId id="433" r:id="rId14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A9"/>
    <a:srgbClr val="CB0044"/>
    <a:srgbClr val="F5AB7A"/>
    <a:srgbClr val="84CBCD"/>
    <a:srgbClr val="FB4F14"/>
    <a:srgbClr val="EE003F"/>
    <a:srgbClr val="46A69A"/>
    <a:srgbClr val="CDEAE9"/>
    <a:srgbClr val="D73B6D"/>
    <a:srgbClr val="AE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84505" autoAdjust="0"/>
  </p:normalViewPr>
  <p:slideViewPr>
    <p:cSldViewPr snapToGrid="0" snapToObjects="1">
      <p:cViewPr varScale="1">
        <p:scale>
          <a:sx n="85" d="100"/>
          <a:sy n="85" d="100"/>
        </p:scale>
        <p:origin x="1170" y="78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.gallien.local\gemensam\PAO\Enk&#228;tunders&#246;kningar%202017\201706%20Regler,%20arbetsmilj&#246;,%20sjukv&#229;rdsf&#246;rs&#228;kringar%20och%20brottslighet\Analys%20v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.gallien.local\gemensam\PAO\Enk&#228;tunders&#246;kningar%202017\201706%20Regler,%20arbetsmilj&#246;,%20sjukv&#229;rdsf&#246;rs&#228;kringar%20och%20brottslighet\Analys%20v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.gallien.local\gemensam\PAO\Enk&#228;tunders&#246;kningar%202017\201706%20Regler,%20arbetsmilj&#246;,%20sjukv&#229;rdsf&#246;rs&#228;kringar%20och%20brottslighet\Analys%20v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.gallien.local\gemensam\PAO\Enk&#228;tunders&#246;kningar%202017\201706%20Regler,%20arbetsmilj&#246;,%20sjukv&#229;rdsf&#246;rs&#228;kringar%20och%20brottslighet\Analys%20v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.gallien.local\gemensam\PAO\Enk&#228;tunders&#246;kningar%202017\201706%20Regler,%20arbetsmilj&#246;,%20sjukv&#229;rdsf&#246;rs&#228;kringar%20och%20brottslighet\Analys%20v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.gallien.local\gemensam\PAO\Enk&#228;tunders&#246;kningar%202017\201706%20Regler,%20arbetsmilj&#246;,%20sjukv&#229;rdsf&#246;rs&#228;kringar%20och%20brottslighet\Analys%20v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.gallien.local\gemensam\PAO\Enk&#228;tunders&#246;kningar%202017\201706%20Regler,%20arbetsmilj&#246;,%20sjukv&#229;rdsf&#246;rs&#228;kringar%20och%20brottslighet\Analys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arbetsmiljö!$C$11:$C$13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 / avstår</c:v>
                </c:pt>
              </c:strCache>
            </c:strRef>
          </c:cat>
          <c:val>
            <c:numRef>
              <c:f>arbetsmiljö!$F$11:$F$13</c:f>
              <c:numCache>
                <c:formatCode>0%</c:formatCode>
                <c:ptCount val="3"/>
                <c:pt idx="0">
                  <c:v>0.24864786105403641</c:v>
                </c:pt>
                <c:pt idx="1">
                  <c:v>0.73370802160978998</c:v>
                </c:pt>
                <c:pt idx="2">
                  <c:v>1.7644117336173163E-2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1643000"/>
        <c:axId val="191273032"/>
      </c:barChart>
      <c:catAx>
        <c:axId val="19164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91273032"/>
        <c:crosses val="autoZero"/>
        <c:auto val="1"/>
        <c:lblAlgn val="ctr"/>
        <c:lblOffset val="100"/>
        <c:noMultiLvlLbl val="0"/>
      </c:catAx>
      <c:valAx>
        <c:axId val="1912730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164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(arbetsmiljö!$M$3,arbetsmiljö!$P$3,arbetsmiljö!$S$3,arbetsmiljö!$V$3)</c:f>
              <c:strCache>
                <c:ptCount val="4"/>
                <c:pt idx="0">
                  <c:v>16-44 år</c:v>
                </c:pt>
                <c:pt idx="1">
                  <c:v>45-54 år</c:v>
                </c:pt>
                <c:pt idx="2">
                  <c:v>55-64 år</c:v>
                </c:pt>
                <c:pt idx="3">
                  <c:v> 65+ år</c:v>
                </c:pt>
              </c:strCache>
            </c:strRef>
          </c:cat>
          <c:val>
            <c:numRef>
              <c:f>(arbetsmiljö!$O$11,arbetsmiljö!$R$11,arbetsmiljö!$U$11,arbetsmiljö!$X$11)</c:f>
              <c:numCache>
                <c:formatCode>0%</c:formatCode>
                <c:ptCount val="4"/>
                <c:pt idx="0">
                  <c:v>0.18939301444402667</c:v>
                </c:pt>
                <c:pt idx="1">
                  <c:v>0.17736715944385811</c:v>
                </c:pt>
                <c:pt idx="2">
                  <c:v>0.278835112234741</c:v>
                </c:pt>
                <c:pt idx="3">
                  <c:v>0.4100686861522746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0745896"/>
        <c:axId val="190746288"/>
      </c:barChart>
      <c:catAx>
        <c:axId val="19074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90746288"/>
        <c:crosses val="autoZero"/>
        <c:auto val="1"/>
        <c:lblAlgn val="ctr"/>
        <c:lblOffset val="100"/>
        <c:noMultiLvlLbl val="0"/>
      </c:catAx>
      <c:valAx>
        <c:axId val="190746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074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(arbetsmiljö!$AN$3,arbetsmiljö!$AQ$3,arbetsmiljö!$AT$3,arbetsmiljö!$AW$3,arbetsmiljö!$AZ$3)</c:f>
              <c:strCache>
                <c:ptCount val="5"/>
                <c:pt idx="0">
                  <c:v>Soloföretagare</c:v>
                </c:pt>
                <c:pt idx="1">
                  <c:v>1-4 anställda</c:v>
                </c:pt>
                <c:pt idx="2">
                  <c:v>5-9 anställda</c:v>
                </c:pt>
                <c:pt idx="3">
                  <c:v>10-19 anställda</c:v>
                </c:pt>
                <c:pt idx="4">
                  <c:v>20+ anställda</c:v>
                </c:pt>
              </c:strCache>
            </c:strRef>
          </c:cat>
          <c:val>
            <c:numRef>
              <c:f>(arbetsmiljö!$AP$11,arbetsmiljö!$AS$11,arbetsmiljö!$AV$11,arbetsmiljö!$AY$11,arbetsmiljö!$BB$11)</c:f>
              <c:numCache>
                <c:formatCode>0%</c:formatCode>
                <c:ptCount val="5"/>
                <c:pt idx="0">
                  <c:v>0.29613712786277241</c:v>
                </c:pt>
                <c:pt idx="1">
                  <c:v>0.16151311148279635</c:v>
                </c:pt>
                <c:pt idx="2">
                  <c:v>0.15522831371160267</c:v>
                </c:pt>
                <c:pt idx="3">
                  <c:v>0.23595597690041717</c:v>
                </c:pt>
                <c:pt idx="4">
                  <c:v>0.22058402512499081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0747072"/>
        <c:axId val="191468568"/>
      </c:barChart>
      <c:catAx>
        <c:axId val="19074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91468568"/>
        <c:crosses val="autoZero"/>
        <c:auto val="1"/>
        <c:lblAlgn val="ctr"/>
        <c:lblOffset val="100"/>
        <c:noMultiLvlLbl val="0"/>
      </c:catAx>
      <c:valAx>
        <c:axId val="1914685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074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(arbetsmiljö!$BC$3,arbetsmiljö!$BF$3,arbetsmiljö!$BI$3,arbetsmiljö!$BL$3,arbetsmiljö!$BO$3,arbetsmiljö!$BR$3)</c:f>
              <c:strCache>
                <c:ptCount val="6"/>
                <c:pt idx="0">
                  <c:v>Tillverknings- och utvinningsindustri, inkl. energi &amp; miljö</c:v>
                </c:pt>
                <c:pt idx="1">
                  <c:v>Byggindustri</c:v>
                </c:pt>
                <c:pt idx="2">
                  <c:v>Handel, Transport- och magasineringsföretag, Hotell och restauranger</c:v>
                </c:pt>
                <c:pt idx="3">
                  <c:v>Informations- och kommunikationsföretag</c:v>
                </c:pt>
                <c:pt idx="4">
                  <c:v>Företagstjänster</c:v>
                </c:pt>
                <c:pt idx="5">
                  <c:v>Vård &amp; Omsorg, Utbildning, Personliga &amp; kulturella tjänster, Övriga konsumenttjänster</c:v>
                </c:pt>
              </c:strCache>
            </c:strRef>
          </c:cat>
          <c:val>
            <c:numRef>
              <c:f>(arbetsmiljö!$BE$11,arbetsmiljö!$BH$11,arbetsmiljö!$BK$11,arbetsmiljö!$BN$11,arbetsmiljö!$BQ$11,arbetsmiljö!$BT$11)</c:f>
              <c:numCache>
                <c:formatCode>0%</c:formatCode>
                <c:ptCount val="6"/>
                <c:pt idx="0">
                  <c:v>0.17993251770686083</c:v>
                </c:pt>
                <c:pt idx="1">
                  <c:v>0.14748113208129707</c:v>
                </c:pt>
                <c:pt idx="2">
                  <c:v>0.12989704625751414</c:v>
                </c:pt>
                <c:pt idx="3">
                  <c:v>0.30962947021906401</c:v>
                </c:pt>
                <c:pt idx="4">
                  <c:v>0.36175474849376577</c:v>
                </c:pt>
                <c:pt idx="5">
                  <c:v>0.32689399289325216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1469352"/>
        <c:axId val="191469744"/>
      </c:barChart>
      <c:catAx>
        <c:axId val="191469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91469744"/>
        <c:crosses val="autoZero"/>
        <c:auto val="1"/>
        <c:lblAlgn val="ctr"/>
        <c:lblOffset val="100"/>
        <c:noMultiLvlLbl val="0"/>
      </c:catAx>
      <c:valAx>
        <c:axId val="1914697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146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arbetsmiljö!$C$14:$C$18</c:f>
              <c:strCache>
                <c:ptCount val="5"/>
                <c:pt idx="0">
                  <c:v>Ja, (nästan) alltid</c:v>
                </c:pt>
                <c:pt idx="1">
                  <c:v>Ja, ofta</c:v>
                </c:pt>
                <c:pt idx="2">
                  <c:v>Ibland</c:v>
                </c:pt>
                <c:pt idx="3">
                  <c:v>Nej, aldrig</c:v>
                </c:pt>
                <c:pt idx="4">
                  <c:v>Vet ej / avstår</c:v>
                </c:pt>
              </c:strCache>
            </c:strRef>
          </c:cat>
          <c:val>
            <c:numRef>
              <c:f>arbetsmiljö!$F$14:$F$18</c:f>
              <c:numCache>
                <c:formatCode>0%</c:formatCode>
                <c:ptCount val="5"/>
                <c:pt idx="0">
                  <c:v>0.1469254734185578</c:v>
                </c:pt>
                <c:pt idx="1">
                  <c:v>0.13824261051341052</c:v>
                </c:pt>
                <c:pt idx="2">
                  <c:v>0.28382448950960698</c:v>
                </c:pt>
                <c:pt idx="3">
                  <c:v>0.41839170519793861</c:v>
                </c:pt>
                <c:pt idx="4">
                  <c:v>1.2615721360483733E-2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1470528"/>
        <c:axId val="191470920"/>
      </c:barChart>
      <c:catAx>
        <c:axId val="1914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91470920"/>
        <c:crosses val="autoZero"/>
        <c:auto val="1"/>
        <c:lblAlgn val="ctr"/>
        <c:lblOffset val="100"/>
        <c:noMultiLvlLbl val="0"/>
      </c:catAx>
      <c:valAx>
        <c:axId val="1914709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14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(arbetsmiljö!$M$3,arbetsmiljö!$P$3,arbetsmiljö!$S$3,arbetsmiljö!$V$3)</c:f>
              <c:strCache>
                <c:ptCount val="4"/>
                <c:pt idx="0">
                  <c:v>16-44 år</c:v>
                </c:pt>
                <c:pt idx="1">
                  <c:v>45-54 år</c:v>
                </c:pt>
                <c:pt idx="2">
                  <c:v>55-64 år</c:v>
                </c:pt>
                <c:pt idx="3">
                  <c:v> 65+ år</c:v>
                </c:pt>
              </c:strCache>
            </c:strRef>
          </c:cat>
          <c:val>
            <c:numRef>
              <c:f>(arbetsmiljö!$O$17,arbetsmiljö!$R$17,arbetsmiljö!$U$17,arbetsmiljö!$X$17)</c:f>
              <c:numCache>
                <c:formatCode>0%</c:formatCode>
                <c:ptCount val="4"/>
                <c:pt idx="0">
                  <c:v>0.46460000174056881</c:v>
                </c:pt>
                <c:pt idx="1">
                  <c:v>0.44139807474767417</c:v>
                </c:pt>
                <c:pt idx="2">
                  <c:v>0.40207654627620598</c:v>
                </c:pt>
                <c:pt idx="3">
                  <c:v>0.33599375890243183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1471704"/>
        <c:axId val="191472096"/>
      </c:barChart>
      <c:catAx>
        <c:axId val="19147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91472096"/>
        <c:crosses val="autoZero"/>
        <c:auto val="1"/>
        <c:lblAlgn val="ctr"/>
        <c:lblOffset val="100"/>
        <c:noMultiLvlLbl val="0"/>
      </c:catAx>
      <c:valAx>
        <c:axId val="191472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147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137028161334905"/>
          <c:y val="4.2947786006277078E-2"/>
          <c:w val="0.49447512901467028"/>
          <c:h val="0.914104427987445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3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arbetsmiljö!$C$19:$C$29</c:f>
              <c:strCache>
                <c:ptCount val="11"/>
                <c:pt idx="0">
                  <c:v>Jobbmejl</c:v>
                </c:pt>
                <c:pt idx="1">
                  <c:v>Jobbrelaterade telefonsamtal</c:v>
                </c:pt>
                <c:pt idx="2">
                  <c:v>Har kontakt med kunder</c:v>
                </c:pt>
                <c:pt idx="3">
                  <c:v>Sköter administration</c:v>
                </c:pt>
                <c:pt idx="4">
                  <c:v>Planerar verksamhet</c:v>
                </c:pt>
                <c:pt idx="5">
                  <c:v>Sköter företagets normala drift fast från annan plats</c:v>
                </c:pt>
                <c:pt idx="6">
                  <c:v>Har kontakt med andra inom företaget</c:v>
                </c:pt>
                <c:pt idx="7">
                  <c:v>Marknadsföring</c:v>
                </c:pt>
                <c:pt idx="8">
                  <c:v>Personalfrågor</c:v>
                </c:pt>
                <c:pt idx="9">
                  <c:v>Kompetensutveckling</c:v>
                </c:pt>
                <c:pt idx="10">
                  <c:v>Annat</c:v>
                </c:pt>
              </c:strCache>
            </c:strRef>
          </c:cat>
          <c:val>
            <c:numRef>
              <c:f>arbetsmiljö!$F$19:$F$29</c:f>
              <c:numCache>
                <c:formatCode>0%</c:formatCode>
                <c:ptCount val="11"/>
                <c:pt idx="0">
                  <c:v>0.8524114292017666</c:v>
                </c:pt>
                <c:pt idx="1">
                  <c:v>0.76924106249280488</c:v>
                </c:pt>
                <c:pt idx="2">
                  <c:v>0.60075676807417755</c:v>
                </c:pt>
                <c:pt idx="3">
                  <c:v>0.5865651641282541</c:v>
                </c:pt>
                <c:pt idx="4">
                  <c:v>0.37990833905675858</c:v>
                </c:pt>
                <c:pt idx="5">
                  <c:v>0.34526482792633961</c:v>
                </c:pt>
                <c:pt idx="6">
                  <c:v>0.26804306897252206</c:v>
                </c:pt>
                <c:pt idx="7">
                  <c:v>0.14403630684048074</c:v>
                </c:pt>
                <c:pt idx="8">
                  <c:v>8.9701584681563834E-2</c:v>
                </c:pt>
                <c:pt idx="9">
                  <c:v>7.1343408406507519E-2</c:v>
                </c:pt>
                <c:pt idx="10">
                  <c:v>6.0755751091868031E-2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2216752"/>
        <c:axId val="192217144"/>
      </c:barChart>
      <c:catAx>
        <c:axId val="192216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92217144"/>
        <c:crosses val="autoZero"/>
        <c:auto val="1"/>
        <c:lblAlgn val="ctr"/>
        <c:lblOffset val="100"/>
        <c:noMultiLvlLbl val="0"/>
      </c:catAx>
      <c:valAx>
        <c:axId val="1922171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221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useo 300" panose="02000000000000000000" pitchFamily="50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2017-07-11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2017-07-11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undersökningen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</a:t>
            </a:r>
            <a:r>
              <a:rPr lang="sv-SE" dirty="0" smtClean="0"/>
              <a:t>tskick </a:t>
            </a:r>
            <a:r>
              <a:rPr lang="sv-SE" dirty="0"/>
              <a:t>till </a:t>
            </a:r>
            <a:r>
              <a:rPr lang="sv-SE" dirty="0" smtClean="0"/>
              <a:t>4 376 deltagare i Företagarnas panel</a:t>
            </a:r>
          </a:p>
          <a:p>
            <a:r>
              <a:rPr lang="sv-SE" dirty="0" smtClean="0"/>
              <a:t>Första utskick 9:e juni; påminnelse 14:e och 19:e juni</a:t>
            </a:r>
          </a:p>
          <a:p>
            <a:r>
              <a:rPr lang="sv-SE" dirty="0" smtClean="0"/>
              <a:t>Resultat togs fram 27:e juni</a:t>
            </a:r>
          </a:p>
          <a:p>
            <a:r>
              <a:rPr lang="sv-SE" dirty="0" smtClean="0"/>
              <a:t>1 136 svar (vara 1 079 slutförda): 26 % svarsfrekvens</a:t>
            </a:r>
          </a:p>
          <a:p>
            <a:r>
              <a:rPr lang="sv-SE" dirty="0" smtClean="0"/>
              <a:t>Även ej slutförda svar ingår i analys (varje svar sparas)</a:t>
            </a:r>
          </a:p>
          <a:p>
            <a:r>
              <a:rPr lang="sv-SE" dirty="0" smtClean="0"/>
              <a:t>Median </a:t>
            </a:r>
            <a:r>
              <a:rPr lang="sv-SE" dirty="0"/>
              <a:t>svarstid: </a:t>
            </a:r>
            <a:r>
              <a:rPr lang="sv-SE" dirty="0" smtClean="0"/>
              <a:t>6 minuter 37 sekunder</a:t>
            </a:r>
            <a:endParaRPr lang="sv-SE" dirty="0"/>
          </a:p>
          <a:p>
            <a:r>
              <a:rPr lang="sv-SE" dirty="0"/>
              <a:t>Mobilanvändare: </a:t>
            </a:r>
            <a:r>
              <a:rPr lang="sv-SE" dirty="0" smtClean="0"/>
              <a:t>18 </a:t>
            </a:r>
            <a:r>
              <a:rPr lang="sv-SE" dirty="0"/>
              <a:t>% </a:t>
            </a:r>
            <a:r>
              <a:rPr lang="sv-SE" dirty="0" smtClean="0"/>
              <a:t>(82 </a:t>
            </a:r>
            <a:r>
              <a:rPr lang="sv-SE" dirty="0"/>
              <a:t>% desktop)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4787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6720" y="273844"/>
            <a:ext cx="8252460" cy="994172"/>
          </a:xfrm>
        </p:spPr>
        <p:txBody>
          <a:bodyPr>
            <a:noAutofit/>
          </a:bodyPr>
          <a:lstStyle/>
          <a:p>
            <a:r>
              <a:rPr lang="sv-SE" sz="2800" dirty="0"/>
              <a:t>Ungefär hur mycket arbetar du under din semester i genomsnitt i timmar per ledig vecka?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sz="2800" b="1" u="sng" dirty="0" smtClean="0">
                <a:solidFill>
                  <a:srgbClr val="00C0A9"/>
                </a:solidFill>
              </a:rPr>
              <a:t>9,5 timmar</a:t>
            </a:r>
            <a:endParaRPr lang="sv-SE" sz="2800" b="1" u="sng" dirty="0">
              <a:solidFill>
                <a:srgbClr val="00C0A9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45770" y="4724797"/>
            <a:ext cx="7749540" cy="307361"/>
          </a:xfrm>
          <a:prstGeom prst="rect">
            <a:avLst/>
          </a:prstGeom>
          <a:noFill/>
          <a:ln>
            <a:solidFill>
              <a:srgbClr val="00C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dirty="0" smtClean="0">
                <a:solidFill>
                  <a:srgbClr val="00C0A9"/>
                </a:solidFill>
                <a:latin typeface="Museo 300" panose="02000000000000000000" pitchFamily="50" charset="0"/>
              </a:rPr>
              <a:t>Population: de som inte </a:t>
            </a:r>
            <a:r>
              <a:rPr lang="sv-SE" sz="1600" dirty="0">
                <a:solidFill>
                  <a:srgbClr val="00C0A9"/>
                </a:solidFill>
                <a:latin typeface="Museo 300" panose="02000000000000000000" pitchFamily="50" charset="0"/>
              </a:rPr>
              <a:t>kan </a:t>
            </a:r>
            <a:r>
              <a:rPr lang="sv-SE" sz="1600" dirty="0" smtClean="0">
                <a:solidFill>
                  <a:srgbClr val="00C0A9"/>
                </a:solidFill>
                <a:latin typeface="Museo 300" panose="02000000000000000000" pitchFamily="50" charset="0"/>
              </a:rPr>
              <a:t>vara </a:t>
            </a:r>
            <a:r>
              <a:rPr lang="sv-SE" sz="1600" dirty="0">
                <a:solidFill>
                  <a:srgbClr val="00C0A9"/>
                </a:solidFill>
                <a:latin typeface="Museo 300" panose="02000000000000000000" pitchFamily="50" charset="0"/>
              </a:rPr>
              <a:t>helt ledig från </a:t>
            </a:r>
            <a:r>
              <a:rPr lang="sv-SE" sz="1600" dirty="0" smtClean="0">
                <a:solidFill>
                  <a:srgbClr val="00C0A9"/>
                </a:solidFill>
                <a:latin typeface="Museo 300" panose="02000000000000000000" pitchFamily="50" charset="0"/>
              </a:rPr>
              <a:t>arbetet när de har semester</a:t>
            </a:r>
          </a:p>
        </p:txBody>
      </p:sp>
    </p:spTree>
    <p:extLst>
      <p:ext uri="{BB962C8B-B14F-4D97-AF65-F5344CB8AC3E}">
        <p14:creationId xmlns:p14="http://schemas.microsoft.com/office/powerpoint/2010/main" val="96816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Urvalet korrigeras så att det liknar den nationella företagarstrukturen, med hjälp av en modell baserad på SCB:s statistik på antal företagare i Sverige. Konkret görs detta genom att korrigerande vikter räknas fram för olika företagsstorlek (antal anställda), kön, ålder och bransch. Viktmetoden heter ”</a:t>
            </a:r>
            <a:r>
              <a:rPr lang="sv-SE" dirty="0" err="1"/>
              <a:t>raking</a:t>
            </a:r>
            <a:r>
              <a:rPr lang="sv-SE" dirty="0" smtClean="0"/>
              <a:t>”.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613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000" dirty="0"/>
              <a:t>En anställd person har rätt till minst 4 veckors sammanhängande semester (ledigt) under sommaren. Kan du som företagare ta 4 veckors sammanhängande semester  (i meningen ledig från företagandet oavsett ersättningsform)?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85884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68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1960" y="273844"/>
            <a:ext cx="8073390" cy="994172"/>
          </a:xfrm>
        </p:spPr>
        <p:txBody>
          <a:bodyPr>
            <a:noAutofit/>
          </a:bodyPr>
          <a:lstStyle/>
          <a:p>
            <a:r>
              <a:rPr lang="sv-SE" sz="2000" dirty="0"/>
              <a:t>En anställd person har rätt till minst 4 veckors sammanhängande semester (ledigt) under sommaren. Kan du som företagare ta 4 veckors sammanhängande semester  (i meningen ledig från företagandet oavsett ersättningsform</a:t>
            </a:r>
            <a:r>
              <a:rPr lang="sv-SE" sz="2000" dirty="0" smtClean="0"/>
              <a:t>)? </a:t>
            </a:r>
            <a:r>
              <a:rPr lang="sv-SE" sz="2000" dirty="0"/>
              <a:t>(</a:t>
            </a:r>
            <a:r>
              <a:rPr lang="sv-SE" sz="2000" dirty="0" smtClean="0"/>
              <a:t>Svar=Ja)</a:t>
            </a:r>
            <a:endParaRPr lang="sv-SE" sz="20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43727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667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1960" y="273844"/>
            <a:ext cx="8073390" cy="994172"/>
          </a:xfrm>
        </p:spPr>
        <p:txBody>
          <a:bodyPr>
            <a:noAutofit/>
          </a:bodyPr>
          <a:lstStyle/>
          <a:p>
            <a:r>
              <a:rPr lang="sv-SE" sz="2000" dirty="0"/>
              <a:t>En anställd person har rätt till minst 4 veckors sammanhängande semester (ledigt) under sommaren. Kan du som företagare ta 4 veckors sammanhängande semester  (i meningen ledig från företagandet oavsett ersättningsform</a:t>
            </a:r>
            <a:r>
              <a:rPr lang="sv-SE" sz="2000" dirty="0" smtClean="0"/>
              <a:t>)? </a:t>
            </a:r>
            <a:r>
              <a:rPr lang="sv-SE" sz="2000" dirty="0"/>
              <a:t>(</a:t>
            </a:r>
            <a:r>
              <a:rPr lang="sv-SE" sz="2000" dirty="0" smtClean="0"/>
              <a:t>Svar=Ja)</a:t>
            </a:r>
            <a:endParaRPr lang="sv-SE" sz="2000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119794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35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1960" y="273844"/>
            <a:ext cx="8073390" cy="994172"/>
          </a:xfrm>
        </p:spPr>
        <p:txBody>
          <a:bodyPr>
            <a:noAutofit/>
          </a:bodyPr>
          <a:lstStyle/>
          <a:p>
            <a:r>
              <a:rPr lang="sv-SE" sz="2000" dirty="0"/>
              <a:t>En anställd person har rätt till minst 4 veckors sammanhängande semester (ledigt) under sommaren. Kan du som företagare ta 4 veckors sammanhängande semester  (i meningen ledig från företagandet oavsett ersättningsform</a:t>
            </a:r>
            <a:r>
              <a:rPr lang="sv-SE" sz="2000" dirty="0" smtClean="0"/>
              <a:t>)? </a:t>
            </a:r>
            <a:r>
              <a:rPr lang="sv-SE" sz="2000" dirty="0"/>
              <a:t>(</a:t>
            </a:r>
            <a:r>
              <a:rPr lang="sv-SE" sz="2000" dirty="0" smtClean="0"/>
              <a:t>Svar=Ja)</a:t>
            </a:r>
            <a:endParaRPr lang="sv-SE" sz="20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971453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57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När du har semester kan du vara helt ledig från arbetet, dvs inte arbeta alls?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958454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lips 6"/>
          <p:cNvSpPr/>
          <p:nvPr/>
        </p:nvSpPr>
        <p:spPr>
          <a:xfrm>
            <a:off x="7214024" y="1023303"/>
            <a:ext cx="1767840" cy="693420"/>
          </a:xfrm>
          <a:prstGeom prst="ellipse">
            <a:avLst/>
          </a:prstGeom>
          <a:noFill/>
          <a:ln w="31750">
            <a:solidFill>
              <a:srgbClr val="CB0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rgbClr val="CB0044"/>
                </a:solidFill>
                <a:latin typeface="Museo 300" panose="02000000000000000000" pitchFamily="50" charset="0"/>
              </a:rPr>
              <a:t>Alternativ ”tar aldrig semester” saknas</a:t>
            </a:r>
            <a:endParaRPr lang="sv-SE" sz="1100" dirty="0">
              <a:solidFill>
                <a:srgbClr val="CB0044"/>
              </a:solidFill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0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När du har semester kan du vara helt ledig från arbetet, dvs inte arbeta alls</a:t>
            </a:r>
            <a:r>
              <a:rPr lang="sv-SE" dirty="0" smtClean="0"/>
              <a:t>? (Svar=Nej, aldrig)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849234"/>
              </p:ext>
            </p:extLst>
          </p:nvPr>
        </p:nvGraphicFramePr>
        <p:xfrm>
          <a:off x="628650" y="147669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845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jobbar du med under semestern?</a:t>
            </a:r>
          </a:p>
        </p:txBody>
      </p:sp>
      <p:sp>
        <p:nvSpPr>
          <p:cNvPr id="6" name="Rektangel 5"/>
          <p:cNvSpPr/>
          <p:nvPr/>
        </p:nvSpPr>
        <p:spPr>
          <a:xfrm>
            <a:off x="445770" y="4724797"/>
            <a:ext cx="7749540" cy="307361"/>
          </a:xfrm>
          <a:prstGeom prst="rect">
            <a:avLst/>
          </a:prstGeom>
          <a:noFill/>
          <a:ln>
            <a:solidFill>
              <a:srgbClr val="00C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dirty="0" smtClean="0">
                <a:solidFill>
                  <a:srgbClr val="00C0A9"/>
                </a:solidFill>
                <a:latin typeface="Museo 300" panose="02000000000000000000" pitchFamily="50" charset="0"/>
              </a:rPr>
              <a:t>Population: de som inte </a:t>
            </a:r>
            <a:r>
              <a:rPr lang="sv-SE" sz="1600" dirty="0">
                <a:solidFill>
                  <a:srgbClr val="00C0A9"/>
                </a:solidFill>
                <a:latin typeface="Museo 300" panose="02000000000000000000" pitchFamily="50" charset="0"/>
              </a:rPr>
              <a:t>kan </a:t>
            </a:r>
            <a:r>
              <a:rPr lang="sv-SE" sz="1600" dirty="0" smtClean="0">
                <a:solidFill>
                  <a:srgbClr val="00C0A9"/>
                </a:solidFill>
                <a:latin typeface="Museo 300" panose="02000000000000000000" pitchFamily="50" charset="0"/>
              </a:rPr>
              <a:t>vara </a:t>
            </a:r>
            <a:r>
              <a:rPr lang="sv-SE" sz="1600" dirty="0">
                <a:solidFill>
                  <a:srgbClr val="00C0A9"/>
                </a:solidFill>
                <a:latin typeface="Museo 300" panose="02000000000000000000" pitchFamily="50" charset="0"/>
              </a:rPr>
              <a:t>helt ledig från </a:t>
            </a:r>
            <a:r>
              <a:rPr lang="sv-SE" sz="1600" dirty="0" smtClean="0">
                <a:solidFill>
                  <a:srgbClr val="00C0A9"/>
                </a:solidFill>
                <a:latin typeface="Museo 300" panose="02000000000000000000" pitchFamily="50" charset="0"/>
              </a:rPr>
              <a:t>arbetet när de har semester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51265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96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sharepoint/v3/field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30987</TotalTime>
  <Words>369</Words>
  <Application>Microsoft Office PowerPoint</Application>
  <PresentationFormat>Bildspel på skärmen (16:9)</PresentationFormat>
  <Paragraphs>25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Museo 300</vt:lpstr>
      <vt:lpstr>Museo 500</vt:lpstr>
      <vt:lpstr>Office-tema</vt:lpstr>
      <vt:lpstr>Om undersökningen</vt:lpstr>
      <vt:lpstr>Om undersökningen</vt:lpstr>
      <vt:lpstr>En anställd person har rätt till minst 4 veckors sammanhängande semester (ledigt) under sommaren. Kan du som företagare ta 4 veckors sammanhängande semester  (i meningen ledig från företagandet oavsett ersättningsform)?</vt:lpstr>
      <vt:lpstr>En anställd person har rätt till minst 4 veckors sammanhängande semester (ledigt) under sommaren. Kan du som företagare ta 4 veckors sammanhängande semester  (i meningen ledig från företagandet oavsett ersättningsform)? (Svar=Ja)</vt:lpstr>
      <vt:lpstr>En anställd person har rätt till minst 4 veckors sammanhängande semester (ledigt) under sommaren. Kan du som företagare ta 4 veckors sammanhängande semester  (i meningen ledig från företagandet oavsett ersättningsform)? (Svar=Ja)</vt:lpstr>
      <vt:lpstr>En anställd person har rätt till minst 4 veckors sammanhängande semester (ledigt) under sommaren. Kan du som företagare ta 4 veckors sammanhängande semester  (i meningen ledig från företagandet oavsett ersättningsform)? (Svar=Ja)</vt:lpstr>
      <vt:lpstr>När du har semester kan du vara helt ledig från arbetet, dvs inte arbeta alls?</vt:lpstr>
      <vt:lpstr>När du har semester kan du vara helt ledig från arbetet, dvs inte arbeta alls? (Svar=Nej, aldrig)</vt:lpstr>
      <vt:lpstr>Vad jobbar du med under semestern?</vt:lpstr>
      <vt:lpstr>Ungefär hur mycket arbetar du under din semester i genomsnitt i timmar per ledig vecka?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Hannes Mård</cp:lastModifiedBy>
  <cp:revision>725</cp:revision>
  <cp:lastPrinted>2015-11-05T08:54:09Z</cp:lastPrinted>
  <dcterms:created xsi:type="dcterms:W3CDTF">2010-04-12T23:12:02Z</dcterms:created>
  <dcterms:modified xsi:type="dcterms:W3CDTF">2017-07-11T14:13:02Z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