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30"/>
  </p:notesMasterIdLst>
  <p:handoutMasterIdLst>
    <p:handoutMasterId r:id="rId31"/>
  </p:handoutMasterIdLst>
  <p:sldIdLst>
    <p:sldId id="260" r:id="rId5"/>
    <p:sldId id="307" r:id="rId6"/>
    <p:sldId id="314" r:id="rId7"/>
    <p:sldId id="309" r:id="rId8"/>
    <p:sldId id="310" r:id="rId9"/>
    <p:sldId id="334" r:id="rId10"/>
    <p:sldId id="311" r:id="rId11"/>
    <p:sldId id="335" r:id="rId12"/>
    <p:sldId id="336" r:id="rId13"/>
    <p:sldId id="312" r:id="rId14"/>
    <p:sldId id="337" r:id="rId15"/>
    <p:sldId id="313" r:id="rId16"/>
    <p:sldId id="338" r:id="rId17"/>
    <p:sldId id="315" r:id="rId18"/>
    <p:sldId id="339" r:id="rId19"/>
    <p:sldId id="316" r:id="rId20"/>
    <p:sldId id="340" r:id="rId21"/>
    <p:sldId id="318" r:id="rId22"/>
    <p:sldId id="324" r:id="rId23"/>
    <p:sldId id="326" r:id="rId24"/>
    <p:sldId id="329" r:id="rId25"/>
    <p:sldId id="321" r:id="rId26"/>
    <p:sldId id="332" r:id="rId27"/>
    <p:sldId id="333" r:id="rId28"/>
    <p:sldId id="306" r:id="rId2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C0A9"/>
    <a:srgbClr val="CDEAE9"/>
    <a:srgbClr val="EE003F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6433" autoAdjust="0"/>
  </p:normalViewPr>
  <p:slideViewPr>
    <p:cSldViewPr snapToGrid="0" snapToObjects="1">
      <p:cViewPr varScale="1">
        <p:scale>
          <a:sx n="96" d="100"/>
          <a:sy n="96" d="100"/>
        </p:scale>
        <p:origin x="84" y="396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\gemensam\PAO\Personliga%20mappar\Ren&#233;%20B\Faktabank\SCB%202016\4av5%20jobb%201990-20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\gemensam\PAO\Personliga%20mappar\Ren&#233;%20B\Faktabank\SCB%202016\4av5%20jobb%201990-2015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län'!$D$868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län'!$E$867:$AD$867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län'!$E$868:$AD$868</c:f>
              <c:numCache>
                <c:formatCode>#,##0</c:formatCode>
                <c:ptCount val="26"/>
                <c:pt idx="0">
                  <c:v>0</c:v>
                </c:pt>
                <c:pt idx="1">
                  <c:v>-330.99999999999636</c:v>
                </c:pt>
                <c:pt idx="2">
                  <c:v>-404</c:v>
                </c:pt>
                <c:pt idx="3">
                  <c:v>-123.99999999999272</c:v>
                </c:pt>
                <c:pt idx="4">
                  <c:v>1111.0000000000073</c:v>
                </c:pt>
                <c:pt idx="5">
                  <c:v>2176.0000000000036</c:v>
                </c:pt>
                <c:pt idx="6">
                  <c:v>2892.0000000000182</c:v>
                </c:pt>
                <c:pt idx="7">
                  <c:v>4927.0000000000073</c:v>
                </c:pt>
                <c:pt idx="8">
                  <c:v>5906.0000000000073</c:v>
                </c:pt>
                <c:pt idx="9">
                  <c:v>5507.9999999999927</c:v>
                </c:pt>
                <c:pt idx="10">
                  <c:v>6153.0000000000036</c:v>
                </c:pt>
                <c:pt idx="11">
                  <c:v>6443.0000000000036</c:v>
                </c:pt>
                <c:pt idx="12">
                  <c:v>6955.0000000000109</c:v>
                </c:pt>
                <c:pt idx="13">
                  <c:v>7779</c:v>
                </c:pt>
                <c:pt idx="14">
                  <c:v>8472.0000000000036</c:v>
                </c:pt>
                <c:pt idx="15">
                  <c:v>9590.0000000000036</c:v>
                </c:pt>
                <c:pt idx="16">
                  <c:v>10682.000000000004</c:v>
                </c:pt>
                <c:pt idx="17">
                  <c:v>12066.000000000018</c:v>
                </c:pt>
                <c:pt idx="18">
                  <c:v>12749.000000000011</c:v>
                </c:pt>
                <c:pt idx="19">
                  <c:v>13188.000000000004</c:v>
                </c:pt>
                <c:pt idx="20">
                  <c:v>14138.999999999996</c:v>
                </c:pt>
                <c:pt idx="21">
                  <c:v>16786.000000000004</c:v>
                </c:pt>
                <c:pt idx="22">
                  <c:v>17076.000000000004</c:v>
                </c:pt>
                <c:pt idx="23">
                  <c:v>17259.000000000011</c:v>
                </c:pt>
                <c:pt idx="24">
                  <c:v>17847.999999999996</c:v>
                </c:pt>
                <c:pt idx="25">
                  <c:v>18772.999999999996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län'!$D$869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län'!$E$867:$AD$867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län'!$E$869:$AD$869</c:f>
              <c:numCache>
                <c:formatCode>#,##0</c:formatCode>
                <c:ptCount val="26"/>
                <c:pt idx="0">
                  <c:v>0</c:v>
                </c:pt>
                <c:pt idx="1">
                  <c:v>382</c:v>
                </c:pt>
                <c:pt idx="2">
                  <c:v>-187.00000000000182</c:v>
                </c:pt>
                <c:pt idx="3">
                  <c:v>-964.00000000000182</c:v>
                </c:pt>
                <c:pt idx="4">
                  <c:v>-787.00000000000182</c:v>
                </c:pt>
                <c:pt idx="5">
                  <c:v>193.99999999999636</c:v>
                </c:pt>
                <c:pt idx="6">
                  <c:v>982.99999999999454</c:v>
                </c:pt>
                <c:pt idx="7">
                  <c:v>1259.9999999999964</c:v>
                </c:pt>
                <c:pt idx="8">
                  <c:v>472.99999999999818</c:v>
                </c:pt>
                <c:pt idx="9">
                  <c:v>1513.9999999999964</c:v>
                </c:pt>
                <c:pt idx="10">
                  <c:v>2900.9999999999927</c:v>
                </c:pt>
                <c:pt idx="11">
                  <c:v>3392.9999999999964</c:v>
                </c:pt>
                <c:pt idx="12">
                  <c:v>3977.9999999999927</c:v>
                </c:pt>
                <c:pt idx="13">
                  <c:v>3841.9999999999964</c:v>
                </c:pt>
                <c:pt idx="14">
                  <c:v>4230.9999999999964</c:v>
                </c:pt>
                <c:pt idx="15">
                  <c:v>4626.9999999999927</c:v>
                </c:pt>
                <c:pt idx="16">
                  <c:v>5053.9999999999964</c:v>
                </c:pt>
                <c:pt idx="17">
                  <c:v>6463.9999999999927</c:v>
                </c:pt>
                <c:pt idx="18">
                  <c:v>7324.9999999999964</c:v>
                </c:pt>
                <c:pt idx="19">
                  <c:v>8020.9999999999927</c:v>
                </c:pt>
                <c:pt idx="20">
                  <c:v>6871.9999999999964</c:v>
                </c:pt>
                <c:pt idx="21">
                  <c:v>7612.9999999999964</c:v>
                </c:pt>
                <c:pt idx="22">
                  <c:v>8396.9999999999964</c:v>
                </c:pt>
                <c:pt idx="23">
                  <c:v>8745</c:v>
                </c:pt>
                <c:pt idx="24">
                  <c:v>9089.9999999999927</c:v>
                </c:pt>
                <c:pt idx="25">
                  <c:v>9135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län'!$D$870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län'!$E$867:$AD$867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län'!$E$870:$AD$870</c:f>
              <c:numCache>
                <c:formatCode>#,##0</c:formatCode>
                <c:ptCount val="26"/>
                <c:pt idx="0">
                  <c:v>0</c:v>
                </c:pt>
                <c:pt idx="1">
                  <c:v>197</c:v>
                </c:pt>
                <c:pt idx="2">
                  <c:v>-1090</c:v>
                </c:pt>
                <c:pt idx="3">
                  <c:v>-3107.0000000000018</c:v>
                </c:pt>
                <c:pt idx="4">
                  <c:v>-3335.9999999999982</c:v>
                </c:pt>
                <c:pt idx="5">
                  <c:v>-1698.0000000000018</c:v>
                </c:pt>
                <c:pt idx="6">
                  <c:v>-1546.0000000000036</c:v>
                </c:pt>
                <c:pt idx="7">
                  <c:v>-64</c:v>
                </c:pt>
                <c:pt idx="8">
                  <c:v>580</c:v>
                </c:pt>
                <c:pt idx="9">
                  <c:v>1040</c:v>
                </c:pt>
                <c:pt idx="10">
                  <c:v>1262</c:v>
                </c:pt>
                <c:pt idx="11">
                  <c:v>1765</c:v>
                </c:pt>
                <c:pt idx="12">
                  <c:v>1822</c:v>
                </c:pt>
                <c:pt idx="13">
                  <c:v>2289</c:v>
                </c:pt>
                <c:pt idx="14">
                  <c:v>2412</c:v>
                </c:pt>
                <c:pt idx="15">
                  <c:v>2258</c:v>
                </c:pt>
                <c:pt idx="16">
                  <c:v>2910.9999999999964</c:v>
                </c:pt>
                <c:pt idx="17">
                  <c:v>3454</c:v>
                </c:pt>
                <c:pt idx="18">
                  <c:v>4232</c:v>
                </c:pt>
                <c:pt idx="19">
                  <c:v>2332</c:v>
                </c:pt>
                <c:pt idx="20">
                  <c:v>1391</c:v>
                </c:pt>
                <c:pt idx="21">
                  <c:v>1814</c:v>
                </c:pt>
                <c:pt idx="22">
                  <c:v>2435</c:v>
                </c:pt>
                <c:pt idx="23">
                  <c:v>2179</c:v>
                </c:pt>
                <c:pt idx="24">
                  <c:v>2958</c:v>
                </c:pt>
                <c:pt idx="25">
                  <c:v>2954.9999999999964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län'!$D$871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län'!$E$867:$AD$867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län'!$E$871:$AD$871</c:f>
              <c:numCache>
                <c:formatCode>#,##0</c:formatCode>
                <c:ptCount val="26"/>
                <c:pt idx="0">
                  <c:v>0</c:v>
                </c:pt>
                <c:pt idx="1">
                  <c:v>-2437</c:v>
                </c:pt>
                <c:pt idx="2">
                  <c:v>-4616.0000000000073</c:v>
                </c:pt>
                <c:pt idx="3">
                  <c:v>-5934.0000000000073</c:v>
                </c:pt>
                <c:pt idx="4">
                  <c:v>-10321.000000000007</c:v>
                </c:pt>
                <c:pt idx="5">
                  <c:v>-8786.0000000000146</c:v>
                </c:pt>
                <c:pt idx="6">
                  <c:v>-9937.0000000000073</c:v>
                </c:pt>
                <c:pt idx="7">
                  <c:v>-9633.0000000000073</c:v>
                </c:pt>
                <c:pt idx="8">
                  <c:v>-9785.0000000000073</c:v>
                </c:pt>
                <c:pt idx="9">
                  <c:v>-8672.0000000000073</c:v>
                </c:pt>
                <c:pt idx="10">
                  <c:v>-6564.0000000000073</c:v>
                </c:pt>
                <c:pt idx="11">
                  <c:v>-5431.0000000000073</c:v>
                </c:pt>
                <c:pt idx="12">
                  <c:v>-5994.0000000000073</c:v>
                </c:pt>
                <c:pt idx="13">
                  <c:v>-4832.0000000000073</c:v>
                </c:pt>
                <c:pt idx="14">
                  <c:v>-5454.0000000000073</c:v>
                </c:pt>
                <c:pt idx="15">
                  <c:v>-4692.0000000000073</c:v>
                </c:pt>
                <c:pt idx="16">
                  <c:v>-6055.0000000000073</c:v>
                </c:pt>
                <c:pt idx="17">
                  <c:v>-4898.0000000000146</c:v>
                </c:pt>
                <c:pt idx="18">
                  <c:v>-3601.0000000000073</c:v>
                </c:pt>
                <c:pt idx="19">
                  <c:v>-2105.0000000000073</c:v>
                </c:pt>
                <c:pt idx="20">
                  <c:v>-3422.0000000000146</c:v>
                </c:pt>
                <c:pt idx="21">
                  <c:v>-2437.0000000000073</c:v>
                </c:pt>
                <c:pt idx="22">
                  <c:v>-828.00000000001455</c:v>
                </c:pt>
                <c:pt idx="23">
                  <c:v>302</c:v>
                </c:pt>
                <c:pt idx="24">
                  <c:v>84.999999999992724</c:v>
                </c:pt>
                <c:pt idx="25">
                  <c:v>1058.9999999999927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län'!$D$872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län'!$E$867:$AD$867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län'!$E$872:$AD$872</c:f>
              <c:numCache>
                <c:formatCode>#,##0</c:formatCode>
                <c:ptCount val="26"/>
                <c:pt idx="0">
                  <c:v>0</c:v>
                </c:pt>
                <c:pt idx="1">
                  <c:v>152</c:v>
                </c:pt>
                <c:pt idx="2">
                  <c:v>-362</c:v>
                </c:pt>
                <c:pt idx="3">
                  <c:v>-4704</c:v>
                </c:pt>
                <c:pt idx="4">
                  <c:v>-7618</c:v>
                </c:pt>
                <c:pt idx="5">
                  <c:v>-9471</c:v>
                </c:pt>
                <c:pt idx="6">
                  <c:v>-7848</c:v>
                </c:pt>
                <c:pt idx="7">
                  <c:v>-12445</c:v>
                </c:pt>
                <c:pt idx="8">
                  <c:v>-13446</c:v>
                </c:pt>
                <c:pt idx="9">
                  <c:v>-15003</c:v>
                </c:pt>
                <c:pt idx="10">
                  <c:v>-13718</c:v>
                </c:pt>
                <c:pt idx="11">
                  <c:v>-12292</c:v>
                </c:pt>
                <c:pt idx="12">
                  <c:v>-13365.999999999985</c:v>
                </c:pt>
                <c:pt idx="13">
                  <c:v>-13144</c:v>
                </c:pt>
                <c:pt idx="14">
                  <c:v>-13755.000000000015</c:v>
                </c:pt>
                <c:pt idx="15">
                  <c:v>-15095</c:v>
                </c:pt>
                <c:pt idx="16">
                  <c:v>-15495</c:v>
                </c:pt>
                <c:pt idx="17">
                  <c:v>-15313</c:v>
                </c:pt>
                <c:pt idx="18">
                  <c:v>-15853</c:v>
                </c:pt>
                <c:pt idx="19">
                  <c:v>-15984</c:v>
                </c:pt>
                <c:pt idx="20">
                  <c:v>-15862.999999999985</c:v>
                </c:pt>
                <c:pt idx="21">
                  <c:v>-15564</c:v>
                </c:pt>
                <c:pt idx="22">
                  <c:v>-15450.000000000015</c:v>
                </c:pt>
                <c:pt idx="23">
                  <c:v>-15841</c:v>
                </c:pt>
                <c:pt idx="24">
                  <c:v>-13560</c:v>
                </c:pt>
                <c:pt idx="25">
                  <c:v>-12528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493960"/>
        <c:axId val="159017344"/>
      </c:lineChart>
      <c:catAx>
        <c:axId val="15849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017344"/>
        <c:crosses val="autoZero"/>
        <c:auto val="1"/>
        <c:lblAlgn val="ctr"/>
        <c:lblOffset val="100"/>
        <c:tickLblSkip val="5"/>
        <c:noMultiLvlLbl val="0"/>
      </c:catAx>
      <c:valAx>
        <c:axId val="159017344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493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Sektorer per län'!$B$17:$C$17</c:f>
              <c:strCache>
                <c:ptCount val="2"/>
                <c:pt idx="0">
                  <c:v>Östergötland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län'!$D$16:$AL$16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län'!$D$17:$AL$17</c:f>
              <c:numCache>
                <c:formatCode>0</c:formatCode>
                <c:ptCount val="35"/>
                <c:pt idx="0" formatCode="General">
                  <c:v>133</c:v>
                </c:pt>
                <c:pt idx="1">
                  <c:v>125.5</c:v>
                </c:pt>
                <c:pt idx="2" formatCode="General">
                  <c:v>118</c:v>
                </c:pt>
                <c:pt idx="3" formatCode="General">
                  <c:v>92</c:v>
                </c:pt>
                <c:pt idx="4" formatCode="General">
                  <c:v>28</c:v>
                </c:pt>
                <c:pt idx="5" formatCode="General">
                  <c:v>71</c:v>
                </c:pt>
                <c:pt idx="6" formatCode="General">
                  <c:v>18</c:v>
                </c:pt>
                <c:pt idx="7" formatCode="General">
                  <c:v>68</c:v>
                </c:pt>
                <c:pt idx="8" formatCode="General">
                  <c:v>5</c:v>
                </c:pt>
                <c:pt idx="9" formatCode="General">
                  <c:v>104</c:v>
                </c:pt>
                <c:pt idx="10" formatCode="General">
                  <c:v>39</c:v>
                </c:pt>
                <c:pt idx="11" formatCode="General">
                  <c:v>126</c:v>
                </c:pt>
                <c:pt idx="12" formatCode="General">
                  <c:v>89</c:v>
                </c:pt>
                <c:pt idx="13" formatCode="General">
                  <c:v>154</c:v>
                </c:pt>
                <c:pt idx="14" formatCode="General">
                  <c:v>139</c:v>
                </c:pt>
                <c:pt idx="15" formatCode="General">
                  <c:v>147</c:v>
                </c:pt>
                <c:pt idx="16" formatCode="General">
                  <c:v>100</c:v>
                </c:pt>
                <c:pt idx="17" formatCode="General">
                  <c:v>99</c:v>
                </c:pt>
                <c:pt idx="18" formatCode="General">
                  <c:v>-12</c:v>
                </c:pt>
                <c:pt idx="19" formatCode="General">
                  <c:v>-99</c:v>
                </c:pt>
                <c:pt idx="20" formatCode="General">
                  <c:v>20</c:v>
                </c:pt>
                <c:pt idx="21" formatCode="General">
                  <c:v>114</c:v>
                </c:pt>
                <c:pt idx="22" formatCode="General">
                  <c:v>111</c:v>
                </c:pt>
                <c:pt idx="23" formatCode="General">
                  <c:v>116</c:v>
                </c:pt>
                <c:pt idx="24" formatCode="General">
                  <c:v>89</c:v>
                </c:pt>
                <c:pt idx="25" formatCode="General">
                  <c:v>78</c:v>
                </c:pt>
                <c:pt idx="26" formatCode="General">
                  <c:v>19</c:v>
                </c:pt>
                <c:pt idx="27" formatCode="General">
                  <c:v>71</c:v>
                </c:pt>
                <c:pt idx="28">
                  <c:v>73.766666666666652</c:v>
                </c:pt>
                <c:pt idx="29">
                  <c:v>76.533333333333331</c:v>
                </c:pt>
                <c:pt idx="30">
                  <c:v>79.3</c:v>
                </c:pt>
                <c:pt idx="31">
                  <c:v>99.949999999999989</c:v>
                </c:pt>
                <c:pt idx="32">
                  <c:v>120.6</c:v>
                </c:pt>
                <c:pt idx="33">
                  <c:v>111.05</c:v>
                </c:pt>
                <c:pt idx="34">
                  <c:v>101.5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Sektorer per län'!$B$18:$C$18</c:f>
              <c:strCache>
                <c:ptCount val="2"/>
                <c:pt idx="0">
                  <c:v>Östergötland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län'!$D$16:$AL$16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län'!$D$18:$AL$18</c:f>
              <c:numCache>
                <c:formatCode>0</c:formatCode>
                <c:ptCount val="35"/>
                <c:pt idx="0" formatCode="General">
                  <c:v>127</c:v>
                </c:pt>
                <c:pt idx="1">
                  <c:v>121</c:v>
                </c:pt>
                <c:pt idx="2" formatCode="General">
                  <c:v>115</c:v>
                </c:pt>
                <c:pt idx="3" formatCode="General">
                  <c:v>78</c:v>
                </c:pt>
                <c:pt idx="4" formatCode="General">
                  <c:v>71</c:v>
                </c:pt>
                <c:pt idx="5" formatCode="General">
                  <c:v>79</c:v>
                </c:pt>
                <c:pt idx="6" formatCode="General">
                  <c:v>82</c:v>
                </c:pt>
                <c:pt idx="7" formatCode="General">
                  <c:v>64</c:v>
                </c:pt>
                <c:pt idx="8" formatCode="General">
                  <c:v>70</c:v>
                </c:pt>
                <c:pt idx="9" formatCode="General">
                  <c:v>103</c:v>
                </c:pt>
                <c:pt idx="10" formatCode="General">
                  <c:v>74</c:v>
                </c:pt>
                <c:pt idx="11" formatCode="General">
                  <c:v>87</c:v>
                </c:pt>
                <c:pt idx="12" formatCode="General">
                  <c:v>121</c:v>
                </c:pt>
                <c:pt idx="13" formatCode="General">
                  <c:v>114</c:v>
                </c:pt>
                <c:pt idx="14" formatCode="General">
                  <c:v>145</c:v>
                </c:pt>
                <c:pt idx="15" formatCode="General">
                  <c:v>135</c:v>
                </c:pt>
                <c:pt idx="16" formatCode="General">
                  <c:v>125</c:v>
                </c:pt>
                <c:pt idx="17" formatCode="General">
                  <c:v>69</c:v>
                </c:pt>
                <c:pt idx="18" formatCode="General">
                  <c:v>35</c:v>
                </c:pt>
                <c:pt idx="19" formatCode="General">
                  <c:v>16</c:v>
                </c:pt>
                <c:pt idx="20" formatCode="General">
                  <c:v>36</c:v>
                </c:pt>
                <c:pt idx="21" formatCode="General">
                  <c:v>103</c:v>
                </c:pt>
                <c:pt idx="22" formatCode="General">
                  <c:v>145</c:v>
                </c:pt>
                <c:pt idx="23" formatCode="General">
                  <c:v>108</c:v>
                </c:pt>
                <c:pt idx="24" formatCode="General">
                  <c:v>62</c:v>
                </c:pt>
                <c:pt idx="25" formatCode="General">
                  <c:v>72</c:v>
                </c:pt>
                <c:pt idx="26" formatCode="General">
                  <c:v>67</c:v>
                </c:pt>
                <c:pt idx="27" formatCode="General">
                  <c:v>41</c:v>
                </c:pt>
                <c:pt idx="28">
                  <c:v>54.133333333333326</c:v>
                </c:pt>
                <c:pt idx="29">
                  <c:v>67.266666666666666</c:v>
                </c:pt>
                <c:pt idx="30">
                  <c:v>80.399999999999991</c:v>
                </c:pt>
                <c:pt idx="31">
                  <c:v>90.35</c:v>
                </c:pt>
                <c:pt idx="32">
                  <c:v>100.3</c:v>
                </c:pt>
                <c:pt idx="33">
                  <c:v>106.85</c:v>
                </c:pt>
                <c:pt idx="34">
                  <c:v>113.4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374056"/>
        <c:axId val="158374448"/>
      </c:lineChart>
      <c:catAx>
        <c:axId val="158374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374448"/>
        <c:crosses val="autoZero"/>
        <c:auto val="1"/>
        <c:lblAlgn val="ctr"/>
        <c:lblOffset val="100"/>
        <c:tickLblSkip val="2"/>
        <c:noMultiLvlLbl val="0"/>
      </c:catAx>
      <c:valAx>
        <c:axId val="15837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374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jämförelse'!$B$5:$B$26</c:f>
              <c:strCache>
                <c:ptCount val="22"/>
                <c:pt idx="0">
                  <c:v>Östergötlands län</c:v>
                </c:pt>
                <c:pt idx="1">
                  <c:v>Västerbottens län</c:v>
                </c:pt>
                <c:pt idx="2">
                  <c:v>Jönköpings län</c:v>
                </c:pt>
                <c:pt idx="3">
                  <c:v>Örebro län</c:v>
                </c:pt>
                <c:pt idx="4">
                  <c:v>Jämtlands län</c:v>
                </c:pt>
                <c:pt idx="5">
                  <c:v>Västmanlands län</c:v>
                </c:pt>
                <c:pt idx="6">
                  <c:v>Västra Götalands län</c:v>
                </c:pt>
                <c:pt idx="7">
                  <c:v>Blekinge län</c:v>
                </c:pt>
                <c:pt idx="8">
                  <c:v>Hallands län</c:v>
                </c:pt>
                <c:pt idx="9">
                  <c:v>Skåne län</c:v>
                </c:pt>
                <c:pt idx="10">
                  <c:v>Riket</c:v>
                </c:pt>
                <c:pt idx="11">
                  <c:v>Gävleborgs län</c:v>
                </c:pt>
                <c:pt idx="12">
                  <c:v>Västernorrlands län</c:v>
                </c:pt>
                <c:pt idx="13">
                  <c:v>Uppsala län</c:v>
                </c:pt>
                <c:pt idx="14">
                  <c:v>Dalarnas län</c:v>
                </c:pt>
                <c:pt idx="15">
                  <c:v>Stockholms län</c:v>
                </c:pt>
                <c:pt idx="16">
                  <c:v>Kalmar län</c:v>
                </c:pt>
                <c:pt idx="17">
                  <c:v>Gotlands län</c:v>
                </c:pt>
                <c:pt idx="18">
                  <c:v>Värmlands län</c:v>
                </c:pt>
                <c:pt idx="19">
                  <c:v>Södermanlands län</c:v>
                </c:pt>
                <c:pt idx="20">
                  <c:v>Kronobergs län</c:v>
                </c:pt>
                <c:pt idx="21">
                  <c:v>Norrbottens län</c:v>
                </c:pt>
              </c:strCache>
            </c:strRef>
          </c:cat>
          <c:val>
            <c:numRef>
              <c:f>'LÄN jämförelse'!$F$5:$F$26</c:f>
              <c:numCache>
                <c:formatCode>0</c:formatCode>
                <c:ptCount val="22"/>
                <c:pt idx="0">
                  <c:v>105.79999999999998</c:v>
                </c:pt>
                <c:pt idx="1">
                  <c:v>103</c:v>
                </c:pt>
                <c:pt idx="2">
                  <c:v>98</c:v>
                </c:pt>
                <c:pt idx="3">
                  <c:v>94.4</c:v>
                </c:pt>
                <c:pt idx="4">
                  <c:v>93.5</c:v>
                </c:pt>
                <c:pt idx="5">
                  <c:v>91.6</c:v>
                </c:pt>
                <c:pt idx="6">
                  <c:v>90.6</c:v>
                </c:pt>
                <c:pt idx="7">
                  <c:v>87.6</c:v>
                </c:pt>
                <c:pt idx="8">
                  <c:v>87.3</c:v>
                </c:pt>
                <c:pt idx="9">
                  <c:v>84.6</c:v>
                </c:pt>
                <c:pt idx="10">
                  <c:v>80.100000000000009</c:v>
                </c:pt>
                <c:pt idx="11">
                  <c:v>77</c:v>
                </c:pt>
                <c:pt idx="12">
                  <c:v>76.3</c:v>
                </c:pt>
                <c:pt idx="13">
                  <c:v>74.699999999999989</c:v>
                </c:pt>
                <c:pt idx="14">
                  <c:v>73</c:v>
                </c:pt>
                <c:pt idx="15">
                  <c:v>71.899999999999991</c:v>
                </c:pt>
                <c:pt idx="16">
                  <c:v>71.400000000000006</c:v>
                </c:pt>
                <c:pt idx="17">
                  <c:v>68.7</c:v>
                </c:pt>
                <c:pt idx="18">
                  <c:v>67.900000000000006</c:v>
                </c:pt>
                <c:pt idx="19">
                  <c:v>55.7</c:v>
                </c:pt>
                <c:pt idx="20">
                  <c:v>53.7</c:v>
                </c:pt>
                <c:pt idx="21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8375232"/>
        <c:axId val="158375624"/>
      </c:barChart>
      <c:catAx>
        <c:axId val="15837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375624"/>
        <c:crosses val="autoZero"/>
        <c:auto val="1"/>
        <c:lblAlgn val="ctr"/>
        <c:lblOffset val="100"/>
        <c:noMultiLvlLbl val="0"/>
      </c:catAx>
      <c:valAx>
        <c:axId val="15837562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837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7497432386174E-2"/>
          <c:y val="0.1535750726991961"/>
          <c:w val="0.89184665322631773"/>
          <c:h val="0.66774092493606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'RIKS - Standard'!$C$3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A7AA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Standard'!$C$4:$C$68</c:f>
              <c:numCache>
                <c:formatCode>0</c:formatCode>
                <c:ptCount val="65"/>
                <c:pt idx="0">
                  <c:v>39</c:v>
                </c:pt>
                <c:pt idx="1">
                  <c:v>33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57.3</c:v>
                </c:pt>
                <c:pt idx="9">
                  <c:v>53.2</c:v>
                </c:pt>
                <c:pt idx="10">
                  <c:v>51.5</c:v>
                </c:pt>
                <c:pt idx="11">
                  <c:v>37.200000000000003</c:v>
                </c:pt>
                <c:pt idx="12">
                  <c:v>23</c:v>
                </c:pt>
                <c:pt idx="13">
                  <c:v>13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  <c:pt idx="18">
                  <c:v>22.5</c:v>
                </c:pt>
                <c:pt idx="19">
                  <c:v>37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36.5</c:v>
                </c:pt>
                <c:pt idx="24">
                  <c:v>31</c:v>
                </c:pt>
                <c:pt idx="25">
                  <c:v>40.5</c:v>
                </c:pt>
                <c:pt idx="26">
                  <c:v>50</c:v>
                </c:pt>
                <c:pt idx="27">
                  <c:v>45</c:v>
                </c:pt>
                <c:pt idx="28">
                  <c:v>40</c:v>
                </c:pt>
                <c:pt idx="29">
                  <c:v>46.5</c:v>
                </c:pt>
                <c:pt idx="30">
                  <c:v>53</c:v>
                </c:pt>
                <c:pt idx="31">
                  <c:v>53</c:v>
                </c:pt>
                <c:pt idx="32">
                  <c:v>50</c:v>
                </c:pt>
                <c:pt idx="33">
                  <c:v>35</c:v>
                </c:pt>
                <c:pt idx="34">
                  <c:v>36</c:v>
                </c:pt>
                <c:pt idx="35">
                  <c:v>32</c:v>
                </c:pt>
                <c:pt idx="36">
                  <c:v>29</c:v>
                </c:pt>
                <c:pt idx="37">
                  <c:v>21</c:v>
                </c:pt>
                <c:pt idx="38">
                  <c:v>22</c:v>
                </c:pt>
                <c:pt idx="39">
                  <c:v>24</c:v>
                </c:pt>
                <c:pt idx="40">
                  <c:v>32</c:v>
                </c:pt>
                <c:pt idx="41">
                  <c:v>39</c:v>
                </c:pt>
                <c:pt idx="42">
                  <c:v>46</c:v>
                </c:pt>
                <c:pt idx="43">
                  <c:v>50</c:v>
                </c:pt>
                <c:pt idx="44">
                  <c:v>56</c:v>
                </c:pt>
                <c:pt idx="45">
                  <c:v>52</c:v>
                </c:pt>
                <c:pt idx="46">
                  <c:v>52</c:v>
                </c:pt>
                <c:pt idx="47">
                  <c:v>35</c:v>
                </c:pt>
                <c:pt idx="48">
                  <c:v>15</c:v>
                </c:pt>
                <c:pt idx="49">
                  <c:v>-3</c:v>
                </c:pt>
                <c:pt idx="50">
                  <c:v>9</c:v>
                </c:pt>
                <c:pt idx="51">
                  <c:v>32</c:v>
                </c:pt>
                <c:pt idx="52">
                  <c:v>41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15</c:v>
                </c:pt>
                <c:pt idx="57">
                  <c:v>19</c:v>
                </c:pt>
                <c:pt idx="58">
                  <c:v>22.4</c:v>
                </c:pt>
                <c:pt idx="59">
                  <c:v>25.799999999999997</c:v>
                </c:pt>
                <c:pt idx="60">
                  <c:v>29.2</c:v>
                </c:pt>
                <c:pt idx="61">
                  <c:v>31.25</c:v>
                </c:pt>
                <c:pt idx="62">
                  <c:v>33.300000000000004</c:v>
                </c:pt>
                <c:pt idx="63">
                  <c:v>36.450000000000003</c:v>
                </c:pt>
                <c:pt idx="6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'RIKS - Standard'!$D$3</c:f>
              <c:strCache>
                <c:ptCount val="1"/>
                <c:pt idx="0">
                  <c:v>Beställningar</c:v>
                </c:pt>
              </c:strCache>
            </c:strRef>
          </c:tx>
          <c:spPr>
            <a:solidFill>
              <a:srgbClr val="E40053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Standard'!$D$4:$D$68</c:f>
              <c:numCache>
                <c:formatCode>0</c:formatCode>
                <c:ptCount val="65"/>
                <c:pt idx="0">
                  <c:v>45</c:v>
                </c:pt>
                <c:pt idx="1">
                  <c:v>40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47</c:v>
                </c:pt>
                <c:pt idx="6">
                  <c:v>33</c:v>
                </c:pt>
                <c:pt idx="7">
                  <c:v>40</c:v>
                </c:pt>
                <c:pt idx="8">
                  <c:v>48.6</c:v>
                </c:pt>
                <c:pt idx="9">
                  <c:v>52.8</c:v>
                </c:pt>
                <c:pt idx="10">
                  <c:v>46.2</c:v>
                </c:pt>
                <c:pt idx="11">
                  <c:v>34.799999999999997</c:v>
                </c:pt>
                <c:pt idx="12">
                  <c:v>11</c:v>
                </c:pt>
                <c:pt idx="13">
                  <c:v>-2</c:v>
                </c:pt>
                <c:pt idx="14">
                  <c:v>-8</c:v>
                </c:pt>
                <c:pt idx="15">
                  <c:v>-8</c:v>
                </c:pt>
                <c:pt idx="16">
                  <c:v>2</c:v>
                </c:pt>
                <c:pt idx="17">
                  <c:v>12</c:v>
                </c:pt>
                <c:pt idx="18">
                  <c:v>26.5</c:v>
                </c:pt>
                <c:pt idx="19">
                  <c:v>41</c:v>
                </c:pt>
                <c:pt idx="20">
                  <c:v>51</c:v>
                </c:pt>
                <c:pt idx="21">
                  <c:v>47.5</c:v>
                </c:pt>
                <c:pt idx="22">
                  <c:v>44</c:v>
                </c:pt>
                <c:pt idx="23">
                  <c:v>36</c:v>
                </c:pt>
                <c:pt idx="24">
                  <c:v>28</c:v>
                </c:pt>
                <c:pt idx="25">
                  <c:v>34</c:v>
                </c:pt>
                <c:pt idx="26">
                  <c:v>40</c:v>
                </c:pt>
                <c:pt idx="27">
                  <c:v>36</c:v>
                </c:pt>
                <c:pt idx="28">
                  <c:v>32</c:v>
                </c:pt>
                <c:pt idx="29">
                  <c:v>39.5</c:v>
                </c:pt>
                <c:pt idx="30">
                  <c:v>47</c:v>
                </c:pt>
                <c:pt idx="31">
                  <c:v>52</c:v>
                </c:pt>
                <c:pt idx="32">
                  <c:v>44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19</c:v>
                </c:pt>
                <c:pt idx="37">
                  <c:v>16</c:v>
                </c:pt>
                <c:pt idx="38">
                  <c:v>15</c:v>
                </c:pt>
                <c:pt idx="39">
                  <c:v>32</c:v>
                </c:pt>
                <c:pt idx="40">
                  <c:v>29</c:v>
                </c:pt>
                <c:pt idx="41">
                  <c:v>41</c:v>
                </c:pt>
                <c:pt idx="42">
                  <c:v>46</c:v>
                </c:pt>
                <c:pt idx="43">
                  <c:v>54</c:v>
                </c:pt>
                <c:pt idx="44">
                  <c:v>48</c:v>
                </c:pt>
                <c:pt idx="45">
                  <c:v>49</c:v>
                </c:pt>
                <c:pt idx="46">
                  <c:v>43</c:v>
                </c:pt>
                <c:pt idx="47">
                  <c:v>31</c:v>
                </c:pt>
                <c:pt idx="48">
                  <c:v>0.7</c:v>
                </c:pt>
                <c:pt idx="49">
                  <c:v>1</c:v>
                </c:pt>
                <c:pt idx="50">
                  <c:v>15</c:v>
                </c:pt>
                <c:pt idx="51">
                  <c:v>41</c:v>
                </c:pt>
                <c:pt idx="52">
                  <c:v>39</c:v>
                </c:pt>
                <c:pt idx="53">
                  <c:v>36</c:v>
                </c:pt>
                <c:pt idx="54">
                  <c:v>24</c:v>
                </c:pt>
                <c:pt idx="55">
                  <c:v>18</c:v>
                </c:pt>
                <c:pt idx="56">
                  <c:v>12</c:v>
                </c:pt>
                <c:pt idx="57">
                  <c:v>27</c:v>
                </c:pt>
                <c:pt idx="58">
                  <c:v>26.533333333333331</c:v>
                </c:pt>
                <c:pt idx="59">
                  <c:v>26.066666666666666</c:v>
                </c:pt>
                <c:pt idx="60">
                  <c:v>25.6</c:v>
                </c:pt>
                <c:pt idx="61">
                  <c:v>29.450000000000003</c:v>
                </c:pt>
                <c:pt idx="62">
                  <c:v>33.300000000000004</c:v>
                </c:pt>
                <c:pt idx="63">
                  <c:v>34.75</c:v>
                </c:pt>
                <c:pt idx="64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'RIKS - Standard'!$E$3</c:f>
              <c:strCache>
                <c:ptCount val="1"/>
                <c:pt idx="0">
                  <c:v>Sysselsättning</c:v>
                </c:pt>
              </c:strCache>
            </c:strRef>
          </c:tx>
          <c:spPr>
            <a:solidFill>
              <a:srgbClr val="EC6B25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Standard'!$E$4:$E$68</c:f>
              <c:numCache>
                <c:formatCode>0</c:formatCode>
                <c:ptCount val="65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  <c:pt idx="8">
                  <c:v>21</c:v>
                </c:pt>
                <c:pt idx="9">
                  <c:v>21.3</c:v>
                </c:pt>
                <c:pt idx="10">
                  <c:v>20.9</c:v>
                </c:pt>
                <c:pt idx="11">
                  <c:v>14.2</c:v>
                </c:pt>
                <c:pt idx="12">
                  <c:v>13</c:v>
                </c:pt>
                <c:pt idx="13">
                  <c:v>2</c:v>
                </c:pt>
                <c:pt idx="14">
                  <c:v>-2</c:v>
                </c:pt>
                <c:pt idx="15">
                  <c:v>-2</c:v>
                </c:pt>
                <c:pt idx="16">
                  <c:v>-2.5</c:v>
                </c:pt>
                <c:pt idx="17">
                  <c:v>-3</c:v>
                </c:pt>
                <c:pt idx="18">
                  <c:v>8</c:v>
                </c:pt>
                <c:pt idx="19">
                  <c:v>19</c:v>
                </c:pt>
                <c:pt idx="20">
                  <c:v>22</c:v>
                </c:pt>
                <c:pt idx="21">
                  <c:v>22.5</c:v>
                </c:pt>
                <c:pt idx="22">
                  <c:v>23</c:v>
                </c:pt>
                <c:pt idx="23">
                  <c:v>18</c:v>
                </c:pt>
                <c:pt idx="24">
                  <c:v>13</c:v>
                </c:pt>
                <c:pt idx="25">
                  <c:v>19.5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14</c:v>
                </c:pt>
                <c:pt idx="30">
                  <c:v>16</c:v>
                </c:pt>
                <c:pt idx="31">
                  <c:v>22</c:v>
                </c:pt>
                <c:pt idx="32">
                  <c:v>20</c:v>
                </c:pt>
                <c:pt idx="33">
                  <c:v>11</c:v>
                </c:pt>
                <c:pt idx="34">
                  <c:v>6</c:v>
                </c:pt>
                <c:pt idx="35">
                  <c:v>8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9</c:v>
                </c:pt>
                <c:pt idx="42">
                  <c:v>13</c:v>
                </c:pt>
                <c:pt idx="43">
                  <c:v>16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-1</c:v>
                </c:pt>
                <c:pt idx="49">
                  <c:v>-6</c:v>
                </c:pt>
                <c:pt idx="50">
                  <c:v>2</c:v>
                </c:pt>
                <c:pt idx="51">
                  <c:v>11</c:v>
                </c:pt>
                <c:pt idx="52">
                  <c:v>16</c:v>
                </c:pt>
                <c:pt idx="53">
                  <c:v>13</c:v>
                </c:pt>
                <c:pt idx="54">
                  <c:v>9</c:v>
                </c:pt>
                <c:pt idx="55">
                  <c:v>10</c:v>
                </c:pt>
                <c:pt idx="56">
                  <c:v>4</c:v>
                </c:pt>
                <c:pt idx="57">
                  <c:v>8</c:v>
                </c:pt>
                <c:pt idx="58">
                  <c:v>8.3999999999999986</c:v>
                </c:pt>
                <c:pt idx="59">
                  <c:v>8.7999999999999989</c:v>
                </c:pt>
                <c:pt idx="60">
                  <c:v>9.1999999999999993</c:v>
                </c:pt>
                <c:pt idx="61">
                  <c:v>11.35</c:v>
                </c:pt>
                <c:pt idx="62">
                  <c:v>13.5</c:v>
                </c:pt>
                <c:pt idx="63">
                  <c:v>16.649999999999999</c:v>
                </c:pt>
                <c:pt idx="6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658976"/>
        <c:axId val="159659368"/>
      </c:barChart>
      <c:lineChart>
        <c:grouping val="standard"/>
        <c:varyColors val="0"/>
        <c:ser>
          <c:idx val="3"/>
          <c:order val="3"/>
          <c:tx>
            <c:strRef>
              <c:f>'RIKS - Standard'!$F$3</c:f>
              <c:strCache>
                <c:ptCount val="1"/>
                <c:pt idx="0">
                  <c:v>Konjunkturindikator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61"/>
            <c:bubble3D val="0"/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3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dPt>
            <c:idx val="64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Standard'!$F$4:$F$68</c:f>
              <c:numCache>
                <c:formatCode>0</c:formatCode>
                <c:ptCount val="65"/>
                <c:pt idx="0">
                  <c:v>95</c:v>
                </c:pt>
                <c:pt idx="1">
                  <c:v>84</c:v>
                </c:pt>
                <c:pt idx="2">
                  <c:v>89</c:v>
                </c:pt>
                <c:pt idx="3">
                  <c:v>99</c:v>
                </c:pt>
                <c:pt idx="4">
                  <c:v>97</c:v>
                </c:pt>
                <c:pt idx="5">
                  <c:v>103</c:v>
                </c:pt>
                <c:pt idx="6">
                  <c:v>78</c:v>
                </c:pt>
                <c:pt idx="7">
                  <c:v>82</c:v>
                </c:pt>
                <c:pt idx="8">
                  <c:v>126.9</c:v>
                </c:pt>
                <c:pt idx="9">
                  <c:v>127.3</c:v>
                </c:pt>
                <c:pt idx="10">
                  <c:v>118.6</c:v>
                </c:pt>
                <c:pt idx="11">
                  <c:v>86.2</c:v>
                </c:pt>
                <c:pt idx="12">
                  <c:v>47</c:v>
                </c:pt>
                <c:pt idx="13">
                  <c:v>13</c:v>
                </c:pt>
                <c:pt idx="14">
                  <c:v>-7</c:v>
                </c:pt>
                <c:pt idx="15">
                  <c:v>-10</c:v>
                </c:pt>
                <c:pt idx="16">
                  <c:v>3.5</c:v>
                </c:pt>
                <c:pt idx="17">
                  <c:v>17</c:v>
                </c:pt>
                <c:pt idx="18">
                  <c:v>57</c:v>
                </c:pt>
                <c:pt idx="19">
                  <c:v>97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90.5</c:v>
                </c:pt>
                <c:pt idx="24">
                  <c:v>72</c:v>
                </c:pt>
                <c:pt idx="25">
                  <c:v>94</c:v>
                </c:pt>
                <c:pt idx="26">
                  <c:v>116</c:v>
                </c:pt>
                <c:pt idx="27">
                  <c:v>100</c:v>
                </c:pt>
                <c:pt idx="28">
                  <c:v>84</c:v>
                </c:pt>
                <c:pt idx="29">
                  <c:v>100</c:v>
                </c:pt>
                <c:pt idx="30">
                  <c:v>116</c:v>
                </c:pt>
                <c:pt idx="31">
                  <c:v>127</c:v>
                </c:pt>
                <c:pt idx="32">
                  <c:v>114</c:v>
                </c:pt>
                <c:pt idx="33">
                  <c:v>71</c:v>
                </c:pt>
                <c:pt idx="34">
                  <c:v>62</c:v>
                </c:pt>
                <c:pt idx="35">
                  <c:v>60</c:v>
                </c:pt>
                <c:pt idx="36">
                  <c:v>51</c:v>
                </c:pt>
                <c:pt idx="37">
                  <c:v>40</c:v>
                </c:pt>
                <c:pt idx="38">
                  <c:v>39</c:v>
                </c:pt>
                <c:pt idx="39">
                  <c:v>61</c:v>
                </c:pt>
                <c:pt idx="40">
                  <c:v>67</c:v>
                </c:pt>
                <c:pt idx="41">
                  <c:v>89</c:v>
                </c:pt>
                <c:pt idx="42">
                  <c:v>105</c:v>
                </c:pt>
                <c:pt idx="43">
                  <c:v>120</c:v>
                </c:pt>
                <c:pt idx="44">
                  <c:v>124</c:v>
                </c:pt>
                <c:pt idx="45">
                  <c:v>122</c:v>
                </c:pt>
                <c:pt idx="46">
                  <c:v>115</c:v>
                </c:pt>
                <c:pt idx="47">
                  <c:v>82</c:v>
                </c:pt>
                <c:pt idx="48">
                  <c:v>14.7</c:v>
                </c:pt>
                <c:pt idx="49">
                  <c:v>-8</c:v>
                </c:pt>
                <c:pt idx="50">
                  <c:v>26</c:v>
                </c:pt>
                <c:pt idx="51">
                  <c:v>84</c:v>
                </c:pt>
                <c:pt idx="52">
                  <c:v>96</c:v>
                </c:pt>
                <c:pt idx="53">
                  <c:v>83</c:v>
                </c:pt>
                <c:pt idx="54">
                  <c:v>63</c:v>
                </c:pt>
                <c:pt idx="55">
                  <c:v>48</c:v>
                </c:pt>
                <c:pt idx="56">
                  <c:v>31</c:v>
                </c:pt>
                <c:pt idx="57">
                  <c:v>54</c:v>
                </c:pt>
                <c:pt idx="58">
                  <c:v>57.333333333333329</c:v>
                </c:pt>
                <c:pt idx="59">
                  <c:v>60.666666666666657</c:v>
                </c:pt>
                <c:pt idx="60">
                  <c:v>64</c:v>
                </c:pt>
                <c:pt idx="61">
                  <c:v>72.050000000000011</c:v>
                </c:pt>
                <c:pt idx="62">
                  <c:v>80.100000000000009</c:v>
                </c:pt>
                <c:pt idx="63">
                  <c:v>87.85</c:v>
                </c:pt>
                <c:pt idx="6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658976"/>
        <c:axId val="159659368"/>
      </c:lineChart>
      <c:catAx>
        <c:axId val="15965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sv-SE"/>
          </a:p>
        </c:txPr>
        <c:crossAx val="159659368"/>
        <c:crosses val="autoZero"/>
        <c:auto val="1"/>
        <c:lblAlgn val="ctr"/>
        <c:lblOffset val="100"/>
        <c:noMultiLvlLbl val="0"/>
      </c:catAx>
      <c:valAx>
        <c:axId val="159659368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15965897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>
          <a:latin typeface="Museo 500" panose="02000000000000000000" pitchFamily="50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'LÖNSAMHET - Sektorer per län'!$B$17:$C$17</c:f>
              <c:strCache>
                <c:ptCount val="2"/>
                <c:pt idx="0">
                  <c:v>Östergötland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län'!$D$16:$AL$16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län'!$D$17:$AL$17</c:f>
              <c:numCache>
                <c:formatCode>0</c:formatCode>
                <c:ptCount val="35"/>
                <c:pt idx="0" formatCode="General">
                  <c:v>25</c:v>
                </c:pt>
                <c:pt idx="1">
                  <c:v>25</c:v>
                </c:pt>
                <c:pt idx="2" formatCode="General">
                  <c:v>25</c:v>
                </c:pt>
                <c:pt idx="3" formatCode="General">
                  <c:v>17</c:v>
                </c:pt>
                <c:pt idx="4" formatCode="General">
                  <c:v>9</c:v>
                </c:pt>
                <c:pt idx="5" formatCode="General">
                  <c:v>10</c:v>
                </c:pt>
                <c:pt idx="6" formatCode="General">
                  <c:v>7</c:v>
                </c:pt>
                <c:pt idx="7" formatCode="General">
                  <c:v>-10</c:v>
                </c:pt>
                <c:pt idx="8" formatCode="General">
                  <c:v>-8</c:v>
                </c:pt>
                <c:pt idx="9" formatCode="General">
                  <c:v>9</c:v>
                </c:pt>
                <c:pt idx="10" formatCode="General">
                  <c:v>-5</c:v>
                </c:pt>
                <c:pt idx="11" formatCode="General">
                  <c:v>3</c:v>
                </c:pt>
                <c:pt idx="12" formatCode="General">
                  <c:v>21</c:v>
                </c:pt>
                <c:pt idx="13" formatCode="General">
                  <c:v>43</c:v>
                </c:pt>
                <c:pt idx="14" formatCode="General">
                  <c:v>34</c:v>
                </c:pt>
                <c:pt idx="15" formatCode="General">
                  <c:v>25</c:v>
                </c:pt>
                <c:pt idx="16" formatCode="General">
                  <c:v>25</c:v>
                </c:pt>
                <c:pt idx="17" formatCode="General">
                  <c:v>4</c:v>
                </c:pt>
                <c:pt idx="18" formatCode="General">
                  <c:v>-6</c:v>
                </c:pt>
                <c:pt idx="19" formatCode="General">
                  <c:v>-37</c:v>
                </c:pt>
                <c:pt idx="20" formatCode="General">
                  <c:v>-12</c:v>
                </c:pt>
                <c:pt idx="21" formatCode="General">
                  <c:v>33</c:v>
                </c:pt>
                <c:pt idx="22" formatCode="General">
                  <c:v>24</c:v>
                </c:pt>
                <c:pt idx="23" formatCode="General">
                  <c:v>26</c:v>
                </c:pt>
                <c:pt idx="24" formatCode="General">
                  <c:v>30</c:v>
                </c:pt>
                <c:pt idx="25" formatCode="General">
                  <c:v>1</c:v>
                </c:pt>
                <c:pt idx="26" formatCode="General">
                  <c:v>-10</c:v>
                </c:pt>
                <c:pt idx="27" formatCode="General">
                  <c:v>34</c:v>
                </c:pt>
                <c:pt idx="28">
                  <c:v>32.93333333333333</c:v>
                </c:pt>
                <c:pt idx="29">
                  <c:v>31.866666666666667</c:v>
                </c:pt>
                <c:pt idx="30">
                  <c:v>30.800000000000004</c:v>
                </c:pt>
                <c:pt idx="31">
                  <c:v>31.200000000000003</c:v>
                </c:pt>
                <c:pt idx="32">
                  <c:v>31.6</c:v>
                </c:pt>
                <c:pt idx="33">
                  <c:v>30.6</c:v>
                </c:pt>
                <c:pt idx="34">
                  <c:v>29.599999999999998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'LÖNSAMHET - Sektorer per län'!$B$18:$C$18</c:f>
              <c:strCache>
                <c:ptCount val="2"/>
                <c:pt idx="0">
                  <c:v>Östergötland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län'!$D$16:$AL$16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län'!$D$18:$AL$18</c:f>
              <c:numCache>
                <c:formatCode>0</c:formatCode>
                <c:ptCount val="35"/>
                <c:pt idx="0" formatCode="General">
                  <c:v>29</c:v>
                </c:pt>
                <c:pt idx="1">
                  <c:v>22.5</c:v>
                </c:pt>
                <c:pt idx="2" formatCode="General">
                  <c:v>16</c:v>
                </c:pt>
                <c:pt idx="3" formatCode="General">
                  <c:v>6</c:v>
                </c:pt>
                <c:pt idx="4" formatCode="General">
                  <c:v>5</c:v>
                </c:pt>
                <c:pt idx="5" formatCode="General">
                  <c:v>12</c:v>
                </c:pt>
                <c:pt idx="6" formatCode="General">
                  <c:v>17</c:v>
                </c:pt>
                <c:pt idx="7" formatCode="General">
                  <c:v>17</c:v>
                </c:pt>
                <c:pt idx="8" formatCode="General">
                  <c:v>15</c:v>
                </c:pt>
                <c:pt idx="9" formatCode="General">
                  <c:v>-5</c:v>
                </c:pt>
                <c:pt idx="10" formatCode="General">
                  <c:v>5</c:v>
                </c:pt>
                <c:pt idx="11" formatCode="General">
                  <c:v>15</c:v>
                </c:pt>
                <c:pt idx="12" formatCode="General">
                  <c:v>26</c:v>
                </c:pt>
                <c:pt idx="13" formatCode="General">
                  <c:v>19</c:v>
                </c:pt>
                <c:pt idx="14" formatCode="General">
                  <c:v>23</c:v>
                </c:pt>
                <c:pt idx="15" formatCode="General">
                  <c:v>29</c:v>
                </c:pt>
                <c:pt idx="16" formatCode="General">
                  <c:v>17</c:v>
                </c:pt>
                <c:pt idx="17" formatCode="General">
                  <c:v>3</c:v>
                </c:pt>
                <c:pt idx="18" formatCode="General">
                  <c:v>-11</c:v>
                </c:pt>
                <c:pt idx="19" formatCode="General">
                  <c:v>-2</c:v>
                </c:pt>
                <c:pt idx="20" formatCode="General">
                  <c:v>9</c:v>
                </c:pt>
                <c:pt idx="21" formatCode="General">
                  <c:v>26</c:v>
                </c:pt>
                <c:pt idx="22" formatCode="General">
                  <c:v>32</c:v>
                </c:pt>
                <c:pt idx="23" formatCode="General">
                  <c:v>19</c:v>
                </c:pt>
                <c:pt idx="24" formatCode="General">
                  <c:v>15</c:v>
                </c:pt>
                <c:pt idx="25" formatCode="General">
                  <c:v>2</c:v>
                </c:pt>
                <c:pt idx="26" formatCode="General">
                  <c:v>13</c:v>
                </c:pt>
                <c:pt idx="27" formatCode="General">
                  <c:v>6</c:v>
                </c:pt>
                <c:pt idx="28">
                  <c:v>14.333333333333332</c:v>
                </c:pt>
                <c:pt idx="29">
                  <c:v>22.666666666666664</c:v>
                </c:pt>
                <c:pt idx="30">
                  <c:v>31</c:v>
                </c:pt>
                <c:pt idx="31">
                  <c:v>32.849999999999994</c:v>
                </c:pt>
                <c:pt idx="32">
                  <c:v>34.699999999999996</c:v>
                </c:pt>
                <c:pt idx="33">
                  <c:v>42.8</c:v>
                </c:pt>
                <c:pt idx="34">
                  <c:v>50.9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660152"/>
        <c:axId val="159660544"/>
      </c:lineChart>
      <c:catAx>
        <c:axId val="159660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660544"/>
        <c:crosses val="autoZero"/>
        <c:auto val="1"/>
        <c:lblAlgn val="ctr"/>
        <c:lblOffset val="100"/>
        <c:tickLblSkip val="2"/>
        <c:noMultiLvlLbl val="0"/>
      </c:catAx>
      <c:valAx>
        <c:axId val="15966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660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'EXPANSIONSUTSIKTER - Sektorer'!$B$17:$C$17</c:f>
              <c:strCache>
                <c:ptCount val="2"/>
                <c:pt idx="0">
                  <c:v>Östergötland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Sektorer'!$D$16:$AJ$16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Sektorer'!$D$17:$AJ$17</c:f>
              <c:numCache>
                <c:formatCode>0%</c:formatCode>
                <c:ptCount val="33"/>
                <c:pt idx="0">
                  <c:v>0.62</c:v>
                </c:pt>
                <c:pt idx="1">
                  <c:v>0.61</c:v>
                </c:pt>
                <c:pt idx="2">
                  <c:v>0.6</c:v>
                </c:pt>
                <c:pt idx="3">
                  <c:v>0.59</c:v>
                </c:pt>
                <c:pt idx="4">
                  <c:v>0.61</c:v>
                </c:pt>
                <c:pt idx="5">
                  <c:v>0.52</c:v>
                </c:pt>
                <c:pt idx="6">
                  <c:v>0.57000000000000006</c:v>
                </c:pt>
                <c:pt idx="7">
                  <c:v>0.38</c:v>
                </c:pt>
                <c:pt idx="8">
                  <c:v>0.46</c:v>
                </c:pt>
                <c:pt idx="9">
                  <c:v>0.55000000000000004</c:v>
                </c:pt>
                <c:pt idx="10">
                  <c:v>0.53</c:v>
                </c:pt>
                <c:pt idx="11">
                  <c:v>0.63</c:v>
                </c:pt>
                <c:pt idx="12">
                  <c:v>0.67</c:v>
                </c:pt>
                <c:pt idx="13">
                  <c:v>0.63</c:v>
                </c:pt>
                <c:pt idx="14">
                  <c:v>0.71</c:v>
                </c:pt>
                <c:pt idx="15">
                  <c:v>0.81</c:v>
                </c:pt>
                <c:pt idx="16">
                  <c:v>0.71</c:v>
                </c:pt>
                <c:pt idx="17">
                  <c:v>0.56000000000000005</c:v>
                </c:pt>
                <c:pt idx="18">
                  <c:v>0.79</c:v>
                </c:pt>
                <c:pt idx="19">
                  <c:v>0.63</c:v>
                </c:pt>
                <c:pt idx="20">
                  <c:v>0.79</c:v>
                </c:pt>
                <c:pt idx="21">
                  <c:v>0.69</c:v>
                </c:pt>
                <c:pt idx="22">
                  <c:v>0.6</c:v>
                </c:pt>
                <c:pt idx="23">
                  <c:v>0.73</c:v>
                </c:pt>
                <c:pt idx="24">
                  <c:v>0.73</c:v>
                </c:pt>
                <c:pt idx="25">
                  <c:v>0.56000000000000005</c:v>
                </c:pt>
                <c:pt idx="26">
                  <c:v>0.47</c:v>
                </c:pt>
                <c:pt idx="27">
                  <c:v>0.64</c:v>
                </c:pt>
                <c:pt idx="28">
                  <c:v>0.65999999999999992</c:v>
                </c:pt>
                <c:pt idx="29">
                  <c:v>0.67999999999999994</c:v>
                </c:pt>
                <c:pt idx="30">
                  <c:v>0.7</c:v>
                </c:pt>
                <c:pt idx="31">
                  <c:v>0.71350000000000002</c:v>
                </c:pt>
                <c:pt idx="32">
                  <c:v>0.72699999999999998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'EXPANSIONSUTSIKTER - Sektorer'!$B$18:$C$18</c:f>
              <c:strCache>
                <c:ptCount val="2"/>
                <c:pt idx="0">
                  <c:v>Östergötland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Sektorer'!$D$16:$AJ$16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Sektorer'!$D$18:$AJ$18</c:f>
              <c:numCache>
                <c:formatCode>0%</c:formatCode>
                <c:ptCount val="33"/>
                <c:pt idx="0">
                  <c:v>0.65</c:v>
                </c:pt>
                <c:pt idx="1">
                  <c:v>0.63500000000000001</c:v>
                </c:pt>
                <c:pt idx="2">
                  <c:v>0.62</c:v>
                </c:pt>
                <c:pt idx="3">
                  <c:v>0.62</c:v>
                </c:pt>
                <c:pt idx="4">
                  <c:v>0.64</c:v>
                </c:pt>
                <c:pt idx="5">
                  <c:v>0.55000000000000004</c:v>
                </c:pt>
                <c:pt idx="6">
                  <c:v>0.72</c:v>
                </c:pt>
                <c:pt idx="7">
                  <c:v>0.68</c:v>
                </c:pt>
                <c:pt idx="8">
                  <c:v>0.6</c:v>
                </c:pt>
                <c:pt idx="9">
                  <c:v>0.59</c:v>
                </c:pt>
                <c:pt idx="10">
                  <c:v>0.61</c:v>
                </c:pt>
                <c:pt idx="11">
                  <c:v>0.6</c:v>
                </c:pt>
                <c:pt idx="12">
                  <c:v>0.64</c:v>
                </c:pt>
                <c:pt idx="13">
                  <c:v>0.75</c:v>
                </c:pt>
                <c:pt idx="14">
                  <c:v>0.78</c:v>
                </c:pt>
                <c:pt idx="15">
                  <c:v>0.75</c:v>
                </c:pt>
                <c:pt idx="16">
                  <c:v>0.68</c:v>
                </c:pt>
                <c:pt idx="17">
                  <c:v>0.57999999999999996</c:v>
                </c:pt>
                <c:pt idx="18">
                  <c:v>0.57000000000000006</c:v>
                </c:pt>
                <c:pt idx="19">
                  <c:v>0.55000000000000004</c:v>
                </c:pt>
                <c:pt idx="20">
                  <c:v>0.69</c:v>
                </c:pt>
                <c:pt idx="21">
                  <c:v>0.81</c:v>
                </c:pt>
                <c:pt idx="22">
                  <c:v>0.69</c:v>
                </c:pt>
                <c:pt idx="23">
                  <c:v>0.82</c:v>
                </c:pt>
                <c:pt idx="24">
                  <c:v>0.6</c:v>
                </c:pt>
                <c:pt idx="25">
                  <c:v>0.7</c:v>
                </c:pt>
                <c:pt idx="26">
                  <c:v>0.54</c:v>
                </c:pt>
                <c:pt idx="27">
                  <c:v>0.62</c:v>
                </c:pt>
                <c:pt idx="28">
                  <c:v>0.63066666666666671</c:v>
                </c:pt>
                <c:pt idx="29">
                  <c:v>0.64133333333333331</c:v>
                </c:pt>
                <c:pt idx="30">
                  <c:v>0.65200000000000002</c:v>
                </c:pt>
                <c:pt idx="31">
                  <c:v>0.66949999999999998</c:v>
                </c:pt>
                <c:pt idx="32">
                  <c:v>0.68700000000000006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661328"/>
        <c:axId val="159661720"/>
      </c:lineChart>
      <c:catAx>
        <c:axId val="159661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661720"/>
        <c:crosses val="autoZero"/>
        <c:auto val="1"/>
        <c:lblAlgn val="ctr"/>
        <c:lblOffset val="100"/>
        <c:tickLblSkip val="2"/>
        <c:noMultiLvlLbl val="0"/>
      </c:catAx>
      <c:valAx>
        <c:axId val="15966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66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jämförelse'!$B$30:$B$51</c:f>
              <c:strCache>
                <c:ptCount val="22"/>
                <c:pt idx="0">
                  <c:v>Jönköpings län</c:v>
                </c:pt>
                <c:pt idx="1">
                  <c:v>Värmlands län</c:v>
                </c:pt>
                <c:pt idx="2">
                  <c:v>Hallands län</c:v>
                </c:pt>
                <c:pt idx="3">
                  <c:v>Norrbottens län</c:v>
                </c:pt>
                <c:pt idx="4">
                  <c:v>Dalarnas län</c:v>
                </c:pt>
                <c:pt idx="5">
                  <c:v>Örebro län</c:v>
                </c:pt>
                <c:pt idx="6">
                  <c:v>Västra Götalands län</c:v>
                </c:pt>
                <c:pt idx="7">
                  <c:v>Uppsala län</c:v>
                </c:pt>
                <c:pt idx="8">
                  <c:v>Västmanlands län</c:v>
                </c:pt>
                <c:pt idx="9">
                  <c:v>Riket</c:v>
                </c:pt>
                <c:pt idx="10">
                  <c:v>Östergötlands län</c:v>
                </c:pt>
                <c:pt idx="11">
                  <c:v>Skåne län</c:v>
                </c:pt>
                <c:pt idx="12">
                  <c:v>Kalmar län</c:v>
                </c:pt>
                <c:pt idx="13">
                  <c:v>Blekinge län</c:v>
                </c:pt>
                <c:pt idx="14">
                  <c:v>Stockholms län</c:v>
                </c:pt>
                <c:pt idx="15">
                  <c:v>Jämtlands län</c:v>
                </c:pt>
                <c:pt idx="16">
                  <c:v>Södermanlands län</c:v>
                </c:pt>
                <c:pt idx="17">
                  <c:v>Kronobergs län</c:v>
                </c:pt>
                <c:pt idx="18">
                  <c:v>Västernorrlands län</c:v>
                </c:pt>
                <c:pt idx="19">
                  <c:v>Gävleborgs län</c:v>
                </c:pt>
                <c:pt idx="20">
                  <c:v>Gotlands län</c:v>
                </c:pt>
                <c:pt idx="21">
                  <c:v>Västerbottens län</c:v>
                </c:pt>
              </c:strCache>
            </c:strRef>
          </c:cat>
          <c:val>
            <c:numRef>
              <c:f>'LÄN jämförelse'!$G$30:$G$51</c:f>
              <c:numCache>
                <c:formatCode>0%</c:formatCode>
                <c:ptCount val="22"/>
                <c:pt idx="0">
                  <c:v>0.77200000000000002</c:v>
                </c:pt>
                <c:pt idx="1">
                  <c:v>0.752</c:v>
                </c:pt>
                <c:pt idx="2">
                  <c:v>0.749</c:v>
                </c:pt>
                <c:pt idx="3">
                  <c:v>0.73599999999999999</c:v>
                </c:pt>
                <c:pt idx="4">
                  <c:v>0.73099999999999998</c:v>
                </c:pt>
                <c:pt idx="5">
                  <c:v>0.72799999999999998</c:v>
                </c:pt>
                <c:pt idx="6">
                  <c:v>0.71899999999999997</c:v>
                </c:pt>
                <c:pt idx="7">
                  <c:v>0.70599999999999996</c:v>
                </c:pt>
                <c:pt idx="8">
                  <c:v>0.70299999999999996</c:v>
                </c:pt>
                <c:pt idx="9">
                  <c:v>0.69899999999999995</c:v>
                </c:pt>
                <c:pt idx="10">
                  <c:v>0.69799999999999995</c:v>
                </c:pt>
                <c:pt idx="11">
                  <c:v>0.69699999999999995</c:v>
                </c:pt>
                <c:pt idx="12">
                  <c:v>0.69199999999999995</c:v>
                </c:pt>
                <c:pt idx="13">
                  <c:v>0.68799999999999994</c:v>
                </c:pt>
                <c:pt idx="14">
                  <c:v>0.68799999999999994</c:v>
                </c:pt>
                <c:pt idx="15">
                  <c:v>0.67500000000000004</c:v>
                </c:pt>
                <c:pt idx="16">
                  <c:v>0.66600000000000004</c:v>
                </c:pt>
                <c:pt idx="17">
                  <c:v>0.66200000000000003</c:v>
                </c:pt>
                <c:pt idx="18">
                  <c:v>0.65900000000000003</c:v>
                </c:pt>
                <c:pt idx="19">
                  <c:v>0.64200000000000002</c:v>
                </c:pt>
                <c:pt idx="20">
                  <c:v>0.63700000000000001</c:v>
                </c:pt>
                <c:pt idx="21">
                  <c:v>0.60099999999999998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9662504"/>
        <c:axId val="159420120"/>
      </c:barChart>
      <c:catAx>
        <c:axId val="159662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420120"/>
        <c:crosses val="autoZero"/>
        <c:auto val="1"/>
        <c:lblAlgn val="ctr"/>
        <c:lblOffset val="100"/>
        <c:noMultiLvlLbl val="0"/>
      </c:catAx>
      <c:valAx>
        <c:axId val="1594201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9662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'!$C$29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'!$C$30:$C$40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8.7999999999999995E-2</c:v>
                </c:pt>
                <c:pt idx="4">
                  <c:v>8.4000000000000005E-2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3.5000000000000003E-2</c:v>
                </c:pt>
                <c:pt idx="10">
                  <c:v>3.3000000000000002E-2</c:v>
                </c:pt>
              </c:numCache>
            </c:numRef>
          </c:val>
        </c:ser>
        <c:ser>
          <c:idx val="1"/>
          <c:order val="1"/>
          <c:tx>
            <c:strRef>
              <c:f>'LÄN diagram '!$G$29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'!$G$30:$G$40</c:f>
              <c:numCache>
                <c:formatCode>0%</c:formatCode>
                <c:ptCount val="11"/>
                <c:pt idx="0">
                  <c:v>0.34200000000000003</c:v>
                </c:pt>
                <c:pt idx="1">
                  <c:v>0.153</c:v>
                </c:pt>
                <c:pt idx="2">
                  <c:v>0.19800000000000001</c:v>
                </c:pt>
                <c:pt idx="3">
                  <c:v>8.3000000000000004E-2</c:v>
                </c:pt>
                <c:pt idx="4">
                  <c:v>2.5999999999999999E-2</c:v>
                </c:pt>
                <c:pt idx="5">
                  <c:v>6.5000000000000002E-2</c:v>
                </c:pt>
                <c:pt idx="6">
                  <c:v>5.0000000000000001E-3</c:v>
                </c:pt>
                <c:pt idx="7">
                  <c:v>1.6E-2</c:v>
                </c:pt>
                <c:pt idx="8">
                  <c:v>5.2999999999999999E-2</c:v>
                </c:pt>
                <c:pt idx="9">
                  <c:v>0.03</c:v>
                </c:pt>
                <c:pt idx="10">
                  <c:v>2.8000000000000001E-2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8000792"/>
        <c:axId val="108001184"/>
      </c:barChart>
      <c:catAx>
        <c:axId val="108000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08001184"/>
        <c:crosses val="autoZero"/>
        <c:auto val="1"/>
        <c:lblAlgn val="ctr"/>
        <c:lblOffset val="100"/>
        <c:noMultiLvlLbl val="0"/>
      </c:catAx>
      <c:valAx>
        <c:axId val="1080011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8000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'!$C$81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'!$C$82:$C$89</c:f>
              <c:numCache>
                <c:formatCode>0%</c:formatCode>
                <c:ptCount val="8"/>
                <c:pt idx="0">
                  <c:v>0.45900000000000002</c:v>
                </c:pt>
                <c:pt idx="1">
                  <c:v>0.113</c:v>
                </c:pt>
                <c:pt idx="2">
                  <c:v>0.108</c:v>
                </c:pt>
                <c:pt idx="3">
                  <c:v>9.6000000000000002E-2</c:v>
                </c:pt>
                <c:pt idx="4">
                  <c:v>7.0999999999999994E-2</c:v>
                </c:pt>
                <c:pt idx="5">
                  <c:v>6.8000000000000005E-2</c:v>
                </c:pt>
                <c:pt idx="6">
                  <c:v>6.5000000000000002E-2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'LÄN diagram '!$G$81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'!$G$82:$G$89</c:f>
              <c:numCache>
                <c:formatCode>0%</c:formatCode>
                <c:ptCount val="8"/>
                <c:pt idx="0">
                  <c:v>0.46899999999999997</c:v>
                </c:pt>
                <c:pt idx="1">
                  <c:v>0.113</c:v>
                </c:pt>
                <c:pt idx="2">
                  <c:v>7.2999999999999995E-2</c:v>
                </c:pt>
                <c:pt idx="3">
                  <c:v>0.10199999999999999</c:v>
                </c:pt>
                <c:pt idx="4">
                  <c:v>5.6000000000000001E-2</c:v>
                </c:pt>
                <c:pt idx="5">
                  <c:v>3.6999999999999998E-2</c:v>
                </c:pt>
                <c:pt idx="6">
                  <c:v>0.121</c:v>
                </c:pt>
                <c:pt idx="7">
                  <c:v>2.9000000000000001E-2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9421296"/>
        <c:axId val="159421688"/>
      </c:barChart>
      <c:catAx>
        <c:axId val="159421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421688"/>
        <c:crosses val="autoZero"/>
        <c:auto val="1"/>
        <c:lblAlgn val="ctr"/>
        <c:lblOffset val="100"/>
        <c:noMultiLvlLbl val="0"/>
      </c:catAx>
      <c:valAx>
        <c:axId val="1594216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942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'!$C$112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'!$C$113:$C$119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</c:v>
                </c:pt>
                <c:pt idx="2">
                  <c:v>0.13600000000000001</c:v>
                </c:pt>
                <c:pt idx="3">
                  <c:v>4.9000000000000002E-2</c:v>
                </c:pt>
                <c:pt idx="4">
                  <c:v>0.129</c:v>
                </c:pt>
                <c:pt idx="5">
                  <c:v>6.9000000000000006E-2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'LÄN diagram '!$G$112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'!$G$113:$G$119</c:f>
              <c:numCache>
                <c:formatCode>0%</c:formatCode>
                <c:ptCount val="7"/>
                <c:pt idx="0">
                  <c:v>0.41799999999999998</c:v>
                </c:pt>
                <c:pt idx="1">
                  <c:v>0.19600000000000001</c:v>
                </c:pt>
                <c:pt idx="2">
                  <c:v>0.107</c:v>
                </c:pt>
                <c:pt idx="3">
                  <c:v>5.8999999999999997E-2</c:v>
                </c:pt>
                <c:pt idx="4">
                  <c:v>0.104</c:v>
                </c:pt>
                <c:pt idx="5">
                  <c:v>6.0999999999999999E-2</c:v>
                </c:pt>
                <c:pt idx="6">
                  <c:v>5.6000000000000001E-2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9422472"/>
        <c:axId val="159422864"/>
      </c:barChart>
      <c:catAx>
        <c:axId val="159422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422864"/>
        <c:crosses val="autoZero"/>
        <c:auto val="1"/>
        <c:lblAlgn val="ctr"/>
        <c:lblOffset val="100"/>
        <c:noMultiLvlLbl val="0"/>
      </c:catAx>
      <c:valAx>
        <c:axId val="15942286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942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Konjunkturindikator / expansionsmöjligheter (högeraxel)</a:t>
            </a:r>
            <a:r>
              <a:rPr lang="sv-SE" sz="1200" baseline="0" dirty="0" smtClean="0"/>
              <a:t> </a:t>
            </a:r>
            <a:r>
              <a:rPr lang="sv-SE" sz="1200" baseline="0" dirty="0"/>
              <a:t>efter </a:t>
            </a:r>
            <a:r>
              <a:rPr lang="sv-SE" sz="1200" baseline="0" dirty="0" smtClean="0"/>
              <a:t>intervju-veckonummer</a:t>
            </a:r>
            <a:endParaRPr lang="sv-SE" sz="1200" dirty="0"/>
          </a:p>
        </c:rich>
      </c:tx>
      <c:layout>
        <c:manualLayout>
          <c:xMode val="edge"/>
          <c:yMode val="edge"/>
          <c:x val="0.12310245113546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66893225163647E-2"/>
          <c:y val="0.19506508225107588"/>
          <c:w val="0.86016356906219127"/>
          <c:h val="0.518766795390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'Brexit analys'!$B$59</c:f>
              <c:strCache>
                <c:ptCount val="1"/>
                <c:pt idx="0">
                  <c:v>gångna 12 månader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solidFill>
                  <a:srgbClr val="00C0A9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analys'!$AL$62:$AR$62</c:f>
              <c:numCache>
                <c:formatCode>0</c:formatCode>
                <c:ptCount val="7"/>
                <c:pt idx="0">
                  <c:v>63.828713010174212</c:v>
                </c:pt>
                <c:pt idx="1">
                  <c:v>77.101913078190279</c:v>
                </c:pt>
                <c:pt idx="2">
                  <c:v>113.88999024486631</c:v>
                </c:pt>
                <c:pt idx="3">
                  <c:v>79.571330123663074</c:v>
                </c:pt>
                <c:pt idx="4">
                  <c:v>71.324379642110188</c:v>
                </c:pt>
                <c:pt idx="5">
                  <c:v>79.226253864716639</c:v>
                </c:pt>
                <c:pt idx="6">
                  <c:v>67.921916845722876</c:v>
                </c:pt>
              </c:numCache>
            </c:numRef>
          </c:val>
        </c:ser>
        <c:ser>
          <c:idx val="1"/>
          <c:order val="1"/>
          <c:tx>
            <c:strRef>
              <c:f>'Brexit analys'!$B$66</c:f>
              <c:strCache>
                <c:ptCount val="1"/>
                <c:pt idx="0">
                  <c:v>kommande 12 månader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analys'!$AL$69:$AR$69</c:f>
              <c:numCache>
                <c:formatCode>0</c:formatCode>
                <c:ptCount val="7"/>
                <c:pt idx="0">
                  <c:v>87.33109171597215</c:v>
                </c:pt>
                <c:pt idx="1">
                  <c:v>92.097408314206774</c:v>
                </c:pt>
                <c:pt idx="2">
                  <c:v>106.68713985462205</c:v>
                </c:pt>
                <c:pt idx="3">
                  <c:v>99.96461187209303</c:v>
                </c:pt>
                <c:pt idx="4">
                  <c:v>84.578310434763125</c:v>
                </c:pt>
                <c:pt idx="5">
                  <c:v>98.462342179979458</c:v>
                </c:pt>
                <c:pt idx="6">
                  <c:v>90.348722282041166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9423648"/>
        <c:axId val="265704624"/>
      </c:barChart>
      <c:lineChart>
        <c:grouping val="standard"/>
        <c:varyColors val="0"/>
        <c:ser>
          <c:idx val="2"/>
          <c:order val="2"/>
          <c:tx>
            <c:strRef>
              <c:f>'Brexit analys'!$C$73</c:f>
              <c:strCache>
                <c:ptCount val="1"/>
                <c:pt idx="0">
                  <c:v>goda expansionsmöjligheter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'Brexit analys'!$AL$58:$AQ$58</c:f>
              <c:strCach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strCache>
            </c:strRef>
          </c:cat>
          <c:val>
            <c:numRef>
              <c:f>'Brexit analys'!$AL$73:$AR$73</c:f>
              <c:numCache>
                <c:formatCode>0%</c:formatCode>
                <c:ptCount val="7"/>
                <c:pt idx="0">
                  <c:v>0.64060672130647256</c:v>
                </c:pt>
                <c:pt idx="1">
                  <c:v>0.6693630036527477</c:v>
                </c:pt>
                <c:pt idx="2">
                  <c:v>0.74351290566517825</c:v>
                </c:pt>
                <c:pt idx="3">
                  <c:v>0.67180769680728725</c:v>
                </c:pt>
                <c:pt idx="4">
                  <c:v>0.68540249011384491</c:v>
                </c:pt>
                <c:pt idx="5">
                  <c:v>0.76448808877853713</c:v>
                </c:pt>
                <c:pt idx="6">
                  <c:v>0.67066569227266648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705408"/>
        <c:axId val="265705016"/>
      </c:lineChart>
      <c:catAx>
        <c:axId val="15942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5704624"/>
        <c:crosses val="autoZero"/>
        <c:auto val="1"/>
        <c:lblAlgn val="ctr"/>
        <c:lblOffset val="100"/>
        <c:noMultiLvlLbl val="0"/>
      </c:catAx>
      <c:valAx>
        <c:axId val="265704624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423648"/>
        <c:crosses val="autoZero"/>
        <c:crossBetween val="between"/>
      </c:valAx>
      <c:valAx>
        <c:axId val="26570501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5705408"/>
        <c:crosses val="max"/>
        <c:crossBetween val="between"/>
      </c:valAx>
      <c:catAx>
        <c:axId val="265705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5705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8321941287701E-2"/>
          <c:y val="0.91093781085583492"/>
          <c:w val="0.93965927741881872"/>
          <c:h val="7.079734896151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län'!$D$868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län'!$E$867:$AD$867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län'!$E$868:$AD$868</c:f>
              <c:numCache>
                <c:formatCode>#,##0</c:formatCode>
                <c:ptCount val="26"/>
                <c:pt idx="0">
                  <c:v>0</c:v>
                </c:pt>
                <c:pt idx="1">
                  <c:v>-330.99999999999636</c:v>
                </c:pt>
                <c:pt idx="2">
                  <c:v>-404</c:v>
                </c:pt>
                <c:pt idx="3">
                  <c:v>-123.99999999999272</c:v>
                </c:pt>
                <c:pt idx="4">
                  <c:v>1111.0000000000073</c:v>
                </c:pt>
                <c:pt idx="5">
                  <c:v>2176.0000000000036</c:v>
                </c:pt>
                <c:pt idx="6">
                  <c:v>2892.0000000000182</c:v>
                </c:pt>
                <c:pt idx="7">
                  <c:v>4927.0000000000073</c:v>
                </c:pt>
                <c:pt idx="8">
                  <c:v>5906.0000000000073</c:v>
                </c:pt>
                <c:pt idx="9">
                  <c:v>5507.9999999999927</c:v>
                </c:pt>
                <c:pt idx="10">
                  <c:v>6153.0000000000036</c:v>
                </c:pt>
                <c:pt idx="11">
                  <c:v>6443.0000000000036</c:v>
                </c:pt>
                <c:pt idx="12">
                  <c:v>6955.0000000000109</c:v>
                </c:pt>
                <c:pt idx="13">
                  <c:v>7779</c:v>
                </c:pt>
                <c:pt idx="14">
                  <c:v>8472.0000000000036</c:v>
                </c:pt>
                <c:pt idx="15">
                  <c:v>9590.0000000000036</c:v>
                </c:pt>
                <c:pt idx="16">
                  <c:v>10682.000000000004</c:v>
                </c:pt>
                <c:pt idx="17">
                  <c:v>12066.000000000018</c:v>
                </c:pt>
                <c:pt idx="18">
                  <c:v>12749.000000000011</c:v>
                </c:pt>
                <c:pt idx="19">
                  <c:v>13188.000000000004</c:v>
                </c:pt>
                <c:pt idx="20">
                  <c:v>14138.999999999996</c:v>
                </c:pt>
                <c:pt idx="21">
                  <c:v>16786.000000000004</c:v>
                </c:pt>
                <c:pt idx="22">
                  <c:v>17076.000000000004</c:v>
                </c:pt>
                <c:pt idx="23">
                  <c:v>17259.000000000011</c:v>
                </c:pt>
                <c:pt idx="24">
                  <c:v>17847.999999999996</c:v>
                </c:pt>
                <c:pt idx="25">
                  <c:v>18772.999999999996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län'!$D$869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län'!$E$867:$AD$867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län'!$E$869:$AD$869</c:f>
              <c:numCache>
                <c:formatCode>#,##0</c:formatCode>
                <c:ptCount val="26"/>
                <c:pt idx="0">
                  <c:v>0</c:v>
                </c:pt>
                <c:pt idx="1">
                  <c:v>382</c:v>
                </c:pt>
                <c:pt idx="2">
                  <c:v>-187.00000000000182</c:v>
                </c:pt>
                <c:pt idx="3">
                  <c:v>-964.00000000000182</c:v>
                </c:pt>
                <c:pt idx="4">
                  <c:v>-787.00000000000182</c:v>
                </c:pt>
                <c:pt idx="5">
                  <c:v>193.99999999999636</c:v>
                </c:pt>
                <c:pt idx="6">
                  <c:v>982.99999999999454</c:v>
                </c:pt>
                <c:pt idx="7">
                  <c:v>1259.9999999999964</c:v>
                </c:pt>
                <c:pt idx="8">
                  <c:v>472.99999999999818</c:v>
                </c:pt>
                <c:pt idx="9">
                  <c:v>1513.9999999999964</c:v>
                </c:pt>
                <c:pt idx="10">
                  <c:v>2900.9999999999927</c:v>
                </c:pt>
                <c:pt idx="11">
                  <c:v>3392.9999999999964</c:v>
                </c:pt>
                <c:pt idx="12">
                  <c:v>3977.9999999999927</c:v>
                </c:pt>
                <c:pt idx="13">
                  <c:v>3841.9999999999964</c:v>
                </c:pt>
                <c:pt idx="14">
                  <c:v>4230.9999999999964</c:v>
                </c:pt>
                <c:pt idx="15">
                  <c:v>4626.9999999999927</c:v>
                </c:pt>
                <c:pt idx="16">
                  <c:v>5053.9999999999964</c:v>
                </c:pt>
                <c:pt idx="17">
                  <c:v>6463.9999999999927</c:v>
                </c:pt>
                <c:pt idx="18">
                  <c:v>7324.9999999999964</c:v>
                </c:pt>
                <c:pt idx="19">
                  <c:v>8020.9999999999927</c:v>
                </c:pt>
                <c:pt idx="20">
                  <c:v>6871.9999999999964</c:v>
                </c:pt>
                <c:pt idx="21">
                  <c:v>7612.9999999999964</c:v>
                </c:pt>
                <c:pt idx="22">
                  <c:v>8396.9999999999964</c:v>
                </c:pt>
                <c:pt idx="23">
                  <c:v>8745</c:v>
                </c:pt>
                <c:pt idx="24">
                  <c:v>9089.9999999999927</c:v>
                </c:pt>
                <c:pt idx="25">
                  <c:v>9135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län'!$D$870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län'!$E$867:$AD$867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län'!$E$870:$AD$870</c:f>
              <c:numCache>
                <c:formatCode>#,##0</c:formatCode>
                <c:ptCount val="26"/>
                <c:pt idx="0">
                  <c:v>0</c:v>
                </c:pt>
                <c:pt idx="1">
                  <c:v>197</c:v>
                </c:pt>
                <c:pt idx="2">
                  <c:v>-1090</c:v>
                </c:pt>
                <c:pt idx="3">
                  <c:v>-3107.0000000000018</c:v>
                </c:pt>
                <c:pt idx="4">
                  <c:v>-3335.9999999999982</c:v>
                </c:pt>
                <c:pt idx="5">
                  <c:v>-1698.0000000000018</c:v>
                </c:pt>
                <c:pt idx="6">
                  <c:v>-1546.0000000000036</c:v>
                </c:pt>
                <c:pt idx="7">
                  <c:v>-64</c:v>
                </c:pt>
                <c:pt idx="8">
                  <c:v>580</c:v>
                </c:pt>
                <c:pt idx="9">
                  <c:v>1040</c:v>
                </c:pt>
                <c:pt idx="10">
                  <c:v>1262</c:v>
                </c:pt>
                <c:pt idx="11">
                  <c:v>1765</c:v>
                </c:pt>
                <c:pt idx="12">
                  <c:v>1822</c:v>
                </c:pt>
                <c:pt idx="13">
                  <c:v>2289</c:v>
                </c:pt>
                <c:pt idx="14">
                  <c:v>2412</c:v>
                </c:pt>
                <c:pt idx="15">
                  <c:v>2258</c:v>
                </c:pt>
                <c:pt idx="16">
                  <c:v>2910.9999999999964</c:v>
                </c:pt>
                <c:pt idx="17">
                  <c:v>3454</c:v>
                </c:pt>
                <c:pt idx="18">
                  <c:v>4232</c:v>
                </c:pt>
                <c:pt idx="19">
                  <c:v>2332</c:v>
                </c:pt>
                <c:pt idx="20">
                  <c:v>1391</c:v>
                </c:pt>
                <c:pt idx="21">
                  <c:v>1814</c:v>
                </c:pt>
                <c:pt idx="22">
                  <c:v>2435</c:v>
                </c:pt>
                <c:pt idx="23">
                  <c:v>2179</c:v>
                </c:pt>
                <c:pt idx="24">
                  <c:v>2958</c:v>
                </c:pt>
                <c:pt idx="25">
                  <c:v>2954.9999999999964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län'!$D$871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län'!$E$867:$AD$867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län'!$E$871:$AD$871</c:f>
              <c:numCache>
                <c:formatCode>#,##0</c:formatCode>
                <c:ptCount val="26"/>
                <c:pt idx="0">
                  <c:v>0</c:v>
                </c:pt>
                <c:pt idx="1">
                  <c:v>-2437</c:v>
                </c:pt>
                <c:pt idx="2">
                  <c:v>-4616.0000000000073</c:v>
                </c:pt>
                <c:pt idx="3">
                  <c:v>-5934.0000000000073</c:v>
                </c:pt>
                <c:pt idx="4">
                  <c:v>-10321.000000000007</c:v>
                </c:pt>
                <c:pt idx="5">
                  <c:v>-8786.0000000000146</c:v>
                </c:pt>
                <c:pt idx="6">
                  <c:v>-9937.0000000000073</c:v>
                </c:pt>
                <c:pt idx="7">
                  <c:v>-9633.0000000000073</c:v>
                </c:pt>
                <c:pt idx="8">
                  <c:v>-9785.0000000000073</c:v>
                </c:pt>
                <c:pt idx="9">
                  <c:v>-8672.0000000000073</c:v>
                </c:pt>
                <c:pt idx="10">
                  <c:v>-6564.0000000000073</c:v>
                </c:pt>
                <c:pt idx="11">
                  <c:v>-5431.0000000000073</c:v>
                </c:pt>
                <c:pt idx="12">
                  <c:v>-5994.0000000000073</c:v>
                </c:pt>
                <c:pt idx="13">
                  <c:v>-4832.0000000000073</c:v>
                </c:pt>
                <c:pt idx="14">
                  <c:v>-5454.0000000000073</c:v>
                </c:pt>
                <c:pt idx="15">
                  <c:v>-4692.0000000000073</c:v>
                </c:pt>
                <c:pt idx="16">
                  <c:v>-6055.0000000000073</c:v>
                </c:pt>
                <c:pt idx="17">
                  <c:v>-4898.0000000000146</c:v>
                </c:pt>
                <c:pt idx="18">
                  <c:v>-3601.0000000000073</c:v>
                </c:pt>
                <c:pt idx="19">
                  <c:v>-2105.0000000000073</c:v>
                </c:pt>
                <c:pt idx="20">
                  <c:v>-3422.0000000000146</c:v>
                </c:pt>
                <c:pt idx="21">
                  <c:v>-2437.0000000000073</c:v>
                </c:pt>
                <c:pt idx="22">
                  <c:v>-828.00000000001455</c:v>
                </c:pt>
                <c:pt idx="23">
                  <c:v>302</c:v>
                </c:pt>
                <c:pt idx="24">
                  <c:v>84.999999999992724</c:v>
                </c:pt>
                <c:pt idx="25">
                  <c:v>1058.9999999999927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län'!$D$872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län'!$E$867:$AD$867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län'!$E$872:$AD$872</c:f>
              <c:numCache>
                <c:formatCode>#,##0</c:formatCode>
                <c:ptCount val="26"/>
                <c:pt idx="0">
                  <c:v>0</c:v>
                </c:pt>
                <c:pt idx="1">
                  <c:v>152</c:v>
                </c:pt>
                <c:pt idx="2">
                  <c:v>-362</c:v>
                </c:pt>
                <c:pt idx="3">
                  <c:v>-4704</c:v>
                </c:pt>
                <c:pt idx="4">
                  <c:v>-7618</c:v>
                </c:pt>
                <c:pt idx="5">
                  <c:v>-9471</c:v>
                </c:pt>
                <c:pt idx="6">
                  <c:v>-7848</c:v>
                </c:pt>
                <c:pt idx="7">
                  <c:v>-12445</c:v>
                </c:pt>
                <c:pt idx="8">
                  <c:v>-13446</c:v>
                </c:pt>
                <c:pt idx="9">
                  <c:v>-15003</c:v>
                </c:pt>
                <c:pt idx="10">
                  <c:v>-13718</c:v>
                </c:pt>
                <c:pt idx="11">
                  <c:v>-12292</c:v>
                </c:pt>
                <c:pt idx="12">
                  <c:v>-13365.999999999985</c:v>
                </c:pt>
                <c:pt idx="13">
                  <c:v>-13144</c:v>
                </c:pt>
                <c:pt idx="14">
                  <c:v>-13755.000000000015</c:v>
                </c:pt>
                <c:pt idx="15">
                  <c:v>-15095</c:v>
                </c:pt>
                <c:pt idx="16">
                  <c:v>-15495</c:v>
                </c:pt>
                <c:pt idx="17">
                  <c:v>-15313</c:v>
                </c:pt>
                <c:pt idx="18">
                  <c:v>-15853</c:v>
                </c:pt>
                <c:pt idx="19">
                  <c:v>-15984</c:v>
                </c:pt>
                <c:pt idx="20">
                  <c:v>-15862.999999999985</c:v>
                </c:pt>
                <c:pt idx="21">
                  <c:v>-15564</c:v>
                </c:pt>
                <c:pt idx="22">
                  <c:v>-15450.000000000015</c:v>
                </c:pt>
                <c:pt idx="23">
                  <c:v>-15841</c:v>
                </c:pt>
                <c:pt idx="24">
                  <c:v>-13560</c:v>
                </c:pt>
                <c:pt idx="25">
                  <c:v>-12528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812704"/>
        <c:axId val="158094400"/>
      </c:lineChart>
      <c:catAx>
        <c:axId val="15781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094400"/>
        <c:crosses val="autoZero"/>
        <c:auto val="1"/>
        <c:lblAlgn val="ctr"/>
        <c:lblOffset val="100"/>
        <c:tickLblSkip val="5"/>
        <c:noMultiLvlLbl val="0"/>
      </c:catAx>
      <c:valAx>
        <c:axId val="158094400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81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Riket och Län'!$B$17</c:f>
              <c:strCache>
                <c:ptCount val="1"/>
                <c:pt idx="0">
                  <c:v>Östergötland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Län'!$C$16:$AU$16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Län'!$C$17:$AU$17</c:f>
              <c:numCache>
                <c:formatCode>0</c:formatCode>
                <c:ptCount val="45"/>
                <c:pt idx="0" formatCode="General">
                  <c:v>36</c:v>
                </c:pt>
                <c:pt idx="1">
                  <c:v>28.5</c:v>
                </c:pt>
                <c:pt idx="2">
                  <c:v>21</c:v>
                </c:pt>
                <c:pt idx="3">
                  <c:v>11</c:v>
                </c:pt>
                <c:pt idx="4">
                  <c:v>1</c:v>
                </c:pt>
                <c:pt idx="5">
                  <c:v>10</c:v>
                </c:pt>
                <c:pt idx="6">
                  <c:v>19</c:v>
                </c:pt>
                <c:pt idx="7">
                  <c:v>17</c:v>
                </c:pt>
                <c:pt idx="8">
                  <c:v>15</c:v>
                </c:pt>
                <c:pt idx="9">
                  <c:v>16</c:v>
                </c:pt>
                <c:pt idx="10" formatCode="General">
                  <c:v>17</c:v>
                </c:pt>
                <c:pt idx="11" formatCode="General">
                  <c:v>26</c:v>
                </c:pt>
                <c:pt idx="12" formatCode="General">
                  <c:v>17</c:v>
                </c:pt>
                <c:pt idx="13" formatCode="General">
                  <c:v>17</c:v>
                </c:pt>
                <c:pt idx="14" formatCode="General">
                  <c:v>4</c:v>
                </c:pt>
                <c:pt idx="15" formatCode="General">
                  <c:v>14</c:v>
                </c:pt>
                <c:pt idx="16" formatCode="General">
                  <c:v>4</c:v>
                </c:pt>
                <c:pt idx="17" formatCode="General">
                  <c:v>8</c:v>
                </c:pt>
                <c:pt idx="18" formatCode="General">
                  <c:v>3</c:v>
                </c:pt>
                <c:pt idx="19" formatCode="General">
                  <c:v>16</c:v>
                </c:pt>
                <c:pt idx="20" formatCode="General">
                  <c:v>3</c:v>
                </c:pt>
                <c:pt idx="21" formatCode="General">
                  <c:v>19</c:v>
                </c:pt>
                <c:pt idx="22" formatCode="General">
                  <c:v>15</c:v>
                </c:pt>
                <c:pt idx="23" formatCode="General">
                  <c:v>14</c:v>
                </c:pt>
                <c:pt idx="24" formatCode="General">
                  <c:v>19</c:v>
                </c:pt>
                <c:pt idx="25" formatCode="General">
                  <c:v>27</c:v>
                </c:pt>
                <c:pt idx="26" formatCode="General">
                  <c:v>19</c:v>
                </c:pt>
                <c:pt idx="27" formatCode="General">
                  <c:v>16</c:v>
                </c:pt>
                <c:pt idx="28" formatCode="General">
                  <c:v>-7</c:v>
                </c:pt>
                <c:pt idx="29" formatCode="General">
                  <c:v>-15</c:v>
                </c:pt>
                <c:pt idx="30" formatCode="General">
                  <c:v>0</c:v>
                </c:pt>
                <c:pt idx="31" formatCode="General">
                  <c:v>18</c:v>
                </c:pt>
                <c:pt idx="32" formatCode="General">
                  <c:v>18</c:v>
                </c:pt>
                <c:pt idx="33" formatCode="General">
                  <c:v>22</c:v>
                </c:pt>
                <c:pt idx="34" formatCode="General">
                  <c:v>9</c:v>
                </c:pt>
                <c:pt idx="35" formatCode="General">
                  <c:v>16</c:v>
                </c:pt>
                <c:pt idx="36" formatCode="General">
                  <c:v>8</c:v>
                </c:pt>
                <c:pt idx="37" formatCode="General">
                  <c:v>8</c:v>
                </c:pt>
                <c:pt idx="38">
                  <c:v>9.0333333333333314</c:v>
                </c:pt>
                <c:pt idx="39">
                  <c:v>10.066666666666665</c:v>
                </c:pt>
                <c:pt idx="40">
                  <c:v>11.099999999999998</c:v>
                </c:pt>
                <c:pt idx="41">
                  <c:v>15.1</c:v>
                </c:pt>
                <c:pt idx="42">
                  <c:v>19.100000000000001</c:v>
                </c:pt>
                <c:pt idx="43">
                  <c:v>22.85</c:v>
                </c:pt>
                <c:pt idx="44">
                  <c:v>26.6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Riket och Län'!$B$18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Län'!$C$16:$AU$16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Län'!$C$18:$AU$18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19.5</c:v>
                </c:pt>
                <c:pt idx="6">
                  <c:v>26</c:v>
                </c:pt>
                <c:pt idx="7">
                  <c:v>19</c:v>
                </c:pt>
                <c:pt idx="8">
                  <c:v>12</c:v>
                </c:pt>
                <c:pt idx="9">
                  <c:v>14</c:v>
                </c:pt>
                <c:pt idx="10" formatCode="General">
                  <c:v>16</c:v>
                </c:pt>
                <c:pt idx="11" formatCode="General">
                  <c:v>22</c:v>
                </c:pt>
                <c:pt idx="12" formatCode="General">
                  <c:v>20</c:v>
                </c:pt>
                <c:pt idx="13" formatCode="General">
                  <c:v>11</c:v>
                </c:pt>
                <c:pt idx="14" formatCode="General">
                  <c:v>6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</c:v>
                </c:pt>
                <c:pt idx="19" formatCode="General">
                  <c:v>5</c:v>
                </c:pt>
                <c:pt idx="20" formatCode="General">
                  <c:v>6</c:v>
                </c:pt>
                <c:pt idx="21" formatCode="General">
                  <c:v>9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20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16</c:v>
                </c:pt>
                <c:pt idx="28" formatCode="General">
                  <c:v>-1</c:v>
                </c:pt>
                <c:pt idx="29" formatCode="General">
                  <c:v>-6</c:v>
                </c:pt>
                <c:pt idx="30" formatCode="General">
                  <c:v>2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13</c:v>
                </c:pt>
                <c:pt idx="34" formatCode="General">
                  <c:v>9</c:v>
                </c:pt>
                <c:pt idx="35" formatCode="General">
                  <c:v>10</c:v>
                </c:pt>
                <c:pt idx="36" formatCode="General">
                  <c:v>4</c:v>
                </c:pt>
                <c:pt idx="37" formatCode="General">
                  <c:v>8</c:v>
                </c:pt>
                <c:pt idx="38">
                  <c:v>8.3999999999999986</c:v>
                </c:pt>
                <c:pt idx="39">
                  <c:v>8.7999999999999989</c:v>
                </c:pt>
                <c:pt idx="40">
                  <c:v>9.1999999999999993</c:v>
                </c:pt>
                <c:pt idx="41">
                  <c:v>11.35</c:v>
                </c:pt>
                <c:pt idx="42">
                  <c:v>13.5</c:v>
                </c:pt>
                <c:pt idx="43">
                  <c:v>16.649999999999999</c:v>
                </c:pt>
                <c:pt idx="4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067488"/>
        <c:axId val="158763720"/>
      </c:lineChart>
      <c:catAx>
        <c:axId val="15806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763720"/>
        <c:crosses val="autoZero"/>
        <c:auto val="1"/>
        <c:lblAlgn val="ctr"/>
        <c:lblOffset val="100"/>
        <c:noMultiLvlLbl val="0"/>
      </c:catAx>
      <c:valAx>
        <c:axId val="158763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06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Riket och Län'!$B$17</c:f>
              <c:strCache>
                <c:ptCount val="1"/>
                <c:pt idx="0">
                  <c:v>Östergötland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Län'!$C$16:$AU$16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Län'!$C$17:$AU$17</c:f>
              <c:numCache>
                <c:formatCode>0</c:formatCode>
                <c:ptCount val="45"/>
                <c:pt idx="0" formatCode="General">
                  <c:v>73</c:v>
                </c:pt>
                <c:pt idx="1">
                  <c:v>55.5</c:v>
                </c:pt>
                <c:pt idx="2">
                  <c:v>38</c:v>
                </c:pt>
                <c:pt idx="3">
                  <c:v>34.5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44</c:v>
                </c:pt>
                <c:pt idx="8">
                  <c:v>38</c:v>
                </c:pt>
                <c:pt idx="9">
                  <c:v>40</c:v>
                </c:pt>
                <c:pt idx="10" formatCode="General">
                  <c:v>42</c:v>
                </c:pt>
                <c:pt idx="11" formatCode="General">
                  <c:v>54</c:v>
                </c:pt>
                <c:pt idx="12" formatCode="General">
                  <c:v>45</c:v>
                </c:pt>
                <c:pt idx="13" formatCode="General">
                  <c:v>25</c:v>
                </c:pt>
                <c:pt idx="14" formatCode="General">
                  <c:v>12</c:v>
                </c:pt>
                <c:pt idx="15" formatCode="General">
                  <c:v>31</c:v>
                </c:pt>
                <c:pt idx="16" formatCode="General">
                  <c:v>18</c:v>
                </c:pt>
                <c:pt idx="17" formatCode="General">
                  <c:v>28</c:v>
                </c:pt>
                <c:pt idx="18" formatCode="General">
                  <c:v>13</c:v>
                </c:pt>
                <c:pt idx="19" formatCode="General">
                  <c:v>39</c:v>
                </c:pt>
                <c:pt idx="20" formatCode="General">
                  <c:v>26</c:v>
                </c:pt>
                <c:pt idx="21" formatCode="General">
                  <c:v>43</c:v>
                </c:pt>
                <c:pt idx="22" formatCode="General">
                  <c:v>43</c:v>
                </c:pt>
                <c:pt idx="23" formatCode="General">
                  <c:v>57</c:v>
                </c:pt>
                <c:pt idx="24" formatCode="General">
                  <c:v>55</c:v>
                </c:pt>
                <c:pt idx="25" formatCode="General">
                  <c:v>52</c:v>
                </c:pt>
                <c:pt idx="26" formatCode="General">
                  <c:v>42</c:v>
                </c:pt>
                <c:pt idx="27" formatCode="General">
                  <c:v>26</c:v>
                </c:pt>
                <c:pt idx="28" formatCode="General">
                  <c:v>3</c:v>
                </c:pt>
                <c:pt idx="29" formatCode="General">
                  <c:v>-3</c:v>
                </c:pt>
                <c:pt idx="30" formatCode="General">
                  <c:v>15</c:v>
                </c:pt>
                <c:pt idx="31" formatCode="General">
                  <c:v>48</c:v>
                </c:pt>
                <c:pt idx="32" formatCode="General">
                  <c:v>54</c:v>
                </c:pt>
                <c:pt idx="33" formatCode="General">
                  <c:v>48</c:v>
                </c:pt>
                <c:pt idx="34" formatCode="General">
                  <c:v>31</c:v>
                </c:pt>
                <c:pt idx="35" formatCode="General">
                  <c:v>27</c:v>
                </c:pt>
                <c:pt idx="36" formatCode="General">
                  <c:v>21</c:v>
                </c:pt>
                <c:pt idx="37" formatCode="General">
                  <c:v>29</c:v>
                </c:pt>
                <c:pt idx="38">
                  <c:v>30.333333333333329</c:v>
                </c:pt>
                <c:pt idx="39">
                  <c:v>31.666666666666657</c:v>
                </c:pt>
                <c:pt idx="40">
                  <c:v>32.999999999999993</c:v>
                </c:pt>
                <c:pt idx="41">
                  <c:v>39</c:v>
                </c:pt>
                <c:pt idx="42">
                  <c:v>45</c:v>
                </c:pt>
                <c:pt idx="43">
                  <c:v>42.2</c:v>
                </c:pt>
                <c:pt idx="44">
                  <c:v>39.4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Riket och Län'!$B$18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Län'!$C$16:$AU$16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Län'!$C$18:$AU$18</c:f>
              <c:numCache>
                <c:formatCode>0</c:formatCode>
                <c:ptCount val="45"/>
                <c:pt idx="0" formatCode="General">
                  <c:v>51</c:v>
                </c:pt>
                <c:pt idx="1">
                  <c:v>47.5</c:v>
                </c:pt>
                <c:pt idx="2">
                  <c:v>44</c:v>
                </c:pt>
                <c:pt idx="3">
                  <c:v>36</c:v>
                </c:pt>
                <c:pt idx="4">
                  <c:v>28</c:v>
                </c:pt>
                <c:pt idx="5">
                  <c:v>34</c:v>
                </c:pt>
                <c:pt idx="6">
                  <c:v>40</c:v>
                </c:pt>
                <c:pt idx="7">
                  <c:v>36</c:v>
                </c:pt>
                <c:pt idx="8">
                  <c:v>32</c:v>
                </c:pt>
                <c:pt idx="9">
                  <c:v>39.5</c:v>
                </c:pt>
                <c:pt idx="10" formatCode="General">
                  <c:v>47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25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16</c:v>
                </c:pt>
                <c:pt idx="18" formatCode="General">
                  <c:v>15</c:v>
                </c:pt>
                <c:pt idx="19" formatCode="General">
                  <c:v>32</c:v>
                </c:pt>
                <c:pt idx="20" formatCode="General">
                  <c:v>29</c:v>
                </c:pt>
                <c:pt idx="21" formatCode="General">
                  <c:v>41</c:v>
                </c:pt>
                <c:pt idx="22" formatCode="General">
                  <c:v>46</c:v>
                </c:pt>
                <c:pt idx="23" formatCode="General">
                  <c:v>54</c:v>
                </c:pt>
                <c:pt idx="24" formatCode="General">
                  <c:v>48</c:v>
                </c:pt>
                <c:pt idx="25" formatCode="General">
                  <c:v>49</c:v>
                </c:pt>
                <c:pt idx="26" formatCode="General">
                  <c:v>43</c:v>
                </c:pt>
                <c:pt idx="27" formatCode="General">
                  <c:v>31</c:v>
                </c:pt>
                <c:pt idx="28" formatCode="General">
                  <c:v>0.7</c:v>
                </c:pt>
                <c:pt idx="29" formatCode="General">
                  <c:v>1</c:v>
                </c:pt>
                <c:pt idx="30" formatCode="General">
                  <c:v>15</c:v>
                </c:pt>
                <c:pt idx="31" formatCode="General">
                  <c:v>41</c:v>
                </c:pt>
                <c:pt idx="32" formatCode="General">
                  <c:v>39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18</c:v>
                </c:pt>
                <c:pt idx="36" formatCode="General">
                  <c:v>12</c:v>
                </c:pt>
                <c:pt idx="37" formatCode="General">
                  <c:v>27</c:v>
                </c:pt>
                <c:pt idx="38">
                  <c:v>26.533333333333331</c:v>
                </c:pt>
                <c:pt idx="39">
                  <c:v>26.066666666666666</c:v>
                </c:pt>
                <c:pt idx="40">
                  <c:v>25.6</c:v>
                </c:pt>
                <c:pt idx="41">
                  <c:v>29.450000000000003</c:v>
                </c:pt>
                <c:pt idx="42">
                  <c:v>33.300000000000004</c:v>
                </c:pt>
                <c:pt idx="43">
                  <c:v>34.75</c:v>
                </c:pt>
                <c:pt idx="44">
                  <c:v>36.199999999999996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735392"/>
        <c:axId val="158735776"/>
      </c:lineChart>
      <c:catAx>
        <c:axId val="1587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735776"/>
        <c:crosses val="autoZero"/>
        <c:auto val="1"/>
        <c:lblAlgn val="ctr"/>
        <c:lblOffset val="100"/>
        <c:noMultiLvlLbl val="0"/>
      </c:catAx>
      <c:valAx>
        <c:axId val="15873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73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Sektorer per län'!$B$17:$C$17</c:f>
              <c:strCache>
                <c:ptCount val="2"/>
                <c:pt idx="0">
                  <c:v>Östergötland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län'!$D$16:$AL$16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län'!$D$17:$AL$17</c:f>
              <c:numCache>
                <c:formatCode>0</c:formatCode>
                <c:ptCount val="35"/>
                <c:pt idx="0" formatCode="General">
                  <c:v>52</c:v>
                </c:pt>
                <c:pt idx="1">
                  <c:v>48.5</c:v>
                </c:pt>
                <c:pt idx="2" formatCode="General">
                  <c:v>45</c:v>
                </c:pt>
                <c:pt idx="3" formatCode="General">
                  <c:v>26</c:v>
                </c:pt>
                <c:pt idx="4" formatCode="General">
                  <c:v>3</c:v>
                </c:pt>
                <c:pt idx="5" formatCode="General">
                  <c:v>38</c:v>
                </c:pt>
                <c:pt idx="6" formatCode="General">
                  <c:v>5</c:v>
                </c:pt>
                <c:pt idx="7" formatCode="General">
                  <c:v>30</c:v>
                </c:pt>
                <c:pt idx="8" formatCode="General">
                  <c:v>1</c:v>
                </c:pt>
                <c:pt idx="9" formatCode="General">
                  <c:v>29</c:v>
                </c:pt>
                <c:pt idx="10" formatCode="General">
                  <c:v>18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66</c:v>
                </c:pt>
                <c:pt idx="14" formatCode="General">
                  <c:v>52</c:v>
                </c:pt>
                <c:pt idx="15" formatCode="General">
                  <c:v>54</c:v>
                </c:pt>
                <c:pt idx="16" formatCode="General">
                  <c:v>29</c:v>
                </c:pt>
                <c:pt idx="17" formatCode="General">
                  <c:v>31</c:v>
                </c:pt>
                <c:pt idx="18" formatCode="General">
                  <c:v>-4</c:v>
                </c:pt>
                <c:pt idx="19" formatCode="General">
                  <c:v>-26</c:v>
                </c:pt>
                <c:pt idx="20" formatCode="General">
                  <c:v>11</c:v>
                </c:pt>
                <c:pt idx="21" formatCode="General">
                  <c:v>47</c:v>
                </c:pt>
                <c:pt idx="22" formatCode="General">
                  <c:v>43</c:v>
                </c:pt>
                <c:pt idx="23" formatCode="General">
                  <c:v>40</c:v>
                </c:pt>
                <c:pt idx="24" formatCode="General">
                  <c:v>28</c:v>
                </c:pt>
                <c:pt idx="25" formatCode="General">
                  <c:v>17</c:v>
                </c:pt>
                <c:pt idx="26" formatCode="General">
                  <c:v>10</c:v>
                </c:pt>
                <c:pt idx="27" formatCode="General">
                  <c:v>34</c:v>
                </c:pt>
                <c:pt idx="28">
                  <c:v>34.699999999999996</c:v>
                </c:pt>
                <c:pt idx="29">
                  <c:v>35.4</c:v>
                </c:pt>
                <c:pt idx="30">
                  <c:v>36.1</c:v>
                </c:pt>
                <c:pt idx="31">
                  <c:v>46.5</c:v>
                </c:pt>
                <c:pt idx="32">
                  <c:v>56.899999999999991</c:v>
                </c:pt>
                <c:pt idx="33">
                  <c:v>47.5</c:v>
                </c:pt>
                <c:pt idx="34">
                  <c:v>38.1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Sektorer per län'!$B$18:$C$18</c:f>
              <c:strCache>
                <c:ptCount val="2"/>
                <c:pt idx="0">
                  <c:v>Östergötland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län'!$D$16:$AL$16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län'!$D$18:$AL$18</c:f>
              <c:numCache>
                <c:formatCode>0</c:formatCode>
                <c:ptCount val="35"/>
                <c:pt idx="0" formatCode="General">
                  <c:v>58</c:v>
                </c:pt>
                <c:pt idx="1">
                  <c:v>50.5</c:v>
                </c:pt>
                <c:pt idx="2" formatCode="General">
                  <c:v>43</c:v>
                </c:pt>
                <c:pt idx="3" formatCode="General">
                  <c:v>24</c:v>
                </c:pt>
                <c:pt idx="4" formatCode="General">
                  <c:v>24</c:v>
                </c:pt>
                <c:pt idx="5" formatCode="General">
                  <c:v>21</c:v>
                </c:pt>
                <c:pt idx="6" formatCode="General">
                  <c:v>35</c:v>
                </c:pt>
                <c:pt idx="7" formatCode="General">
                  <c:v>24</c:v>
                </c:pt>
                <c:pt idx="8" formatCode="General">
                  <c:v>30</c:v>
                </c:pt>
                <c:pt idx="9" formatCode="General">
                  <c:v>54</c:v>
                </c:pt>
                <c:pt idx="10" formatCode="General">
                  <c:v>37</c:v>
                </c:pt>
                <c:pt idx="11" formatCode="General">
                  <c:v>32</c:v>
                </c:pt>
                <c:pt idx="12" formatCode="General">
                  <c:v>41</c:v>
                </c:pt>
                <c:pt idx="13" formatCode="General">
                  <c:v>48</c:v>
                </c:pt>
                <c:pt idx="14" formatCode="General">
                  <c:v>58</c:v>
                </c:pt>
                <c:pt idx="15" formatCode="General">
                  <c:v>51</c:v>
                </c:pt>
                <c:pt idx="16" formatCode="General">
                  <c:v>52</c:v>
                </c:pt>
                <c:pt idx="17" formatCode="General">
                  <c:v>22</c:v>
                </c:pt>
                <c:pt idx="18" formatCode="General">
                  <c:v>15</c:v>
                </c:pt>
                <c:pt idx="19" formatCode="General">
                  <c:v>18</c:v>
                </c:pt>
                <c:pt idx="20" formatCode="General">
                  <c:v>19</c:v>
                </c:pt>
                <c:pt idx="21" formatCode="General">
                  <c:v>50</c:v>
                </c:pt>
                <c:pt idx="22" formatCode="General">
                  <c:v>73</c:v>
                </c:pt>
                <c:pt idx="23" formatCode="General">
                  <c:v>60</c:v>
                </c:pt>
                <c:pt idx="24" formatCode="General">
                  <c:v>35</c:v>
                </c:pt>
                <c:pt idx="25" formatCode="General">
                  <c:v>39</c:v>
                </c:pt>
                <c:pt idx="26" formatCode="General">
                  <c:v>26</c:v>
                </c:pt>
                <c:pt idx="27" formatCode="General">
                  <c:v>26</c:v>
                </c:pt>
                <c:pt idx="28">
                  <c:v>27.866666666666664</c:v>
                </c:pt>
                <c:pt idx="29">
                  <c:v>29.733333333333327</c:v>
                </c:pt>
                <c:pt idx="30">
                  <c:v>31.599999999999994</c:v>
                </c:pt>
                <c:pt idx="31">
                  <c:v>36.099999999999994</c:v>
                </c:pt>
                <c:pt idx="32">
                  <c:v>40.6</c:v>
                </c:pt>
                <c:pt idx="33">
                  <c:v>40.299999999999997</c:v>
                </c:pt>
                <c:pt idx="34">
                  <c:v>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140352"/>
        <c:axId val="159140760"/>
      </c:lineChart>
      <c:catAx>
        <c:axId val="159140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140760"/>
        <c:crosses val="autoZero"/>
        <c:auto val="1"/>
        <c:lblAlgn val="ctr"/>
        <c:lblOffset val="100"/>
        <c:tickLblSkip val="2"/>
        <c:noMultiLvlLbl val="0"/>
      </c:catAx>
      <c:valAx>
        <c:axId val="159140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14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175812793515751"/>
          <c:y val="4.5905052447426063E-2"/>
          <c:w val="0.43971058215424219"/>
          <c:h val="0.908189895105147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'LÄN diagram '!$G$3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'!$B$4:$B$10</c:f>
              <c:strCache>
                <c:ptCount val="7"/>
                <c:pt idx="0">
                  <c:v>För att ni redan har mer att göra än vad ni hinner med</c:v>
                </c:pt>
                <c:pt idx="1">
                  <c:v>P g a arbetskraftsbrist</c:v>
                </c:pt>
                <c:pt idx="2">
                  <c:v>Att ni varit osäkra på kunden/kunderna</c:v>
                </c:pt>
                <c:pt idx="3">
                  <c:v>Något annat</c:v>
                </c:pt>
                <c:pt idx="4">
                  <c:v>P g a finansieringsproblem</c:v>
                </c:pt>
                <c:pt idx="5">
                  <c:v>För att det skulle kräva stora investeringar</c:v>
                </c:pt>
                <c:pt idx="6">
                  <c:v>Tveksam, vet ej</c:v>
                </c:pt>
              </c:strCache>
            </c:strRef>
          </c:cat>
          <c:val>
            <c:numRef>
              <c:f>'LÄN diagram '!$G$4:$G$10</c:f>
              <c:numCache>
                <c:formatCode>0%</c:formatCode>
                <c:ptCount val="7"/>
                <c:pt idx="0">
                  <c:v>0.60199999999999998</c:v>
                </c:pt>
                <c:pt idx="1">
                  <c:v>0.14499999999999999</c:v>
                </c:pt>
                <c:pt idx="2">
                  <c:v>0.10199999999999999</c:v>
                </c:pt>
                <c:pt idx="3">
                  <c:v>7.5999999999999998E-2</c:v>
                </c:pt>
                <c:pt idx="4">
                  <c:v>2.3E-2</c:v>
                </c:pt>
                <c:pt idx="5">
                  <c:v>0.05</c:v>
                </c:pt>
                <c:pt idx="6">
                  <c:v>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9141544"/>
        <c:axId val="159141936"/>
      </c:barChart>
      <c:catAx>
        <c:axId val="159141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141936"/>
        <c:crosses val="autoZero"/>
        <c:auto val="1"/>
        <c:lblAlgn val="ctr"/>
        <c:lblOffset val="100"/>
        <c:noMultiLvlLbl val="0"/>
      </c:catAx>
      <c:valAx>
        <c:axId val="1591419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9141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Riket och Län'!$B$17</c:f>
              <c:strCache>
                <c:ptCount val="1"/>
                <c:pt idx="0">
                  <c:v>Östergötland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Län'!$C$16:$AU$16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Län'!$C$17:$AU$17</c:f>
              <c:numCache>
                <c:formatCode>0</c:formatCode>
                <c:ptCount val="45"/>
                <c:pt idx="0">
                  <c:v>41</c:v>
                </c:pt>
                <c:pt idx="1">
                  <c:v>40</c:v>
                </c:pt>
                <c:pt idx="2">
                  <c:v>39</c:v>
                </c:pt>
                <c:pt idx="3">
                  <c:v>32</c:v>
                </c:pt>
                <c:pt idx="4">
                  <c:v>25</c:v>
                </c:pt>
                <c:pt idx="5">
                  <c:v>35</c:v>
                </c:pt>
                <c:pt idx="6">
                  <c:v>45</c:v>
                </c:pt>
                <c:pt idx="7">
                  <c:v>46</c:v>
                </c:pt>
                <c:pt idx="8">
                  <c:v>47</c:v>
                </c:pt>
                <c:pt idx="9">
                  <c:v>47.5</c:v>
                </c:pt>
                <c:pt idx="10">
                  <c:v>48</c:v>
                </c:pt>
                <c:pt idx="11">
                  <c:v>45</c:v>
                </c:pt>
                <c:pt idx="12">
                  <c:v>52</c:v>
                </c:pt>
                <c:pt idx="13">
                  <c:v>50</c:v>
                </c:pt>
                <c:pt idx="14" formatCode="General">
                  <c:v>36</c:v>
                </c:pt>
                <c:pt idx="15" formatCode="General">
                  <c:v>35</c:v>
                </c:pt>
                <c:pt idx="16" formatCode="General">
                  <c:v>36</c:v>
                </c:pt>
                <c:pt idx="17" formatCode="General">
                  <c:v>36</c:v>
                </c:pt>
                <c:pt idx="18" formatCode="General">
                  <c:v>29</c:v>
                </c:pt>
                <c:pt idx="19" formatCode="General">
                  <c:v>41</c:v>
                </c:pt>
                <c:pt idx="20" formatCode="General">
                  <c:v>28</c:v>
                </c:pt>
                <c:pt idx="21" formatCode="General">
                  <c:v>42</c:v>
                </c:pt>
                <c:pt idx="22" formatCode="General">
                  <c:v>56</c:v>
                </c:pt>
                <c:pt idx="23" formatCode="General">
                  <c:v>57</c:v>
                </c:pt>
                <c:pt idx="24" formatCode="General">
                  <c:v>68</c:v>
                </c:pt>
                <c:pt idx="25" formatCode="General">
                  <c:v>59</c:v>
                </c:pt>
                <c:pt idx="26" formatCode="General">
                  <c:v>53</c:v>
                </c:pt>
                <c:pt idx="27" formatCode="General">
                  <c:v>36</c:v>
                </c:pt>
                <c:pt idx="28" formatCode="General">
                  <c:v>16</c:v>
                </c:pt>
                <c:pt idx="29" formatCode="General">
                  <c:v>-6</c:v>
                </c:pt>
                <c:pt idx="30" formatCode="General">
                  <c:v>15</c:v>
                </c:pt>
                <c:pt idx="31" formatCode="General">
                  <c:v>38</c:v>
                </c:pt>
                <c:pt idx="32" formatCode="General">
                  <c:v>53</c:v>
                </c:pt>
                <c:pt idx="33" formatCode="General">
                  <c:v>33</c:v>
                </c:pt>
                <c:pt idx="34" formatCode="General">
                  <c:v>24</c:v>
                </c:pt>
                <c:pt idx="35" formatCode="General">
                  <c:v>23</c:v>
                </c:pt>
                <c:pt idx="36" formatCode="General">
                  <c:v>25</c:v>
                </c:pt>
                <c:pt idx="37" formatCode="General">
                  <c:v>12</c:v>
                </c:pt>
                <c:pt idx="38">
                  <c:v>19.966666666666665</c:v>
                </c:pt>
                <c:pt idx="39">
                  <c:v>27.93333333333333</c:v>
                </c:pt>
                <c:pt idx="40">
                  <c:v>35.9</c:v>
                </c:pt>
                <c:pt idx="41">
                  <c:v>38.799999999999997</c:v>
                </c:pt>
                <c:pt idx="42">
                  <c:v>41.699999999999996</c:v>
                </c:pt>
                <c:pt idx="43">
                  <c:v>43</c:v>
                </c:pt>
                <c:pt idx="44">
                  <c:v>44.3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Riket och Län'!$B$18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Län'!$C$16:$AU$16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Län'!$C$18:$AU$18</c:f>
              <c:numCache>
                <c:formatCode>0</c:formatCode>
                <c:ptCount val="45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36.5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46.5</c:v>
                </c:pt>
                <c:pt idx="10">
                  <c:v>53</c:v>
                </c:pt>
                <c:pt idx="11">
                  <c:v>53</c:v>
                </c:pt>
                <c:pt idx="12">
                  <c:v>50</c:v>
                </c:pt>
                <c:pt idx="13">
                  <c:v>35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29</c:v>
                </c:pt>
                <c:pt idx="17" formatCode="General">
                  <c:v>21</c:v>
                </c:pt>
                <c:pt idx="18" formatCode="General">
                  <c:v>22</c:v>
                </c:pt>
                <c:pt idx="19" formatCode="General">
                  <c:v>24</c:v>
                </c:pt>
                <c:pt idx="20" formatCode="General">
                  <c:v>32</c:v>
                </c:pt>
                <c:pt idx="21" formatCode="General">
                  <c:v>39</c:v>
                </c:pt>
                <c:pt idx="22" formatCode="General">
                  <c:v>46</c:v>
                </c:pt>
                <c:pt idx="23" formatCode="General">
                  <c:v>50</c:v>
                </c:pt>
                <c:pt idx="24" formatCode="General">
                  <c:v>56</c:v>
                </c:pt>
                <c:pt idx="25" formatCode="General">
                  <c:v>52</c:v>
                </c:pt>
                <c:pt idx="26" formatCode="General">
                  <c:v>52</c:v>
                </c:pt>
                <c:pt idx="27" formatCode="General">
                  <c:v>35</c:v>
                </c:pt>
                <c:pt idx="28" formatCode="General">
                  <c:v>15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32</c:v>
                </c:pt>
                <c:pt idx="32" formatCode="General">
                  <c:v>41</c:v>
                </c:pt>
                <c:pt idx="33" formatCode="General">
                  <c:v>34</c:v>
                </c:pt>
                <c:pt idx="34" formatCode="General">
                  <c:v>30</c:v>
                </c:pt>
                <c:pt idx="35" formatCode="General">
                  <c:v>20</c:v>
                </c:pt>
                <c:pt idx="36" formatCode="General">
                  <c:v>15</c:v>
                </c:pt>
                <c:pt idx="37" formatCode="General">
                  <c:v>19</c:v>
                </c:pt>
                <c:pt idx="38">
                  <c:v>22.4</c:v>
                </c:pt>
                <c:pt idx="39">
                  <c:v>25.799999999999997</c:v>
                </c:pt>
                <c:pt idx="40">
                  <c:v>29.2</c:v>
                </c:pt>
                <c:pt idx="41">
                  <c:v>31.25</c:v>
                </c:pt>
                <c:pt idx="42">
                  <c:v>33.300000000000004</c:v>
                </c:pt>
                <c:pt idx="43">
                  <c:v>36.450000000000003</c:v>
                </c:pt>
                <c:pt idx="44">
                  <c:v>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142720"/>
        <c:axId val="159143112"/>
      </c:lineChart>
      <c:catAx>
        <c:axId val="15914272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143112"/>
        <c:crosses val="autoZero"/>
        <c:auto val="1"/>
        <c:lblAlgn val="ctr"/>
        <c:lblOffset val="100"/>
        <c:noMultiLvlLbl val="0"/>
      </c:catAx>
      <c:valAx>
        <c:axId val="159143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14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Sektorer per län'!$B$17:$C$17</c:f>
              <c:strCache>
                <c:ptCount val="2"/>
                <c:pt idx="0">
                  <c:v>Östergötland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län'!$D$16:$AL$16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län'!$D$17:$AL$17</c:f>
              <c:numCache>
                <c:formatCode>0</c:formatCode>
                <c:ptCount val="35"/>
                <c:pt idx="0" formatCode="General">
                  <c:v>54</c:v>
                </c:pt>
                <c:pt idx="1">
                  <c:v>53</c:v>
                </c:pt>
                <c:pt idx="2" formatCode="General">
                  <c:v>52</c:v>
                </c:pt>
                <c:pt idx="3" formatCode="General">
                  <c:v>49</c:v>
                </c:pt>
                <c:pt idx="4" formatCode="General">
                  <c:v>28</c:v>
                </c:pt>
                <c:pt idx="5" formatCode="General">
                  <c:v>23</c:v>
                </c:pt>
                <c:pt idx="6" formatCode="General">
                  <c:v>25</c:v>
                </c:pt>
                <c:pt idx="7" formatCode="General">
                  <c:v>30</c:v>
                </c:pt>
                <c:pt idx="8" formatCode="General">
                  <c:v>12</c:v>
                </c:pt>
                <c:pt idx="9" formatCode="General">
                  <c:v>49</c:v>
                </c:pt>
                <c:pt idx="10" formatCode="General">
                  <c:v>17</c:v>
                </c:pt>
                <c:pt idx="11" formatCode="General">
                  <c:v>50</c:v>
                </c:pt>
                <c:pt idx="12" formatCode="General">
                  <c:v>34</c:v>
                </c:pt>
                <c:pt idx="13" formatCode="General">
                  <c:v>62</c:v>
                </c:pt>
                <c:pt idx="14" formatCode="General">
                  <c:v>68</c:v>
                </c:pt>
                <c:pt idx="15" formatCode="General">
                  <c:v>70</c:v>
                </c:pt>
                <c:pt idx="16" formatCode="General">
                  <c:v>48</c:v>
                </c:pt>
                <c:pt idx="17" formatCode="General">
                  <c:v>43</c:v>
                </c:pt>
                <c:pt idx="18" formatCode="General">
                  <c:v>10</c:v>
                </c:pt>
                <c:pt idx="19" formatCode="General">
                  <c:v>-40</c:v>
                </c:pt>
                <c:pt idx="20" formatCode="General">
                  <c:v>14</c:v>
                </c:pt>
                <c:pt idx="21" formatCode="General">
                  <c:v>45</c:v>
                </c:pt>
                <c:pt idx="22" formatCode="General">
                  <c:v>54</c:v>
                </c:pt>
                <c:pt idx="23" formatCode="General">
                  <c:v>49</c:v>
                </c:pt>
                <c:pt idx="24" formatCode="General">
                  <c:v>51</c:v>
                </c:pt>
                <c:pt idx="25" formatCode="General">
                  <c:v>40</c:v>
                </c:pt>
                <c:pt idx="26" formatCode="General">
                  <c:v>21</c:v>
                </c:pt>
                <c:pt idx="27" formatCode="General">
                  <c:v>17</c:v>
                </c:pt>
                <c:pt idx="28">
                  <c:v>24.4</c:v>
                </c:pt>
                <c:pt idx="29">
                  <c:v>31.799999999999997</c:v>
                </c:pt>
                <c:pt idx="30">
                  <c:v>39.200000000000003</c:v>
                </c:pt>
                <c:pt idx="31">
                  <c:v>41.650000000000006</c:v>
                </c:pt>
                <c:pt idx="32">
                  <c:v>44.1</c:v>
                </c:pt>
                <c:pt idx="33">
                  <c:v>42.75</c:v>
                </c:pt>
                <c:pt idx="34">
                  <c:v>41.4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Sektorer per län'!$B$18:$C$18</c:f>
              <c:strCache>
                <c:ptCount val="2"/>
                <c:pt idx="0">
                  <c:v>Östergötland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län'!$D$16:$AL$16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län'!$D$18:$AL$18</c:f>
              <c:numCache>
                <c:formatCode>0</c:formatCode>
                <c:ptCount val="35"/>
                <c:pt idx="0" formatCode="General">
                  <c:v>39</c:v>
                </c:pt>
                <c:pt idx="1">
                  <c:v>43.5</c:v>
                </c:pt>
                <c:pt idx="2" formatCode="General">
                  <c:v>48</c:v>
                </c:pt>
                <c:pt idx="3" formatCode="General">
                  <c:v>51</c:v>
                </c:pt>
                <c:pt idx="4" formatCode="General">
                  <c:v>41</c:v>
                </c:pt>
                <c:pt idx="5" formatCode="General">
                  <c:v>41</c:v>
                </c:pt>
                <c:pt idx="6" formatCode="General">
                  <c:v>41</c:v>
                </c:pt>
                <c:pt idx="7" formatCode="General">
                  <c:v>39</c:v>
                </c:pt>
                <c:pt idx="8" formatCode="General">
                  <c:v>37</c:v>
                </c:pt>
                <c:pt idx="9" formatCode="General">
                  <c:v>37</c:v>
                </c:pt>
                <c:pt idx="10" formatCode="General">
                  <c:v>34</c:v>
                </c:pt>
                <c:pt idx="11" formatCode="General">
                  <c:v>39</c:v>
                </c:pt>
                <c:pt idx="12" formatCode="General">
                  <c:v>64</c:v>
                </c:pt>
                <c:pt idx="13" formatCode="General">
                  <c:v>56</c:v>
                </c:pt>
                <c:pt idx="14" formatCode="General">
                  <c:v>68</c:v>
                </c:pt>
                <c:pt idx="15" formatCode="General">
                  <c:v>55</c:v>
                </c:pt>
                <c:pt idx="16" formatCode="General">
                  <c:v>55</c:v>
                </c:pt>
                <c:pt idx="17" formatCode="General">
                  <c:v>34</c:v>
                </c:pt>
                <c:pt idx="18" formatCode="General">
                  <c:v>20</c:v>
                </c:pt>
                <c:pt idx="19" formatCode="General">
                  <c:v>6</c:v>
                </c:pt>
                <c:pt idx="20" formatCode="General">
                  <c:v>15</c:v>
                </c:pt>
                <c:pt idx="21" formatCode="General">
                  <c:v>36</c:v>
                </c:pt>
                <c:pt idx="22" formatCode="General">
                  <c:v>53</c:v>
                </c:pt>
                <c:pt idx="23" formatCode="General">
                  <c:v>28</c:v>
                </c:pt>
                <c:pt idx="24" formatCode="General">
                  <c:v>18</c:v>
                </c:pt>
                <c:pt idx="25" formatCode="General">
                  <c:v>19</c:v>
                </c:pt>
                <c:pt idx="26" formatCode="General">
                  <c:v>26</c:v>
                </c:pt>
                <c:pt idx="27" formatCode="General">
                  <c:v>11</c:v>
                </c:pt>
                <c:pt idx="28">
                  <c:v>18.833333333333332</c:v>
                </c:pt>
                <c:pt idx="29">
                  <c:v>26.666666666666668</c:v>
                </c:pt>
                <c:pt idx="30">
                  <c:v>34.5</c:v>
                </c:pt>
                <c:pt idx="31">
                  <c:v>37.65</c:v>
                </c:pt>
                <c:pt idx="32">
                  <c:v>40.799999999999997</c:v>
                </c:pt>
                <c:pt idx="33">
                  <c:v>43.05</c:v>
                </c:pt>
                <c:pt idx="34">
                  <c:v>45.300000000000004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143896"/>
        <c:axId val="159144288"/>
      </c:lineChart>
      <c:catAx>
        <c:axId val="159143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144288"/>
        <c:crosses val="autoZero"/>
        <c:auto val="1"/>
        <c:lblAlgn val="ctr"/>
        <c:lblOffset val="100"/>
        <c:tickLblSkip val="2"/>
        <c:noMultiLvlLbl val="0"/>
      </c:catAx>
      <c:valAx>
        <c:axId val="15914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14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Riket och Län'!$B$17</c:f>
              <c:strCache>
                <c:ptCount val="1"/>
                <c:pt idx="0">
                  <c:v>Östergötland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Län'!$C$16:$AU$16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Län'!$C$17:$AU$17</c:f>
              <c:numCache>
                <c:formatCode>0</c:formatCode>
                <c:ptCount val="45"/>
                <c:pt idx="0">
                  <c:v>150</c:v>
                </c:pt>
                <c:pt idx="1">
                  <c:v>124</c:v>
                </c:pt>
                <c:pt idx="2">
                  <c:v>98</c:v>
                </c:pt>
                <c:pt idx="3">
                  <c:v>77.5</c:v>
                </c:pt>
                <c:pt idx="4">
                  <c:v>57</c:v>
                </c:pt>
                <c:pt idx="5">
                  <c:v>85.5</c:v>
                </c:pt>
                <c:pt idx="6">
                  <c:v>114</c:v>
                </c:pt>
                <c:pt idx="7">
                  <c:v>107</c:v>
                </c:pt>
                <c:pt idx="8">
                  <c:v>100</c:v>
                </c:pt>
                <c:pt idx="9">
                  <c:v>103.5</c:v>
                </c:pt>
                <c:pt idx="10">
                  <c:v>107</c:v>
                </c:pt>
                <c:pt idx="11">
                  <c:v>125</c:v>
                </c:pt>
                <c:pt idx="12">
                  <c:v>114</c:v>
                </c:pt>
                <c:pt idx="13" formatCode="General">
                  <c:v>92</c:v>
                </c:pt>
                <c:pt idx="14" formatCode="General">
                  <c:v>52</c:v>
                </c:pt>
                <c:pt idx="15" formatCode="General">
                  <c:v>80</c:v>
                </c:pt>
                <c:pt idx="16" formatCode="General">
                  <c:v>58</c:v>
                </c:pt>
                <c:pt idx="17" formatCode="General">
                  <c:v>72</c:v>
                </c:pt>
                <c:pt idx="18" formatCode="General">
                  <c:v>45</c:v>
                </c:pt>
                <c:pt idx="19" formatCode="General">
                  <c:v>96</c:v>
                </c:pt>
                <c:pt idx="20" formatCode="General">
                  <c:v>57</c:v>
                </c:pt>
                <c:pt idx="21" formatCode="General">
                  <c:v>104</c:v>
                </c:pt>
                <c:pt idx="22" formatCode="General">
                  <c:v>114</c:v>
                </c:pt>
                <c:pt idx="23" formatCode="General">
                  <c:v>128</c:v>
                </c:pt>
                <c:pt idx="24" formatCode="General">
                  <c:v>142</c:v>
                </c:pt>
                <c:pt idx="25" formatCode="General">
                  <c:v>138</c:v>
                </c:pt>
                <c:pt idx="26" formatCode="General">
                  <c:v>114</c:v>
                </c:pt>
                <c:pt idx="27" formatCode="General">
                  <c:v>78</c:v>
                </c:pt>
                <c:pt idx="28" formatCode="General">
                  <c:v>12</c:v>
                </c:pt>
                <c:pt idx="29" formatCode="General">
                  <c:v>-24</c:v>
                </c:pt>
                <c:pt idx="30" formatCode="General">
                  <c:v>30</c:v>
                </c:pt>
                <c:pt idx="31" formatCode="General">
                  <c:v>104</c:v>
                </c:pt>
                <c:pt idx="32" formatCode="General">
                  <c:v>125</c:v>
                </c:pt>
                <c:pt idx="33" formatCode="General">
                  <c:v>103</c:v>
                </c:pt>
                <c:pt idx="34" formatCode="General">
                  <c:v>64</c:v>
                </c:pt>
                <c:pt idx="35" formatCode="General">
                  <c:v>66</c:v>
                </c:pt>
                <c:pt idx="36" formatCode="General">
                  <c:v>54</c:v>
                </c:pt>
                <c:pt idx="37" formatCode="General">
                  <c:v>49</c:v>
                </c:pt>
                <c:pt idx="38">
                  <c:v>59.36666666666666</c:v>
                </c:pt>
                <c:pt idx="39">
                  <c:v>69.73333333333332</c:v>
                </c:pt>
                <c:pt idx="40">
                  <c:v>80.099999999999994</c:v>
                </c:pt>
                <c:pt idx="41">
                  <c:v>92.949999999999989</c:v>
                </c:pt>
                <c:pt idx="42">
                  <c:v>105.79999999999998</c:v>
                </c:pt>
                <c:pt idx="43">
                  <c:v>108.04999999999998</c:v>
                </c:pt>
                <c:pt idx="44">
                  <c:v>110.3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Riket och Län'!$B$18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Län'!$C$16:$AU$16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Län'!$C$18:$AU$18</c:f>
              <c:numCache>
                <c:formatCode>0</c:formatCode>
                <c:ptCount val="45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90.5</c:v>
                </c:pt>
                <c:pt idx="4">
                  <c:v>72</c:v>
                </c:pt>
                <c:pt idx="5">
                  <c:v>94</c:v>
                </c:pt>
                <c:pt idx="6">
                  <c:v>116</c:v>
                </c:pt>
                <c:pt idx="7">
                  <c:v>100</c:v>
                </c:pt>
                <c:pt idx="8">
                  <c:v>84</c:v>
                </c:pt>
                <c:pt idx="9">
                  <c:v>100</c:v>
                </c:pt>
                <c:pt idx="10">
                  <c:v>116</c:v>
                </c:pt>
                <c:pt idx="11">
                  <c:v>127</c:v>
                </c:pt>
                <c:pt idx="12">
                  <c:v>114</c:v>
                </c:pt>
                <c:pt idx="13" formatCode="General">
                  <c:v>71</c:v>
                </c:pt>
                <c:pt idx="14" formatCode="General">
                  <c:v>62</c:v>
                </c:pt>
                <c:pt idx="15" formatCode="General">
                  <c:v>60</c:v>
                </c:pt>
                <c:pt idx="16" formatCode="General">
                  <c:v>51</c:v>
                </c:pt>
                <c:pt idx="17" formatCode="General">
                  <c:v>40</c:v>
                </c:pt>
                <c:pt idx="18" formatCode="General">
                  <c:v>39</c:v>
                </c:pt>
                <c:pt idx="19" formatCode="General">
                  <c:v>61</c:v>
                </c:pt>
                <c:pt idx="20" formatCode="General">
                  <c:v>67</c:v>
                </c:pt>
                <c:pt idx="21" formatCode="General">
                  <c:v>89</c:v>
                </c:pt>
                <c:pt idx="22" formatCode="General">
                  <c:v>105</c:v>
                </c:pt>
                <c:pt idx="23" formatCode="General">
                  <c:v>120</c:v>
                </c:pt>
                <c:pt idx="24" formatCode="General">
                  <c:v>124</c:v>
                </c:pt>
                <c:pt idx="25" formatCode="General">
                  <c:v>122</c:v>
                </c:pt>
                <c:pt idx="26" formatCode="General">
                  <c:v>115</c:v>
                </c:pt>
                <c:pt idx="27" formatCode="General">
                  <c:v>82</c:v>
                </c:pt>
                <c:pt idx="28" formatCode="General">
                  <c:v>14</c:v>
                </c:pt>
                <c:pt idx="29" formatCode="General">
                  <c:v>-8</c:v>
                </c:pt>
                <c:pt idx="30" formatCode="General">
                  <c:v>26</c:v>
                </c:pt>
                <c:pt idx="31" formatCode="General">
                  <c:v>84</c:v>
                </c:pt>
                <c:pt idx="32" formatCode="General">
                  <c:v>96</c:v>
                </c:pt>
                <c:pt idx="33" formatCode="General">
                  <c:v>83</c:v>
                </c:pt>
                <c:pt idx="34" formatCode="General">
                  <c:v>63</c:v>
                </c:pt>
                <c:pt idx="35" formatCode="General">
                  <c:v>48</c:v>
                </c:pt>
                <c:pt idx="36" formatCode="General">
                  <c:v>31</c:v>
                </c:pt>
                <c:pt idx="37" formatCode="General">
                  <c:v>54</c:v>
                </c:pt>
                <c:pt idx="38">
                  <c:v>57.333333333333329</c:v>
                </c:pt>
                <c:pt idx="39">
                  <c:v>60.666666666666664</c:v>
                </c:pt>
                <c:pt idx="40">
                  <c:v>64</c:v>
                </c:pt>
                <c:pt idx="41">
                  <c:v>72.050000000000011</c:v>
                </c:pt>
                <c:pt idx="42">
                  <c:v>80.100000000000009</c:v>
                </c:pt>
                <c:pt idx="43">
                  <c:v>87.85</c:v>
                </c:pt>
                <c:pt idx="4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372880"/>
        <c:axId val="158373272"/>
      </c:lineChart>
      <c:catAx>
        <c:axId val="15837288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373272"/>
        <c:crosses val="autoZero"/>
        <c:auto val="1"/>
        <c:lblAlgn val="ctr"/>
        <c:lblOffset val="100"/>
        <c:tickLblSkip val="2"/>
        <c:noMultiLvlLbl val="0"/>
      </c:catAx>
      <c:valAx>
        <c:axId val="158373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37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716303" y="1828959"/>
            <a:ext cx="7379236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>
                <a:solidFill>
                  <a:schemeClr val="bg1"/>
                </a:solidFill>
                <a:latin typeface="Museo 700" panose="02000000000000000000" pitchFamily="50" charset="0"/>
              </a:rPr>
              <a:t> </a:t>
            </a:r>
          </a:p>
          <a:p>
            <a:r>
              <a:rPr lang="sv-SE" sz="3200" dirty="0">
                <a:solidFill>
                  <a:schemeClr val="bg1"/>
                </a:solidFill>
                <a:latin typeface="Museo 500" panose="02000000000000000000" pitchFamily="50" charset="0"/>
              </a:rPr>
              <a:t>Småföretagsbarometern </a:t>
            </a:r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2016</a:t>
            </a:r>
          </a:p>
          <a:p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Östergötland län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591"/>
            <a:ext cx="9144000" cy="52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Omsättningsutveckling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509447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6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Omsättningsutveckling, </a:t>
            </a:r>
            <a:r>
              <a:rPr lang="sv-SE" sz="3000" dirty="0"/>
              <a:t>industri- 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6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089907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Autofit/>
          </a:bodyPr>
          <a:lstStyle/>
          <a:p>
            <a:r>
              <a:rPr lang="sv-SE" sz="3000" dirty="0"/>
              <a:t>Sammanlagd konjunkturindikator; sysselsättning, orderingång och </a:t>
            </a:r>
            <a:r>
              <a:rPr lang="sv-SE" sz="3000" dirty="0" smtClean="0"/>
              <a:t>omsättning, industri- </a:t>
            </a:r>
            <a:r>
              <a:rPr lang="sv-SE" sz="3000" dirty="0"/>
              <a:t>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Länsfördelning runt riksgenomsnittet av sammanlagd konjunkturindikator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971057"/>
              </p:ext>
            </p:extLst>
          </p:nvPr>
        </p:nvGraphicFramePr>
        <p:xfrm>
          <a:off x="238205" y="1370013"/>
          <a:ext cx="8223356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5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1985-2016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70013"/>
          <a:ext cx="7946732" cy="34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0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Lönsamhetsutveckling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165" y="273844"/>
            <a:ext cx="8088185" cy="994172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Expansionsutsikter (andel som ser goda expansionsmöjligheter) i </a:t>
            </a:r>
            <a:r>
              <a:rPr lang="sv-SE" sz="3600" dirty="0" smtClean="0"/>
              <a:t>länet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1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Företagens expansionsutsikter (andel som ser goda expansionsmöjligheter) per län och i riket 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240869"/>
              </p:ext>
            </p:extLst>
          </p:nvPr>
        </p:nvGraphicFramePr>
        <p:xfrm>
          <a:off x="176733" y="1370013"/>
          <a:ext cx="8338617" cy="34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tillväxthinder 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7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Småföretagsbarometern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Småföretagsbarometern produceras i samverkan </a:t>
            </a:r>
            <a:r>
              <a:rPr lang="sv-SE" dirty="0" smtClean="0"/>
              <a:t>mellan Företagarna, Swedbank och </a:t>
            </a:r>
            <a:r>
              <a:rPr lang="sv-SE" dirty="0"/>
              <a:t>Sparbankernas </a:t>
            </a:r>
            <a:r>
              <a:rPr lang="sv-SE" dirty="0" smtClean="0"/>
              <a:t>Riksförbund</a:t>
            </a:r>
          </a:p>
          <a:p>
            <a:r>
              <a:rPr lang="sv-SE" dirty="0" smtClean="0"/>
              <a:t>Småföretagsbarometern </a:t>
            </a:r>
            <a:r>
              <a:rPr lang="sv-SE" dirty="0"/>
              <a:t>redovisar hur Sveriges småföretag uppfattar det ekonomiska läget och förväntningarna inför den närmaste framtiden.</a:t>
            </a:r>
          </a:p>
          <a:p>
            <a:r>
              <a:rPr lang="sv-SE" dirty="0"/>
              <a:t>Omfattar 4 000 företagare inom det privata näringslivet med 1-49 </a:t>
            </a:r>
            <a:r>
              <a:rPr lang="sv-SE" dirty="0" smtClean="0"/>
              <a:t>anställda</a:t>
            </a:r>
            <a:r>
              <a:rPr lang="sv-SE" dirty="0"/>
              <a:t> </a:t>
            </a:r>
            <a:r>
              <a:rPr lang="sv-SE" dirty="0" smtClean="0"/>
              <a:t>(158 i Östergötland län)</a:t>
            </a:r>
            <a:endParaRPr lang="sv-SE" dirty="0"/>
          </a:p>
          <a:p>
            <a:r>
              <a:rPr lang="sv-SE" dirty="0"/>
              <a:t>Sveriges </a:t>
            </a:r>
            <a:r>
              <a:rPr lang="sv-SE" dirty="0" smtClean="0"/>
              <a:t>äldsta (sedan 1985) </a:t>
            </a:r>
            <a:r>
              <a:rPr lang="sv-SE" dirty="0"/>
              <a:t>och största konjunkturundersökning bland småföretag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63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</a:t>
            </a:r>
            <a:r>
              <a:rPr lang="sv-SE" dirty="0"/>
              <a:t>konjunkturrisken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Största </a:t>
            </a:r>
            <a:r>
              <a:rPr lang="sv-SE" dirty="0"/>
              <a:t>politiska 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5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</a:t>
            </a:r>
            <a:r>
              <a:rPr lang="sv-SE" dirty="0"/>
              <a:t>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640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sv-SE" b="1" dirty="0"/>
              <a:t>Småföretagskonjunkturen </a:t>
            </a:r>
            <a:r>
              <a:rPr lang="sv-SE" dirty="0" smtClean="0"/>
              <a:t>har </a:t>
            </a:r>
            <a:r>
              <a:rPr lang="sv-SE" dirty="0"/>
              <a:t>varit positiv sedan 2015 års </a:t>
            </a:r>
            <a:r>
              <a:rPr lang="sv-SE" dirty="0" smtClean="0"/>
              <a:t>mätning</a:t>
            </a:r>
          </a:p>
          <a:p>
            <a:pPr lvl="0">
              <a:buFontTx/>
              <a:buChar char="-"/>
            </a:pPr>
            <a:r>
              <a:rPr lang="sv-SE" dirty="0" smtClean="0"/>
              <a:t>Nettotal för länet: 106, för riket: 80</a:t>
            </a:r>
          </a:p>
          <a:p>
            <a:pPr lvl="0">
              <a:buFontTx/>
              <a:buChar char="-"/>
            </a:pPr>
            <a:r>
              <a:rPr lang="sv-SE" dirty="0" smtClean="0"/>
              <a:t>Förväntningarna </a:t>
            </a:r>
            <a:r>
              <a:rPr lang="sv-SE" dirty="0"/>
              <a:t>inför kommande år pekar på en fortsatt återhämtning, </a:t>
            </a:r>
            <a:endParaRPr lang="sv-SE" dirty="0" smtClean="0"/>
          </a:p>
          <a:p>
            <a:r>
              <a:rPr lang="sv-SE" b="1" dirty="0" smtClean="0"/>
              <a:t>Sysselsättningstillväxten</a:t>
            </a:r>
            <a:r>
              <a:rPr lang="sv-SE" dirty="0" smtClean="0"/>
              <a:t> </a:t>
            </a:r>
            <a:r>
              <a:rPr lang="sv-SE" dirty="0"/>
              <a:t>har varit positiv </a:t>
            </a:r>
            <a:endParaRPr lang="sv-SE" dirty="0" smtClean="0"/>
          </a:p>
          <a:p>
            <a:pPr>
              <a:buFontTx/>
              <a:buChar char="-"/>
            </a:pPr>
            <a:r>
              <a:rPr lang="sv-SE" dirty="0" smtClean="0"/>
              <a:t>Nettotal för länet: 19, för riksgenomsnittet</a:t>
            </a:r>
            <a:r>
              <a:rPr lang="sv-SE" smtClean="0"/>
              <a:t>: </a:t>
            </a:r>
            <a:r>
              <a:rPr lang="sv-SE" smtClean="0"/>
              <a:t>14</a:t>
            </a:r>
            <a:endParaRPr lang="sv-SE" dirty="0" smtClean="0"/>
          </a:p>
          <a:p>
            <a:pPr>
              <a:buFontTx/>
              <a:buChar char="-"/>
            </a:pPr>
            <a:r>
              <a:rPr lang="sv-SE" dirty="0"/>
              <a:t>F</a:t>
            </a:r>
            <a:r>
              <a:rPr lang="sv-SE" dirty="0" smtClean="0"/>
              <a:t>ramtida </a:t>
            </a:r>
            <a:r>
              <a:rPr lang="sv-SE" dirty="0"/>
              <a:t>sysselsättningstillväxten ser positiv </a:t>
            </a:r>
            <a:r>
              <a:rPr lang="sv-SE" dirty="0" smtClean="0"/>
              <a:t>ut</a:t>
            </a:r>
            <a:endParaRPr lang="sv-SE" dirty="0"/>
          </a:p>
          <a:p>
            <a:pPr lvl="0"/>
            <a:r>
              <a:rPr lang="sv-SE" b="1" dirty="0"/>
              <a:t>Orderingången </a:t>
            </a:r>
            <a:r>
              <a:rPr lang="sv-SE" dirty="0" smtClean="0"/>
              <a:t>har </a:t>
            </a:r>
            <a:r>
              <a:rPr lang="sv-SE" dirty="0"/>
              <a:t>förbättrats och är fortsatt högre än </a:t>
            </a:r>
            <a:r>
              <a:rPr lang="sv-SE" dirty="0" smtClean="0"/>
              <a:t>riksgenomsnittet</a:t>
            </a:r>
          </a:p>
          <a:p>
            <a:pPr lvl="0">
              <a:buFontTx/>
              <a:buChar char="-"/>
            </a:pPr>
            <a:r>
              <a:rPr lang="sv-SE" dirty="0" smtClean="0"/>
              <a:t>Nettotal för länet: 45, för riksgenomsnittet: 33</a:t>
            </a:r>
          </a:p>
          <a:p>
            <a:pPr lvl="0">
              <a:buFontTx/>
              <a:buChar char="-"/>
            </a:pPr>
            <a:r>
              <a:rPr lang="sv-SE" dirty="0" smtClean="0"/>
              <a:t>Positiva förväntningar på ett års sikt </a:t>
            </a:r>
          </a:p>
          <a:p>
            <a:r>
              <a:rPr lang="sv-SE" b="1" dirty="0" smtClean="0"/>
              <a:t>Omsättningstillväxten</a:t>
            </a:r>
            <a:r>
              <a:rPr lang="sv-SE" dirty="0" smtClean="0"/>
              <a:t> har ökat</a:t>
            </a:r>
          </a:p>
          <a:p>
            <a:pPr>
              <a:buFontTx/>
              <a:buChar char="-"/>
            </a:pPr>
            <a:r>
              <a:rPr lang="sv-SE" dirty="0" smtClean="0"/>
              <a:t>Nettotal för länet: 42, för riksgenomsnittet: 33</a:t>
            </a:r>
          </a:p>
          <a:p>
            <a:pPr>
              <a:buFontTx/>
              <a:buChar char="-"/>
            </a:pPr>
            <a:r>
              <a:rPr lang="sv-SE" dirty="0" smtClean="0"/>
              <a:t>Optimistiska förväntningar inför kommande år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82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sv-SE" b="1" dirty="0"/>
              <a:t>Tillväxten av lönsamheten </a:t>
            </a:r>
            <a:r>
              <a:rPr lang="sv-SE" dirty="0" smtClean="0"/>
              <a:t>har </a:t>
            </a:r>
            <a:r>
              <a:rPr lang="sv-SE" dirty="0"/>
              <a:t>återhämtat sig tämligen kraftigt efter åren med akut </a:t>
            </a:r>
            <a:r>
              <a:rPr lang="sv-SE" dirty="0" smtClean="0"/>
              <a:t>finanskris</a:t>
            </a:r>
          </a:p>
          <a:p>
            <a:pPr lvl="0">
              <a:buFontTx/>
              <a:buChar char="-"/>
            </a:pPr>
            <a:r>
              <a:rPr lang="sv-SE" dirty="0" smtClean="0"/>
              <a:t>Industriföretagens </a:t>
            </a:r>
            <a:r>
              <a:rPr lang="sv-SE" dirty="0"/>
              <a:t>lönsamhet är något lägre än </a:t>
            </a:r>
            <a:r>
              <a:rPr lang="sv-SE" dirty="0" smtClean="0"/>
              <a:t>tjänsteföretagens</a:t>
            </a:r>
          </a:p>
          <a:p>
            <a:pPr lvl="0">
              <a:buFontTx/>
              <a:buChar char="-"/>
            </a:pPr>
            <a:r>
              <a:rPr lang="sv-SE" dirty="0" smtClean="0"/>
              <a:t>Hälften av </a:t>
            </a:r>
            <a:r>
              <a:rPr lang="sv-SE" dirty="0"/>
              <a:t>tjänsteföretagen spår en ökad </a:t>
            </a:r>
            <a:r>
              <a:rPr lang="sv-SE" dirty="0" smtClean="0"/>
              <a:t>lönsamhet medan </a:t>
            </a:r>
            <a:r>
              <a:rPr lang="sv-SE" dirty="0"/>
              <a:t>i</a:t>
            </a:r>
            <a:r>
              <a:rPr lang="sv-SE" dirty="0" smtClean="0"/>
              <a:t>ndustriföretagen </a:t>
            </a:r>
            <a:r>
              <a:rPr lang="sv-SE" dirty="0"/>
              <a:t>förväntar sig något lägre ökning av lönsamheten. </a:t>
            </a:r>
            <a:endParaRPr lang="sv-SE" dirty="0" smtClean="0"/>
          </a:p>
          <a:p>
            <a:r>
              <a:rPr lang="sv-SE" dirty="0" smtClean="0"/>
              <a:t>70 % </a:t>
            </a:r>
            <a:r>
              <a:rPr lang="sv-SE" dirty="0"/>
              <a:t>av företagen anser att de har </a:t>
            </a:r>
            <a:r>
              <a:rPr lang="sv-SE" b="1" dirty="0"/>
              <a:t>goda utsikter att expandera</a:t>
            </a:r>
          </a:p>
          <a:p>
            <a:pPr>
              <a:buFontTx/>
              <a:buChar char="-"/>
            </a:pPr>
            <a:r>
              <a:rPr lang="sv-SE" dirty="0" smtClean="0"/>
              <a:t>Samma för riksgenomsnittet</a:t>
            </a:r>
          </a:p>
          <a:p>
            <a:pPr>
              <a:buFontTx/>
              <a:buChar char="-"/>
            </a:pPr>
            <a:r>
              <a:rPr lang="sv-SE" b="1" dirty="0" smtClean="0"/>
              <a:t>Främsta </a:t>
            </a:r>
            <a:r>
              <a:rPr lang="sv-SE" b="1" dirty="0"/>
              <a:t>tillväxthindren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Brist på lämplig arbetskraft</a:t>
            </a:r>
          </a:p>
          <a:p>
            <a:pPr marL="457200" indent="-457200">
              <a:buAutoNum type="arabicPeriod"/>
            </a:pPr>
            <a:r>
              <a:rPr lang="sv-SE" dirty="0"/>
              <a:t>Höga </a:t>
            </a:r>
            <a:r>
              <a:rPr lang="sv-SE"/>
              <a:t>arbetskraftskostnader </a:t>
            </a:r>
            <a:endParaRPr lang="sv-SE" smtClean="0"/>
          </a:p>
          <a:p>
            <a:r>
              <a:rPr lang="sv-SE" smtClean="0"/>
              <a:t>Den </a:t>
            </a:r>
            <a:r>
              <a:rPr lang="sv-SE" dirty="0"/>
              <a:t>största </a:t>
            </a:r>
            <a:r>
              <a:rPr lang="sv-SE" b="1" dirty="0"/>
              <a:t>konjunkturrisken </a:t>
            </a:r>
            <a:r>
              <a:rPr lang="sv-SE" dirty="0"/>
              <a:t>är den inhemska konjunkturen</a:t>
            </a:r>
          </a:p>
          <a:p>
            <a:r>
              <a:rPr lang="sv-SE" dirty="0"/>
              <a:t>De största </a:t>
            </a:r>
            <a:r>
              <a:rPr lang="sv-SE" b="1" dirty="0"/>
              <a:t>politiska riskerna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Potentiellt höjda arbetskraftskostnader och arbetsgivaravgifter</a:t>
            </a:r>
          </a:p>
          <a:p>
            <a:pPr marL="457200" indent="-457200">
              <a:buAutoNum type="arabicPeriod"/>
            </a:pPr>
            <a:r>
              <a:rPr lang="sv-SE" dirty="0"/>
              <a:t>Skattekostnader </a:t>
            </a:r>
          </a:p>
        </p:txBody>
      </p:sp>
    </p:spTree>
    <p:extLst>
      <p:ext uri="{BB962C8B-B14F-4D97-AF65-F5344CB8AC3E}">
        <p14:creationId xmlns:p14="http://schemas.microsoft.com/office/powerpoint/2010/main" val="388151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Brexit</a:t>
            </a:r>
            <a:r>
              <a:rPr lang="sv-SE" dirty="0" smtClean="0"/>
              <a:t>-nyhet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91025"/>
            <a:ext cx="7886700" cy="3432490"/>
          </a:xfrm>
        </p:spPr>
        <p:txBody>
          <a:bodyPr/>
          <a:lstStyle/>
          <a:p>
            <a:r>
              <a:rPr lang="sv-SE" sz="1400" dirty="0" err="1" smtClean="0"/>
              <a:t>Wilcoxon</a:t>
            </a:r>
            <a:r>
              <a:rPr lang="sv-SE" sz="1400" dirty="0"/>
              <a:t>-Mann-Whitney och Chi-</a:t>
            </a:r>
            <a:r>
              <a:rPr lang="sv-SE" sz="1400" dirty="0" err="1"/>
              <a:t>square</a:t>
            </a:r>
            <a:r>
              <a:rPr lang="sv-SE" sz="1400" dirty="0"/>
              <a:t> </a:t>
            </a:r>
            <a:r>
              <a:rPr lang="sv-SE" sz="1400" dirty="0" smtClean="0"/>
              <a:t>test visar att det finns en signifikant skillnad för några variabler mellan intervjuerna som gjordes innan och efter </a:t>
            </a:r>
            <a:r>
              <a:rPr lang="sv-SE" sz="1400" dirty="0" err="1" smtClean="0"/>
              <a:t>Brexit</a:t>
            </a:r>
            <a:r>
              <a:rPr lang="sv-SE" sz="1400" dirty="0" smtClean="0"/>
              <a:t>-nyheten (24:e juni)</a:t>
            </a:r>
          </a:p>
          <a:p>
            <a:r>
              <a:rPr lang="sv-SE" sz="1400" dirty="0" smtClean="0"/>
              <a:t>Skillnaderna är dock väldig små, och påverkar inte resultaten</a:t>
            </a:r>
          </a:p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32072"/>
              </p:ext>
            </p:extLst>
          </p:nvPr>
        </p:nvGraphicFramePr>
        <p:xfrm>
          <a:off x="899032" y="2005534"/>
          <a:ext cx="6998634" cy="27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201670" y="4830568"/>
            <a:ext cx="73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Museo 300" panose="02000000000000000000" pitchFamily="50" charset="0"/>
              </a:rPr>
              <a:t>Brexit</a:t>
            </a:r>
            <a:r>
              <a:rPr lang="sv-SE" sz="1400" dirty="0" smtClean="0">
                <a:latin typeface="Museo 300" panose="02000000000000000000" pitchFamily="50" charset="0"/>
              </a:rPr>
              <a:t> </a:t>
            </a:r>
            <a:r>
              <a:rPr lang="sv-SE" sz="1400" dirty="0">
                <a:latin typeface="Museo 300" panose="02000000000000000000" pitchFamily="50" charset="0"/>
              </a:rPr>
              <a:t>nyhet </a:t>
            </a:r>
            <a:r>
              <a:rPr lang="sv-SE" sz="1400" dirty="0" smtClean="0">
                <a:latin typeface="Museo 300" panose="02000000000000000000" pitchFamily="50" charset="0"/>
              </a:rPr>
              <a:t>presenterades 24:e juni, mellan veckonummer 25 </a:t>
            </a:r>
            <a:r>
              <a:rPr lang="sv-SE" sz="1400" dirty="0">
                <a:latin typeface="Museo 300" panose="02000000000000000000" pitchFamily="50" charset="0"/>
              </a:rPr>
              <a:t>och </a:t>
            </a:r>
            <a:r>
              <a:rPr lang="sv-SE" sz="1400" dirty="0" smtClean="0">
                <a:latin typeface="Museo 300" panose="02000000000000000000" pitchFamily="50" charset="0"/>
              </a:rPr>
              <a:t>26</a:t>
            </a:r>
            <a:endParaRPr lang="sv-SE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889000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22010" y="1722255"/>
            <a:ext cx="5128709" cy="18851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useo 700" panose="02000000000000000000" pitchFamily="50" charset="0"/>
              </a:rPr>
              <a:t>FRÅGOR</a:t>
            </a:r>
            <a:endParaRPr lang="sv-SE" sz="9600" dirty="0">
              <a:solidFill>
                <a:schemeClr val="accent4">
                  <a:lumMod val="20000"/>
                  <a:lumOff val="80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831" y="2219467"/>
            <a:ext cx="202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Museo 700" panose="02000000000000000000" pitchFamily="50" charset="0"/>
              </a:rPr>
              <a:t>?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Nettotal och </a:t>
            </a:r>
            <a:r>
              <a:rPr lang="sv-SE" dirty="0" smtClean="0"/>
              <a:t>konjunkturindikatorn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För </a:t>
            </a:r>
            <a:r>
              <a:rPr lang="sv-SE" dirty="0"/>
              <a:t>att underlätta snabba svar ställs frågorna så att de kan besvaras utan hjälp av bokföring och statistik. </a:t>
            </a:r>
          </a:p>
          <a:p>
            <a:pPr lvl="1"/>
            <a:r>
              <a:rPr lang="sv-SE" dirty="0"/>
              <a:t>a)	Ja/nej</a:t>
            </a:r>
          </a:p>
          <a:p>
            <a:pPr lvl="1"/>
            <a:r>
              <a:rPr lang="sv-SE" dirty="0"/>
              <a:t>b)	Större, oförändrad eller mindre</a:t>
            </a:r>
          </a:p>
          <a:p>
            <a:r>
              <a:rPr lang="sv-SE" dirty="0"/>
              <a:t>Småföretagsbarometerns konjunkturindikator arbetar med </a:t>
            </a:r>
            <a:r>
              <a:rPr lang="sv-SE" b="1" dirty="0"/>
              <a:t>nettotal</a:t>
            </a:r>
            <a:r>
              <a:rPr lang="sv-SE" dirty="0"/>
              <a:t> där svaren räknas om till procentandelar. Skillnaden mellan procentandelen positiva svar minus procentandelen negativa svar benämns nettotal. Ett värde mindre än 0 betyder kontraktion, medan ett värde över 0 betyder expansion. Nettotalet visar alltså hur snabbt tillväxten förändras, snarare än en absolut nivå. </a:t>
            </a:r>
          </a:p>
          <a:p>
            <a:r>
              <a:rPr lang="sv-SE" dirty="0"/>
              <a:t>Sedan adderas nettotalen för sysselsättning, orderingång och omsättning. Summan av dessa nettotal bildar </a:t>
            </a:r>
            <a:r>
              <a:rPr lang="sv-SE" b="1" dirty="0"/>
              <a:t>småföretagens </a:t>
            </a:r>
            <a:r>
              <a:rPr lang="sv-SE" b="1" dirty="0" smtClean="0"/>
              <a:t>konjunkturindikator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52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Tillväxt av </a:t>
            </a:r>
            <a:r>
              <a:rPr lang="sv-SE" dirty="0" smtClean="0"/>
              <a:t>jobb </a:t>
            </a:r>
            <a:r>
              <a:rPr lang="sv-SE" dirty="0"/>
              <a:t>i </a:t>
            </a:r>
            <a:r>
              <a:rPr lang="sv-SE" dirty="0" smtClean="0"/>
              <a:t>länet </a:t>
            </a:r>
            <a:r>
              <a:rPr lang="sv-SE" dirty="0"/>
              <a:t>sedan </a:t>
            </a:r>
            <a:r>
              <a:rPr lang="sv-SE" dirty="0" smtClean="0"/>
              <a:t>1990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8651" y="4589502"/>
            <a:ext cx="501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Museo 500" panose="02000000000000000000" pitchFamily="50" charset="0"/>
              </a:rPr>
              <a:t>Källa: SCB</a:t>
            </a:r>
          </a:p>
          <a:p>
            <a:r>
              <a:rPr lang="sv-SE" sz="900" dirty="0" smtClean="0">
                <a:latin typeface="Museo 500" panose="02000000000000000000" pitchFamily="50" charset="0"/>
              </a:rPr>
              <a:t>Arbetsställen </a:t>
            </a:r>
            <a:r>
              <a:rPr lang="sv-SE" sz="900" dirty="0">
                <a:latin typeface="Museo 500" panose="02000000000000000000" pitchFamily="50" charset="0"/>
              </a:rPr>
              <a:t>utan anställda räknas som 1 jobb. Sektorn jordbruk, skogsbruk &amp; fiske, samt juridiska former så som bostadsrättföreningar, kommuner och dödsbon exkluderas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Sysselsättningsutvecklingen </a:t>
            </a:r>
            <a:r>
              <a:rPr lang="sv-SE" dirty="0" smtClean="0"/>
              <a:t>1995-2016 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Sysselsättningsutvecklingen, </a:t>
            </a:r>
            <a:r>
              <a:rPr lang="sv-SE" sz="3000" dirty="0"/>
              <a:t>industri- 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445336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9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Orderutveckling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82409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Orderutveckling, industri- </a:t>
            </a:r>
            <a:r>
              <a:rPr lang="sv-SE" sz="3000" dirty="0"/>
              <a:t>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smtClean="0"/>
              <a:t>44</a:t>
            </a:r>
            <a:r>
              <a:rPr lang="sv-SE" sz="3600" dirty="0" smtClean="0"/>
              <a:t> </a:t>
            </a:r>
            <a:r>
              <a:rPr lang="sv-SE" sz="3600" dirty="0"/>
              <a:t>procent av företagen i länet har tvingats tacka nej till </a:t>
            </a:r>
            <a:r>
              <a:rPr lang="sv-SE" sz="3600" dirty="0" smtClean="0"/>
              <a:t>order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6862</TotalTime>
  <Words>472</Words>
  <Application>Microsoft Office PowerPoint</Application>
  <PresentationFormat>Bildspel på skärmen (16:9)</PresentationFormat>
  <Paragraphs>76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Småföretagsbarometern</vt:lpstr>
      <vt:lpstr>Nettotal och konjunkturindikatorn</vt:lpstr>
      <vt:lpstr>Tillväxt av jobb i länet sedan 1990</vt:lpstr>
      <vt:lpstr>Sysselsättningsutvecklingen 1995-2016 </vt:lpstr>
      <vt:lpstr>Sysselsättningsutvecklingen, industri- och tjänstesektor 2000-2016</vt:lpstr>
      <vt:lpstr>Orderutveckling 1995-2016</vt:lpstr>
      <vt:lpstr>Orderutveckling, industri- och tjänstesektor 2000-2016</vt:lpstr>
      <vt:lpstr>44 procent av företagen i länet har tvingats tacka nej till order</vt:lpstr>
      <vt:lpstr>Omsättningsutveckling 1995-2016</vt:lpstr>
      <vt:lpstr>Omsättningsutveckling, industri- och tjänstesektor 2000-2016</vt:lpstr>
      <vt:lpstr>Sammanlagd konjunkturindikator; sysselsättning, orderingång och omsättning 1995-2016</vt:lpstr>
      <vt:lpstr>Sammanlagd konjunkturindikator; sysselsättning, orderingång och omsättning, industri- och tjänstesektor 2000-2016</vt:lpstr>
      <vt:lpstr>Länsfördelning runt riksgenomsnittet av sammanlagd konjunkturindikator 2016</vt:lpstr>
      <vt:lpstr>Sammanlagd konjunkturindikator; sysselsättning, orderingång och omsättning 1985-2016</vt:lpstr>
      <vt:lpstr>Lönsamhetsutveckling 2000-2016</vt:lpstr>
      <vt:lpstr>Expansionsutsikter (andel som ser goda expansionsmöjligheter) i länet 2000-2016</vt:lpstr>
      <vt:lpstr>Företagens expansionsutsikter (andel som ser goda expansionsmöjligheter) per län och i riket 2016</vt:lpstr>
      <vt:lpstr>Största tillväxthinder 2016</vt:lpstr>
      <vt:lpstr>Största konjunkturrisken 2016</vt:lpstr>
      <vt:lpstr>Största politiska risken 2016</vt:lpstr>
      <vt:lpstr>Sammanfattning</vt:lpstr>
      <vt:lpstr>Sammanfattning</vt:lpstr>
      <vt:lpstr>Brexit-nyhet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Julia Setterberg</cp:lastModifiedBy>
  <cp:revision>475</cp:revision>
  <cp:lastPrinted>2015-11-05T08:54:09Z</cp:lastPrinted>
  <dcterms:created xsi:type="dcterms:W3CDTF">2010-04-12T23:12:02Z</dcterms:created>
  <dcterms:modified xsi:type="dcterms:W3CDTF">2016-09-06T09:25:27Z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