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03" r:id="rId6"/>
    <p:sldMasterId id="2147483722" r:id="rId7"/>
    <p:sldMasterId id="2147483738" r:id="rId8"/>
    <p:sldMasterId id="2147483777" r:id="rId9"/>
    <p:sldMasterId id="2147483822" r:id="rId10"/>
  </p:sldMasterIdLst>
  <p:notesMasterIdLst>
    <p:notesMasterId r:id="rId20"/>
  </p:notesMasterIdLst>
  <p:handoutMasterIdLst>
    <p:handoutMasterId r:id="rId21"/>
  </p:handoutMasterIdLst>
  <p:sldIdLst>
    <p:sldId id="621" r:id="rId11"/>
    <p:sldId id="620" r:id="rId12"/>
    <p:sldId id="602" r:id="rId13"/>
    <p:sldId id="603" r:id="rId14"/>
    <p:sldId id="614" r:id="rId15"/>
    <p:sldId id="605" r:id="rId16"/>
    <p:sldId id="615" r:id="rId17"/>
    <p:sldId id="607" r:id="rId18"/>
    <p:sldId id="622" r:id="rId19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4"/>
    <a:srgbClr val="1C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8" dt="2022-01-17T13:22:54.161"/>
    <p1510:client id="{8F2FC4BB-A1BA-FEE5-2B4A-B2A3558C5C9B}" v="109" dt="2022-01-26T12:34:36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iprijanovska" userId="S::sandra.kiprijanovska@trafikkontoret.goteborg.se::eb698174-284f-4afc-b294-202fd3aef636" providerId="AD" clId="Web-{8F2FC4BB-A1BA-FEE5-2B4A-B2A3558C5C9B}"/>
    <pc:docChg chg="addSld delSld modSld sldOrd">
      <pc:chgData name="Sandra Kiprijanovska" userId="S::sandra.kiprijanovska@trafikkontoret.goteborg.se::eb698174-284f-4afc-b294-202fd3aef636" providerId="AD" clId="Web-{8F2FC4BB-A1BA-FEE5-2B4A-B2A3558C5C9B}" dt="2022-01-26T12:34:36.967" v="50"/>
      <pc:docMkLst>
        <pc:docMk/>
      </pc:docMkLst>
      <pc:sldChg chg="del">
        <pc:chgData name="Sandra Kiprijanovska" userId="S::sandra.kiprijanovska@trafikkontoret.goteborg.se::eb698174-284f-4afc-b294-202fd3aef636" providerId="AD" clId="Web-{8F2FC4BB-A1BA-FEE5-2B4A-B2A3558C5C9B}" dt="2022-01-26T12:33:00.355" v="1"/>
        <pc:sldMkLst>
          <pc:docMk/>
          <pc:sldMk cId="4050799066" sldId="597"/>
        </pc:sldMkLst>
      </pc:sldChg>
      <pc:sldChg chg="del">
        <pc:chgData name="Sandra Kiprijanovska" userId="S::sandra.kiprijanovska@trafikkontoret.goteborg.se::eb698174-284f-4afc-b294-202fd3aef636" providerId="AD" clId="Web-{8F2FC4BB-A1BA-FEE5-2B4A-B2A3558C5C9B}" dt="2022-01-26T12:34:29.185" v="47"/>
        <pc:sldMkLst>
          <pc:docMk/>
          <pc:sldMk cId="3433052779" sldId="610"/>
        </pc:sldMkLst>
      </pc:sldChg>
      <pc:sldChg chg="del">
        <pc:chgData name="Sandra Kiprijanovska" userId="S::sandra.kiprijanovska@trafikkontoret.goteborg.se::eb698174-284f-4afc-b294-202fd3aef636" providerId="AD" clId="Web-{8F2FC4BB-A1BA-FEE5-2B4A-B2A3558C5C9B}" dt="2022-01-26T12:34:30.670" v="48"/>
        <pc:sldMkLst>
          <pc:docMk/>
          <pc:sldMk cId="104732812" sldId="616"/>
        </pc:sldMkLst>
      </pc:sldChg>
      <pc:sldChg chg="del">
        <pc:chgData name="Sandra Kiprijanovska" userId="S::sandra.kiprijanovska@trafikkontoret.goteborg.se::eb698174-284f-4afc-b294-202fd3aef636" providerId="AD" clId="Web-{8F2FC4BB-A1BA-FEE5-2B4A-B2A3558C5C9B}" dt="2022-01-26T12:34:25.998" v="45"/>
        <pc:sldMkLst>
          <pc:docMk/>
          <pc:sldMk cId="3961148112" sldId="618"/>
        </pc:sldMkLst>
      </pc:sldChg>
      <pc:sldChg chg="del">
        <pc:chgData name="Sandra Kiprijanovska" userId="S::sandra.kiprijanovska@trafikkontoret.goteborg.se::eb698174-284f-4afc-b294-202fd3aef636" providerId="AD" clId="Web-{8F2FC4BB-A1BA-FEE5-2B4A-B2A3558C5C9B}" dt="2022-01-26T12:34:27.419" v="46"/>
        <pc:sldMkLst>
          <pc:docMk/>
          <pc:sldMk cId="395001377" sldId="619"/>
        </pc:sldMkLst>
      </pc:sldChg>
      <pc:sldChg chg="add">
        <pc:chgData name="Sandra Kiprijanovska" userId="S::sandra.kiprijanovska@trafikkontoret.goteborg.se::eb698174-284f-4afc-b294-202fd3aef636" providerId="AD" clId="Web-{8F2FC4BB-A1BA-FEE5-2B4A-B2A3558C5C9B}" dt="2022-01-26T12:32:56.542" v="0"/>
        <pc:sldMkLst>
          <pc:docMk/>
          <pc:sldMk cId="1760270168" sldId="620"/>
        </pc:sldMkLst>
      </pc:sldChg>
      <pc:sldChg chg="modSp add ord">
        <pc:chgData name="Sandra Kiprijanovska" userId="S::sandra.kiprijanovska@trafikkontoret.goteborg.se::eb698174-284f-4afc-b294-202fd3aef636" providerId="AD" clId="Web-{8F2FC4BB-A1BA-FEE5-2B4A-B2A3558C5C9B}" dt="2022-01-26T12:34:24.419" v="44" actId="20577"/>
        <pc:sldMkLst>
          <pc:docMk/>
          <pc:sldMk cId="1740160242" sldId="621"/>
        </pc:sldMkLst>
        <pc:spChg chg="mod">
          <ac:chgData name="Sandra Kiprijanovska" userId="S::sandra.kiprijanovska@trafikkontoret.goteborg.se::eb698174-284f-4afc-b294-202fd3aef636" providerId="AD" clId="Web-{8F2FC4BB-A1BA-FEE5-2B4A-B2A3558C5C9B}" dt="2022-01-26T12:34:24.419" v="44" actId="20577"/>
          <ac:spMkLst>
            <pc:docMk/>
            <pc:sldMk cId="1740160242" sldId="621"/>
            <ac:spMk id="13" creationId="{00000000-0000-0000-0000-000000000000}"/>
          </ac:spMkLst>
        </pc:spChg>
        <pc:spChg chg="mod">
          <ac:chgData name="Sandra Kiprijanovska" userId="S::sandra.kiprijanovska@trafikkontoret.goteborg.se::eb698174-284f-4afc-b294-202fd3aef636" providerId="AD" clId="Web-{8F2FC4BB-A1BA-FEE5-2B4A-B2A3558C5C9B}" dt="2022-01-26T12:33:21.418" v="19" actId="20577"/>
          <ac:spMkLst>
            <pc:docMk/>
            <pc:sldMk cId="1740160242" sldId="621"/>
            <ac:spMk id="14" creationId="{00000000-0000-0000-0000-000000000000}"/>
          </ac:spMkLst>
        </pc:spChg>
        <pc:spChg chg="mod">
          <ac:chgData name="Sandra Kiprijanovska" userId="S::sandra.kiprijanovska@trafikkontoret.goteborg.se::eb698174-284f-4afc-b294-202fd3aef636" providerId="AD" clId="Web-{8F2FC4BB-A1BA-FEE5-2B4A-B2A3558C5C9B}" dt="2022-01-26T12:33:33.231" v="26" actId="20577"/>
          <ac:spMkLst>
            <pc:docMk/>
            <pc:sldMk cId="1740160242" sldId="621"/>
            <ac:spMk id="15" creationId="{00000000-0000-0000-0000-000000000000}"/>
          </ac:spMkLst>
        </pc:spChg>
      </pc:sldChg>
      <pc:sldChg chg="add ord">
        <pc:chgData name="Sandra Kiprijanovska" userId="S::sandra.kiprijanovska@trafikkontoret.goteborg.se::eb698174-284f-4afc-b294-202fd3aef636" providerId="AD" clId="Web-{8F2FC4BB-A1BA-FEE5-2B4A-B2A3558C5C9B}" dt="2022-01-26T12:34:36.967" v="50"/>
        <pc:sldMkLst>
          <pc:docMk/>
          <pc:sldMk cId="956311693" sldId="6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8913-C506-4A94-B4D9-7C4C78825CC8}" type="datetimeFigureOut">
              <a:rPr lang="sv-SE" smtClean="0"/>
              <a:t>2022-01-26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567F6-101E-4B91-BC95-D540047ED4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826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91113B68-2C72-4216-8646-C7F9FFDE7546}" type="datetimeFigureOut">
              <a:rPr lang="sv-SE" smtClean="0"/>
              <a:t>2022-01-26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364B4F5C-CE4E-4509-A35F-20382DEB3F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03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7A221-88E9-5049-B2B2-A8844F46C9C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2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Januari-Maj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Totalavstängning E6/Tingstadstunneln helgen 22-25 april. Kraftig påverkan i hela Göteborgsområdet.</a:t>
            </a:r>
            <a:endParaRPr lang="sv-SE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Kraftigt begränsad framkomlighet i alla anslutningar till Tingstadstunneln och </a:t>
            </a:r>
            <a:r>
              <a:rPr lang="sv-SE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Marieholmstunneln</a:t>
            </a: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Lundbyleden och omkring Leråkersmotet och Backavägen.</a:t>
            </a:r>
            <a:endParaRPr lang="sv-SE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E6/E20 norrgående</a:t>
            </a:r>
            <a:r>
              <a:rPr lang="sv-SE" sz="120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Kallebäck till Tingstad</a:t>
            </a: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Kraftigt förlängda restider längs E45 och Lundbyleden samt begränsad framkomlighet på anslutande vägar, vecka 7-8.</a:t>
            </a:r>
            <a:endParaRPr lang="sv-SE" sz="12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Centralenområdet.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26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Januari-Maj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Hisingsleden samt anslutande vägar under eftermiddag.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Juni-Augusti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Kraftigt begränsad framkomlighet i alla anslutningar till Tingstadstunneln och Marieholmstunneln.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Lundbyleden och omkring Leråkersmotet.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E6/E20 norrgående</a:t>
            </a:r>
            <a:r>
              <a:rPr lang="sv-SE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Kallebäck till Tingstad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Centralenområdet.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36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Juni-Augusti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Hisingsleden samt anslutande vägar under eftermiddag.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5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September-December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Kraftigt begränsad framkomlighet i alla anslutningar till Tingstadstunneln och Marieholmstunneln.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Lundbyleden och omkring Leråkersmotet.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E6/E20 norrgående</a:t>
            </a:r>
            <a:r>
              <a:rPr lang="sv-SE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Kallebäck till Tingstad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Centralenområdet.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på Södra</a:t>
            </a:r>
            <a:r>
              <a:rPr lang="sv-SE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Vägen, Engelbrektsgatan, Berzeliigatan.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 framkomlighet runt Eriksbergsmotet.</a:t>
            </a:r>
            <a:endParaRPr lang="sv-SE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66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Nedan följer en sammanfattning av kritiska stråk/platser för respektive period. Nytillkomna stråk/platser markeras med kursiv text.</a:t>
            </a:r>
          </a:p>
          <a:p>
            <a:endParaRPr lang="sv-SE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September-December 2022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Hisingsleden samt anslutande vägar under eftermiddag.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F5C-CE4E-4509-A35F-20382DEB3F2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46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>
            <a:extLst>
              <a:ext uri="{FF2B5EF4-FFF2-40B4-BE49-F238E27FC236}">
                <a16:creationId xmlns:a16="http://schemas.microsoft.com/office/drawing/2014/main" id="{9A7F1E3B-4E97-4BEF-95A4-7841C3768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9998" y="1144858"/>
            <a:ext cx="11211345" cy="535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813" y="1738314"/>
            <a:ext cx="10055087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814" y="3277762"/>
            <a:ext cx="7605669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814" y="3718798"/>
            <a:ext cx="7605669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47DE4A7-0441-4412-B638-1EF142FA53A7}"/>
              </a:ext>
            </a:extLst>
          </p:cNvPr>
          <p:cNvSpPr txBox="1"/>
          <p:nvPr userDrawn="1"/>
        </p:nvSpPr>
        <p:spPr>
          <a:xfrm>
            <a:off x="480000" y="360009"/>
            <a:ext cx="874020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/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C486BEDC-0C59-4AE0-B75A-C3CCAEBC3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6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80619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53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46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6449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/>
          </a:p>
        </p:txBody>
      </p:sp>
    </p:spTree>
    <p:extLst>
      <p:ext uri="{BB962C8B-B14F-4D97-AF65-F5344CB8AC3E}">
        <p14:creationId xmlns:p14="http://schemas.microsoft.com/office/powerpoint/2010/main" val="1036569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C277FC7-871B-41F1-9AAA-2F29B19A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549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8" descr="GRAPHIC_small10.jpg">
            <a:extLst>
              <a:ext uri="{FF2B5EF4-FFF2-40B4-BE49-F238E27FC236}">
                <a16:creationId xmlns:a16="http://schemas.microsoft.com/office/drawing/2014/main" id="{33465054-FA9B-47CB-AB38-3E8CD64F9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987714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9FEA0E0F-0793-49D0-A4C2-7659B2F83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771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8" descr="GRAPHIC_small10.jpg">
            <a:extLst>
              <a:ext uri="{FF2B5EF4-FFF2-40B4-BE49-F238E27FC236}">
                <a16:creationId xmlns:a16="http://schemas.microsoft.com/office/drawing/2014/main" id="{67EF562F-1411-4FC9-B55C-AEB55984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5EA8EC-0570-4F41-AD06-8A2B92AA1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32202"/>
            <a:ext cx="6148878" cy="2369507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6643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F233466-FDB8-43FA-A285-27791C2D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03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CC0F098F-F1F8-4AB9-82F6-F426D39A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3655"/>
      </p:ext>
    </p:extLst>
  </p:cSld>
  <p:clrMapOvr>
    <a:masterClrMapping/>
  </p:clrMapOvr>
  <p:hf sldNum="0"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0528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361801" y="1569600"/>
            <a:ext cx="3995711" cy="462165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016553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84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/>
          </a:p>
        </p:txBody>
      </p:sp>
    </p:spTree>
    <p:extLst>
      <p:ext uri="{BB962C8B-B14F-4D97-AF65-F5344CB8AC3E}">
        <p14:creationId xmlns:p14="http://schemas.microsoft.com/office/powerpoint/2010/main" val="148215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01" y="360000"/>
            <a:ext cx="11243047" cy="55264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1B7D091D-89D2-4A95-8B05-8B6441ABE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344" y="616468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>
            <a:extLst>
              <a:ext uri="{FF2B5EF4-FFF2-40B4-BE49-F238E27FC236}">
                <a16:creationId xmlns:a16="http://schemas.microsoft.com/office/drawing/2014/main" id="{2D528A27-81F4-43C8-9ED9-13E1DE9DD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9997" y="341338"/>
            <a:ext cx="11211345" cy="5526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C13080-EE61-4752-AF76-A4F88152AD21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6E509A2C-2872-415F-8A4B-05E413F1B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344" y="616468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>
            <a:extLst>
              <a:ext uri="{FF2B5EF4-FFF2-40B4-BE49-F238E27FC236}">
                <a16:creationId xmlns:a16="http://schemas.microsoft.com/office/drawing/2014/main" id="{E346D2FC-4453-49B4-95CC-D074982EA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9998" y="1144858"/>
            <a:ext cx="11211345" cy="5353143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527D8E7C-BB63-4107-AE9F-73C9EC9FE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4200" y="2830623"/>
            <a:ext cx="8392800" cy="2370028"/>
          </a:xfrm>
        </p:spPr>
        <p:txBody>
          <a:bodyPr numCol="2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47DE4A7-0441-4412-B638-1EF142FA53A7}"/>
              </a:ext>
            </a:extLst>
          </p:cNvPr>
          <p:cNvSpPr txBox="1"/>
          <p:nvPr userDrawn="1"/>
        </p:nvSpPr>
        <p:spPr>
          <a:xfrm>
            <a:off x="480000" y="360009"/>
            <a:ext cx="8740200" cy="4834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/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B19EC1B-923F-4489-8A9E-C185B834DC9A}"/>
              </a:ext>
            </a:extLst>
          </p:cNvPr>
          <p:cNvSpPr txBox="1"/>
          <p:nvPr userDrawn="1"/>
        </p:nvSpPr>
        <p:spPr>
          <a:xfrm>
            <a:off x="1894200" y="2405064"/>
            <a:ext cx="4608200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sz="170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B9168FB8-F84F-4609-9592-B375AAC4A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A7543E22-4A20-4022-9728-EDA5B492C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9150" y="2345323"/>
            <a:ext cx="1820829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483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12191996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001" y="2589712"/>
            <a:ext cx="1198071" cy="1423408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159415" y="2167941"/>
            <a:ext cx="0" cy="226695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3973784" y="2405248"/>
            <a:ext cx="7315003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rgbClr val="000000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99355" y="3563637"/>
            <a:ext cx="7300827" cy="312330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1897310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10971464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637384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3147414" y="0"/>
            <a:ext cx="9044583" cy="6857998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240000" y="180000"/>
            <a:ext cx="2907413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12" name="Grupp 9"/>
          <p:cNvGrpSpPr/>
          <p:nvPr userDrawn="1"/>
        </p:nvGrpSpPr>
        <p:grpSpPr>
          <a:xfrm>
            <a:off x="1104001" y="2589374"/>
            <a:ext cx="1198071" cy="1424063"/>
            <a:chOff x="828000" y="2716969"/>
            <a:chExt cx="898553" cy="1424063"/>
          </a:xfrm>
        </p:grpSpPr>
        <p:pic>
          <p:nvPicPr>
            <p:cNvPr id="15" name="Bildobjekt 14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6" name="Bildobjekt 15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8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39070" y="181125"/>
            <a:ext cx="7300827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0099987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0" y="188916"/>
            <a:ext cx="12192000" cy="615632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20717"/>
            <a:ext cx="9889165" cy="4985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  <a:lvl2pPr marL="266680" indent="0">
              <a:buNone/>
              <a:defRPr sz="3600" b="1"/>
            </a:lvl2pPr>
            <a:lvl3pPr marL="623839" indent="0">
              <a:buNone/>
              <a:defRPr sz="3600" b="1"/>
            </a:lvl3pPr>
            <a:lvl4pPr marL="898458" indent="0">
              <a:buNone/>
              <a:defRPr sz="3600" b="1"/>
            </a:lvl4pPr>
            <a:lvl5pPr marL="1166725" indent="0">
              <a:buNone/>
              <a:defRPr sz="3600" b="1"/>
            </a:lvl5pPr>
          </a:lstStyle>
          <a:p>
            <a:pPr lvl="0"/>
            <a:r>
              <a:rPr lang="sv-SE"/>
              <a:t>Titel om tillämpligt</a:t>
            </a:r>
          </a:p>
        </p:txBody>
      </p:sp>
      <p:sp>
        <p:nvSpPr>
          <p:cNvPr id="21" name="Rubrik 1"/>
          <p:cNvSpPr>
            <a:spLocks noGrp="1"/>
          </p:cNvSpPr>
          <p:nvPr>
            <p:ph type="ctrTitle" hasCustomPrompt="1"/>
          </p:nvPr>
        </p:nvSpPr>
        <p:spPr>
          <a:xfrm>
            <a:off x="1295400" y="1520825"/>
            <a:ext cx="9889165" cy="1495795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/>
              <a:t>Rubrik på maximalt </a:t>
            </a:r>
            <a:br>
              <a:rPr lang="sv-SE"/>
            </a:br>
            <a:r>
              <a:rPr lang="sv-SE"/>
              <a:t>tre rader text. </a:t>
            </a:r>
            <a:br>
              <a:rPr lang="sv-SE"/>
            </a:br>
            <a:r>
              <a:rPr lang="sv-SE"/>
              <a:t>Orange eller vit textfärg.</a:t>
            </a:r>
          </a:p>
        </p:txBody>
      </p:sp>
      <p:sp>
        <p:nvSpPr>
          <p:cNvPr id="22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1" y="5553939"/>
            <a:ext cx="9889067" cy="215444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ytterligare undertext om tillämpligt</a:t>
            </a:r>
          </a:p>
        </p:txBody>
      </p:sp>
      <p:sp>
        <p:nvSpPr>
          <p:cNvPr id="2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465515"/>
            <a:ext cx="9889165" cy="215444"/>
          </a:xfrm>
        </p:spPr>
        <p:txBody>
          <a:bodyPr>
            <a:sp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Font typeface="Arial"/>
              <a:buNone/>
              <a:defRPr sz="1400" cap="all" spc="51" baseline="0">
                <a:solidFill>
                  <a:schemeClr val="tx2"/>
                </a:solidFill>
              </a:defRPr>
            </a:lvl1pPr>
            <a:lvl2pPr marL="180962" indent="-180962" algn="l"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Eventuell Underrubrik skrivs i versaler</a:t>
            </a:r>
          </a:p>
        </p:txBody>
      </p:sp>
    </p:spTree>
    <p:extLst>
      <p:ext uri="{BB962C8B-B14F-4D97-AF65-F5344CB8AC3E}">
        <p14:creationId xmlns:p14="http://schemas.microsoft.com/office/powerpoint/2010/main" val="360645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95400" y="1520825"/>
            <a:ext cx="9889165" cy="1495795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/>
              <a:t>Rubrik på maximalt </a:t>
            </a:r>
            <a:br>
              <a:rPr lang="sv-SE"/>
            </a:br>
            <a:r>
              <a:rPr lang="sv-SE"/>
              <a:t>tre rader text. </a:t>
            </a:r>
            <a:br>
              <a:rPr lang="sv-SE"/>
            </a:br>
            <a:r>
              <a:rPr lang="sv-SE"/>
              <a:t>Orange textfärg.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20717"/>
            <a:ext cx="9889165" cy="4985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  <a:lvl2pPr marL="266680" indent="0">
              <a:buNone/>
              <a:defRPr sz="3600" b="1"/>
            </a:lvl2pPr>
            <a:lvl3pPr marL="623839" indent="0">
              <a:buNone/>
              <a:defRPr sz="3600" b="1"/>
            </a:lvl3pPr>
            <a:lvl4pPr marL="898458" indent="0">
              <a:buNone/>
              <a:defRPr sz="3600" b="1"/>
            </a:lvl4pPr>
            <a:lvl5pPr marL="1166725" indent="0">
              <a:buNone/>
              <a:defRPr sz="3600" b="1"/>
            </a:lvl5pPr>
          </a:lstStyle>
          <a:p>
            <a:pPr lvl="0"/>
            <a:r>
              <a:rPr lang="sv-SE"/>
              <a:t>Titel om tillämpligt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465515"/>
            <a:ext cx="9889165" cy="215444"/>
          </a:xfrm>
        </p:spPr>
        <p:txBody>
          <a:bodyPr>
            <a:sp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Font typeface="Arial"/>
              <a:buNone/>
              <a:defRPr sz="1400" cap="all" spc="51" baseline="0">
                <a:solidFill>
                  <a:schemeClr val="tx2"/>
                </a:solidFill>
              </a:defRPr>
            </a:lvl1pPr>
            <a:lvl2pPr marL="180962" indent="-180962" algn="l"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Eventuell Underrubrik skrivs i versaler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1" y="5551615"/>
            <a:ext cx="9889067" cy="215444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ytterligare undertext om tillämpligt</a:t>
            </a:r>
          </a:p>
        </p:txBody>
      </p:sp>
    </p:spTree>
    <p:extLst>
      <p:ext uri="{BB962C8B-B14F-4D97-AF65-F5344CB8AC3E}">
        <p14:creationId xmlns:p14="http://schemas.microsoft.com/office/powerpoint/2010/main" val="254415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95400" y="3465517"/>
            <a:ext cx="9889165" cy="498599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/>
              <a:t>Namn föredragshållare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20713"/>
            <a:ext cx="9889165" cy="1495795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266680" indent="0">
              <a:buNone/>
              <a:defRPr sz="3600" b="1"/>
            </a:lvl2pPr>
            <a:lvl3pPr marL="623839" indent="0">
              <a:buNone/>
              <a:defRPr sz="3600" b="1"/>
            </a:lvl3pPr>
            <a:lvl4pPr marL="898458" indent="0">
              <a:buNone/>
              <a:defRPr sz="3600" b="1"/>
            </a:lvl4pPr>
            <a:lvl5pPr marL="1166725" indent="0">
              <a:buNone/>
              <a:defRPr sz="3600" b="1"/>
            </a:lvl5pPr>
          </a:lstStyle>
          <a:p>
            <a:pPr lvl="0"/>
            <a:r>
              <a:rPr lang="sv-SE"/>
              <a:t>Titel om tillämpligt. </a:t>
            </a:r>
            <a:br>
              <a:rPr lang="sv-SE"/>
            </a:br>
            <a:r>
              <a:rPr lang="sv-SE"/>
              <a:t>Maximalt fyra rader text </a:t>
            </a:r>
            <a:br>
              <a:rPr lang="sv-SE"/>
            </a:br>
            <a:r>
              <a:rPr lang="sv-SE"/>
              <a:t>för bästa läsbarhet.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95400" y="4125714"/>
            <a:ext cx="9889165" cy="215444"/>
          </a:xfrm>
        </p:spPr>
        <p:txBody>
          <a:bodyPr>
            <a:sp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Font typeface="Arial"/>
              <a:buNone/>
              <a:defRPr sz="1400" cap="all" spc="51" baseline="0">
                <a:solidFill>
                  <a:schemeClr val="tx2"/>
                </a:solidFill>
              </a:defRPr>
            </a:lvl1pPr>
            <a:lvl2pPr marL="180962" indent="-180962" algn="l"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Eventuell Underrubrik skrivs i versaler</a:t>
            </a:r>
          </a:p>
        </p:txBody>
      </p:sp>
    </p:spTree>
    <p:extLst>
      <p:ext uri="{BB962C8B-B14F-4D97-AF65-F5344CB8AC3E}">
        <p14:creationId xmlns:p14="http://schemas.microsoft.com/office/powerpoint/2010/main" val="47751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88916"/>
            <a:ext cx="12192000" cy="6156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95400" y="2060575"/>
            <a:ext cx="9601200" cy="997196"/>
          </a:xfrm>
        </p:spPr>
        <p:txBody>
          <a:bodyPr anchor="b" anchorCtr="0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Lägg till rubrik på maximalt tre till fyra rader.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465515"/>
            <a:ext cx="9601200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Font typeface="Arial"/>
              <a:buNone/>
              <a:defRPr sz="1400" cap="all" spc="51" baseline="0">
                <a:solidFill>
                  <a:schemeClr val="tx1"/>
                </a:solidFill>
              </a:defRPr>
            </a:lvl1pPr>
            <a:lvl2pPr marL="180962" indent="-180962" algn="l"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Underrubrik om tillämpligt</a:t>
            </a:r>
          </a:p>
        </p:txBody>
      </p:sp>
    </p:spTree>
    <p:extLst>
      <p:ext uri="{BB962C8B-B14F-4D97-AF65-F5344CB8AC3E}">
        <p14:creationId xmlns:p14="http://schemas.microsoft.com/office/powerpoint/2010/main" val="4049998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17" y="620715"/>
            <a:ext cx="10657417" cy="997196"/>
          </a:xfrm>
        </p:spPr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95403" y="2060580"/>
            <a:ext cx="9601215" cy="3974431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</a:lstStyle>
          <a:p>
            <a:pPr lvl="0"/>
            <a:r>
              <a:rPr lang="sv-SE"/>
              <a:t>Skriv in text här eller klicka på symbol nedan för att lägga till tabell, diagram, smart art, bild eller film.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75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abell 12"/>
          <p:cNvSpPr>
            <a:spLocks noGrp="1"/>
          </p:cNvSpPr>
          <p:nvPr>
            <p:ph type="tbl" sz="quarter" idx="13"/>
          </p:nvPr>
        </p:nvSpPr>
        <p:spPr>
          <a:xfrm>
            <a:off x="1295403" y="2060575"/>
            <a:ext cx="9601197" cy="3960712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197073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71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5415" y="2060577"/>
            <a:ext cx="4559999" cy="4065587"/>
          </a:xfrm>
        </p:spPr>
        <p:txBody>
          <a:bodyPr/>
          <a:lstStyle>
            <a:lvl1pPr marL="0" indent="0">
              <a:spcBef>
                <a:spcPts val="1800"/>
              </a:spcBef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85585" y="2060577"/>
            <a:ext cx="4559999" cy="4065587"/>
          </a:xfrm>
        </p:spPr>
        <p:txBody>
          <a:bodyPr/>
          <a:lstStyle>
            <a:lvl1pPr>
              <a:spcBef>
                <a:spcPts val="1800"/>
              </a:spcBef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27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5400" y="2814633"/>
            <a:ext cx="4608579" cy="3186112"/>
          </a:xfrm>
        </p:spPr>
        <p:txBody>
          <a:bodyPr/>
          <a:lstStyle>
            <a:lvl1pPr marL="0" indent="0">
              <a:spcBef>
                <a:spcPts val="1800"/>
              </a:spcBef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85585" y="2814633"/>
            <a:ext cx="4602988" cy="3186112"/>
          </a:xfrm>
        </p:spPr>
        <p:txBody>
          <a:bodyPr/>
          <a:lstStyle>
            <a:lvl1pPr>
              <a:spcBef>
                <a:spcPts val="1800"/>
              </a:spcBef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1969422"/>
            <a:ext cx="4608579" cy="650935"/>
          </a:xfrm>
          <a:ln w="9525">
            <a:noFill/>
          </a:ln>
        </p:spPr>
        <p:txBody>
          <a:bodyPr bIns="72000" anchor="b" anchorCtr="0">
            <a:spAutoFit/>
          </a:bodyPr>
          <a:lstStyle>
            <a:lvl1pPr fontAlgn="b" hangingPunct="0">
              <a:defRPr sz="1800" b="1" u="none" cap="all" baseline="0">
                <a:solidFill>
                  <a:schemeClr val="accent1"/>
                </a:solidFill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Lägg till underrubrik på max två rader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43" y="1969422"/>
            <a:ext cx="4608579" cy="650935"/>
          </a:xfrm>
          <a:ln w="9525">
            <a:noFill/>
          </a:ln>
        </p:spPr>
        <p:txBody>
          <a:bodyPr bIns="72000" anchor="b" anchorCtr="0">
            <a:spAutoFit/>
          </a:bodyPr>
          <a:lstStyle>
            <a:lvl1pPr fontAlgn="b" hangingPunct="0">
              <a:defRPr sz="1800" b="1" u="none" cap="all" baseline="0">
                <a:solidFill>
                  <a:schemeClr val="accent1"/>
                </a:solidFill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Lägg till underrubrik på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172532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620715"/>
            <a:ext cx="5760707" cy="9971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5400" y="2060576"/>
            <a:ext cx="6048739" cy="4065589"/>
          </a:xfrm>
        </p:spPr>
        <p:txBody>
          <a:bodyPr/>
          <a:lstStyle>
            <a:lvl1pPr marL="0" indent="0">
              <a:spcBef>
                <a:spcPts val="1800"/>
              </a:spcBef>
              <a:spcAft>
                <a:spcPts val="400"/>
              </a:spcAft>
              <a:buFont typeface="Arial"/>
              <a:buNone/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536160" y="188912"/>
            <a:ext cx="4655840" cy="6156325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 algn="ctr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Infoga bild eller dra bild hit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905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 låg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17" y="620715"/>
            <a:ext cx="10657417" cy="997196"/>
          </a:xfrm>
        </p:spPr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5418" y="2060576"/>
            <a:ext cx="4524375" cy="4065589"/>
          </a:xfrm>
        </p:spPr>
        <p:txBody>
          <a:bodyPr/>
          <a:lstStyle>
            <a:lvl1pPr marL="0" indent="0">
              <a:spcBef>
                <a:spcPts val="1800"/>
              </a:spcBef>
              <a:spcAft>
                <a:spcPts val="400"/>
              </a:spcAft>
              <a:buFont typeface="Arial"/>
              <a:buNone/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096000" y="2060582"/>
            <a:ext cx="6096000" cy="4284665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 algn="ctr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Infoga bild eller dra bild hit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1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0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 text med tre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620715"/>
            <a:ext cx="6048739" cy="9971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5400" y="2060576"/>
            <a:ext cx="6048739" cy="4065589"/>
          </a:xfrm>
        </p:spPr>
        <p:txBody>
          <a:bodyPr/>
          <a:lstStyle>
            <a:lvl1pPr marL="0" indent="0">
              <a:spcBef>
                <a:spcPts val="1800"/>
              </a:spcBef>
              <a:spcAft>
                <a:spcPts val="400"/>
              </a:spcAft>
              <a:buFont typeface="Arial"/>
              <a:buNone/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7535333" y="2240915"/>
            <a:ext cx="4656667" cy="2052000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6"/>
          </p:nvPr>
        </p:nvSpPr>
        <p:spPr>
          <a:xfrm>
            <a:off x="7535333" y="188591"/>
            <a:ext cx="4656667" cy="2052000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7535333" y="4293239"/>
            <a:ext cx="4656667" cy="2052000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020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35893" y="620715"/>
            <a:ext cx="6816924" cy="49859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35893" y="2060576"/>
            <a:ext cx="6048739" cy="4065589"/>
          </a:xfrm>
        </p:spPr>
        <p:txBody>
          <a:bodyPr/>
          <a:lstStyle>
            <a:lvl1pPr marL="0" indent="0">
              <a:spcBef>
                <a:spcPts val="1800"/>
              </a:spcBef>
              <a:spcAft>
                <a:spcPts val="400"/>
              </a:spcAft>
              <a:buFont typeface="Arial"/>
              <a:buNone/>
              <a:defRPr sz="1800"/>
            </a:lvl1pPr>
            <a:lvl2pPr marL="0" indent="0">
              <a:spcBef>
                <a:spcPts val="1800"/>
              </a:spcBef>
              <a:defRPr sz="1800"/>
            </a:lvl2pPr>
            <a:lvl3pPr marL="90482" indent="-90482">
              <a:spcBef>
                <a:spcPts val="900"/>
              </a:spcBef>
              <a:defRPr sz="1400"/>
            </a:lvl3pPr>
            <a:lvl4pPr marL="355574" indent="-90482">
              <a:spcBef>
                <a:spcPts val="900"/>
              </a:spcBef>
              <a:defRPr sz="1100"/>
            </a:lvl4pPr>
            <a:lvl5pPr marL="623840" indent="3175"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0" y="188912"/>
            <a:ext cx="4655840" cy="6156325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 algn="ctr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Infoga bild eller dra bild hit</a:t>
            </a:r>
          </a:p>
        </p:txBody>
      </p:sp>
    </p:spTree>
    <p:extLst>
      <p:ext uri="{BB962C8B-B14F-4D97-AF65-F5344CB8AC3E}">
        <p14:creationId xmlns:p14="http://schemas.microsoft.com/office/powerpoint/2010/main" val="2524863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8916"/>
            <a:ext cx="12192000" cy="615632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Infoga bild eller dra bild hit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5851735"/>
            <a:ext cx="9601200" cy="438944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sv-SE"/>
              <a:t>Skriv eventuell bildtext här, svart textfärg om lämpligt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295400" y="625476"/>
            <a:ext cx="9601200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4571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sv-SE"/>
              <a:t>Skriv eventuell rubrik.</a:t>
            </a:r>
            <a:br>
              <a:rPr lang="sv-SE"/>
            </a:br>
            <a:r>
              <a:rPr lang="sv-SE"/>
              <a:t>Textrutan kan flyttas till lämplig plats i bilden.</a:t>
            </a:r>
            <a:br>
              <a:rPr lang="sv-SE"/>
            </a:br>
            <a:r>
              <a:rPr lang="sv-SE"/>
              <a:t>Orange eller vit textfärg.</a:t>
            </a:r>
          </a:p>
        </p:txBody>
      </p:sp>
    </p:spTree>
    <p:extLst>
      <p:ext uri="{BB962C8B-B14F-4D97-AF65-F5344CB8AC3E}">
        <p14:creationId xmlns:p14="http://schemas.microsoft.com/office/powerpoint/2010/main" val="2230624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 och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60575"/>
            <a:ext cx="12192000" cy="428466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Infoga bild eller dra bild hit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7414437" y="2463962"/>
            <a:ext cx="4125432" cy="640515"/>
          </a:xfrm>
          <a:solidFill>
            <a:schemeClr val="bg1"/>
          </a:solidFill>
        </p:spPr>
        <p:txBody>
          <a:bodyPr wrap="square" lIns="180000" tIns="180000" rIns="108000" bIns="180000">
            <a:sp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sv-SE"/>
              <a:t>Bildtext eller annan text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1295400" y="620715"/>
            <a:ext cx="10657416" cy="498599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/>
              <a:t>Rubrik på maximalt två rader. Orange textfärg.</a:t>
            </a:r>
          </a:p>
        </p:txBody>
      </p:sp>
    </p:spTree>
    <p:extLst>
      <p:ext uri="{BB962C8B-B14F-4D97-AF65-F5344CB8AC3E}">
        <p14:creationId xmlns:p14="http://schemas.microsoft.com/office/powerpoint/2010/main" val="2359802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60575"/>
            <a:ext cx="12192000" cy="428466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Infoga bild eller dra bild hit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17" y="620715"/>
            <a:ext cx="10657417" cy="997196"/>
          </a:xfrm>
        </p:spPr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35350" y="2384432"/>
            <a:ext cx="4417484" cy="3079611"/>
          </a:xfrm>
          <a:solidFill>
            <a:schemeClr val="bg1">
              <a:alpha val="80000"/>
            </a:schemeClr>
          </a:solidFill>
          <a:effectLst/>
        </p:spPr>
        <p:txBody>
          <a:bodyPr lIns="180000" tIns="108000" rIns="108000" bIns="108000">
            <a:spAutoFit/>
          </a:bodyPr>
          <a:lstStyle>
            <a:lvl1pPr marL="6351" indent="0">
              <a:tabLst/>
              <a:defRPr baseline="0"/>
            </a:lvl1pPr>
            <a:lvl2pPr marL="6351" indent="0">
              <a:tabLst/>
              <a:defRPr/>
            </a:lvl2pPr>
            <a:lvl3pPr marL="134927" indent="-128579">
              <a:tabLst/>
              <a:defRPr/>
            </a:lvl3pPr>
            <a:lvl4pPr marL="134927" indent="-128579">
              <a:tabLst/>
              <a:defRPr/>
            </a:lvl4pPr>
            <a:lvl5pPr marL="6351" indent="0">
              <a:tabLst/>
              <a:defRPr/>
            </a:lvl5pPr>
            <a:lvl6pPr marL="6351" indent="0">
              <a:tabLst/>
              <a:defRPr/>
            </a:lvl6pPr>
          </a:lstStyle>
          <a:p>
            <a:pPr lvl="0"/>
            <a:r>
              <a:rPr lang="sv-SE"/>
              <a:t>Skriv in text här eller klicka på symbol nedan för att lägga till tabell, diagram, smart art, bild eller film.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95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0" y="188912"/>
            <a:ext cx="4065600" cy="615632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0"/>
          <p:cNvSpPr>
            <a:spLocks noGrp="1"/>
          </p:cNvSpPr>
          <p:nvPr>
            <p:ph type="pic" sz="quarter" idx="16"/>
          </p:nvPr>
        </p:nvSpPr>
        <p:spPr>
          <a:xfrm>
            <a:off x="4063200" y="188912"/>
            <a:ext cx="4065600" cy="6156325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8126400" y="188915"/>
            <a:ext cx="4065600" cy="6156324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620715"/>
            <a:ext cx="9601200" cy="199439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bg1"/>
                </a:solidFill>
                <a:effectLst>
                  <a:outerShdw blurRad="635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66680" indent="0">
              <a:buNone/>
              <a:defRPr sz="3600" b="1"/>
            </a:lvl2pPr>
            <a:lvl3pPr marL="623839" indent="0">
              <a:buNone/>
              <a:defRPr sz="3600" b="1"/>
            </a:lvl3pPr>
            <a:lvl4pPr marL="898458" indent="0">
              <a:buNone/>
              <a:defRPr sz="3600" b="1"/>
            </a:lvl4pPr>
            <a:lvl5pPr marL="1166725" indent="0">
              <a:buNone/>
              <a:defRPr sz="3600" b="1"/>
            </a:lvl5pPr>
          </a:lstStyle>
          <a:p>
            <a:pPr lvl="0"/>
            <a:r>
              <a:rPr lang="sv-SE"/>
              <a:t>Skriv eventuell rubrik.</a:t>
            </a:r>
            <a:br>
              <a:rPr lang="sv-SE"/>
            </a:br>
            <a:r>
              <a:rPr lang="sv-SE"/>
              <a:t>Textrutan kan flyttas till lämplig plats i bilden.</a:t>
            </a:r>
            <a:br>
              <a:rPr lang="sv-SE"/>
            </a:br>
            <a:r>
              <a:rPr lang="sv-SE"/>
              <a:t>Orange textfärg om lämpligt.</a:t>
            </a:r>
          </a:p>
        </p:txBody>
      </p:sp>
    </p:spTree>
    <p:extLst>
      <p:ext uri="{BB962C8B-B14F-4D97-AF65-F5344CB8AC3E}">
        <p14:creationId xmlns:p14="http://schemas.microsoft.com/office/powerpoint/2010/main" val="239026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0" y="2060583"/>
            <a:ext cx="3048000" cy="4284663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10"/>
          <p:cNvSpPr>
            <a:spLocks noGrp="1"/>
          </p:cNvSpPr>
          <p:nvPr>
            <p:ph type="pic" sz="quarter" idx="16"/>
          </p:nvPr>
        </p:nvSpPr>
        <p:spPr>
          <a:xfrm>
            <a:off x="3048000" y="2060583"/>
            <a:ext cx="3048000" cy="4284663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6096000" y="2060583"/>
            <a:ext cx="3048000" cy="4284663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9144000" y="2060583"/>
            <a:ext cx="3048000" cy="4284663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1295400" y="619811"/>
            <a:ext cx="10657416" cy="4985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Rubrik på maximalt två rader. Orange textfärg.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" y="2060580"/>
            <a:ext cx="3047999" cy="772107"/>
          </a:xfrm>
          <a:solidFill>
            <a:schemeClr val="bg1">
              <a:alpha val="80000"/>
            </a:schemeClr>
          </a:solidFill>
          <a:ln w="9525">
            <a:noFill/>
          </a:ln>
        </p:spPr>
        <p:txBody>
          <a:bodyPr lIns="108000" tIns="108000" rIns="108000" bIns="108000" anchor="t" anchorCtr="0">
            <a:spAutoFit/>
          </a:bodyPr>
          <a:lstStyle>
            <a:lvl1pPr algn="ctr" fontAlgn="b" hangingPunct="0">
              <a:defRPr sz="1800" b="1" baseline="0"/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19" y="2060580"/>
            <a:ext cx="3047999" cy="772107"/>
          </a:xfrm>
          <a:solidFill>
            <a:schemeClr val="bg1">
              <a:alpha val="80000"/>
            </a:schemeClr>
          </a:solidFill>
          <a:ln w="9525">
            <a:noFill/>
          </a:ln>
        </p:spPr>
        <p:txBody>
          <a:bodyPr lIns="108000" tIns="108000" rIns="108000" bIns="108000" anchor="t" anchorCtr="0">
            <a:spAutoFit/>
          </a:bodyPr>
          <a:lstStyle>
            <a:lvl1pPr algn="ctr" fontAlgn="b" hangingPunct="0">
              <a:defRPr sz="1800" b="1" baseline="0"/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8" y="2060580"/>
            <a:ext cx="3047999" cy="772107"/>
          </a:xfrm>
          <a:solidFill>
            <a:schemeClr val="bg1">
              <a:alpha val="80000"/>
            </a:schemeClr>
          </a:solidFill>
          <a:ln w="9525">
            <a:noFill/>
          </a:ln>
        </p:spPr>
        <p:txBody>
          <a:bodyPr lIns="108000" tIns="108000" rIns="108000" bIns="108000" anchor="t" anchorCtr="0">
            <a:spAutoFit/>
          </a:bodyPr>
          <a:lstStyle>
            <a:lvl1pPr algn="ctr" fontAlgn="b" hangingPunct="0">
              <a:defRPr sz="1800" b="1" baseline="0"/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3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18" y="2060580"/>
            <a:ext cx="3047999" cy="772107"/>
          </a:xfrm>
          <a:solidFill>
            <a:schemeClr val="bg1">
              <a:alpha val="80000"/>
            </a:schemeClr>
          </a:solidFill>
          <a:ln w="9525">
            <a:noFill/>
          </a:ln>
        </p:spPr>
        <p:txBody>
          <a:bodyPr lIns="108000" tIns="108000" rIns="108000" bIns="108000" anchor="t" anchorCtr="0">
            <a:spAutoFit/>
          </a:bodyPr>
          <a:lstStyle>
            <a:lvl1pPr algn="ctr" fontAlgn="b" hangingPunct="0">
              <a:defRPr sz="1800" b="1" baseline="0"/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3046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4 bilder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0" y="1531550"/>
            <a:ext cx="6096000" cy="241180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-2" y="3943359"/>
            <a:ext cx="6096001" cy="2401887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Dra bilden till platshållaren eller klicka på ikonen för att lägga till den </a:t>
            </a:r>
          </a:p>
        </p:txBody>
      </p:sp>
      <p:sp>
        <p:nvSpPr>
          <p:cNvPr id="16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6096000" y="1531550"/>
            <a:ext cx="6096000" cy="241180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6096017" y="3943358"/>
            <a:ext cx="6096001" cy="240188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1295400" y="620717"/>
            <a:ext cx="10657416" cy="498599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sv-SE"/>
              <a:t>Rubrik på maximalt en rad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192" y="1728192"/>
            <a:ext cx="3047999" cy="589757"/>
          </a:xfrm>
          <a:ln w="9525">
            <a:noFill/>
          </a:ln>
        </p:spPr>
        <p:txBody>
          <a:bodyPr anchor="t" anchorCtr="0"/>
          <a:lstStyle>
            <a:lvl1pPr algn="l" fontAlgn="b" hangingPunct="0">
              <a:defRPr sz="2400" b="1" baseline="0"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239192" y="4140004"/>
            <a:ext cx="3047999" cy="589757"/>
          </a:xfrm>
          <a:ln w="9525">
            <a:noFill/>
          </a:ln>
        </p:spPr>
        <p:txBody>
          <a:bodyPr anchor="t" anchorCtr="0"/>
          <a:lstStyle>
            <a:lvl1pPr algn="l" fontAlgn="b" hangingPunct="0">
              <a:defRPr sz="2400" b="1" baseline="0"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2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6335202" y="1731992"/>
            <a:ext cx="3047999" cy="589757"/>
          </a:xfrm>
          <a:ln w="9525">
            <a:noFill/>
          </a:ln>
        </p:spPr>
        <p:txBody>
          <a:bodyPr anchor="t" anchorCtr="0"/>
          <a:lstStyle>
            <a:lvl1pPr algn="l" fontAlgn="b" hangingPunct="0">
              <a:defRPr sz="2400" b="1" baseline="0"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  <p:sp>
        <p:nvSpPr>
          <p:cNvPr id="23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335201" y="4140000"/>
            <a:ext cx="3047999" cy="589757"/>
          </a:xfrm>
          <a:ln w="9525">
            <a:noFill/>
          </a:ln>
        </p:spPr>
        <p:txBody>
          <a:bodyPr anchor="t" anchorCtr="0"/>
          <a:lstStyle>
            <a:lvl1pPr algn="l" fontAlgn="b" hangingPunct="0">
              <a:defRPr sz="2400" b="1" baseline="0">
                <a:solidFill>
                  <a:schemeClr val="bg1"/>
                </a:solidFill>
                <a:effectLst>
                  <a:outerShdw blurRad="63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fontAlgn="b" hangingPunct="0">
              <a:defRPr sz="1800" b="1"/>
            </a:lvl2pPr>
            <a:lvl3pPr fontAlgn="b" hangingPunct="0">
              <a:defRPr sz="1800" b="1"/>
            </a:lvl3pPr>
            <a:lvl4pPr fontAlgn="b" hangingPunct="0">
              <a:defRPr sz="1800" b="1"/>
            </a:lvl4pPr>
            <a:lvl5pPr fontAlgn="b" hangingPunct="0">
              <a:defRPr sz="1800" b="1"/>
            </a:lvl5pPr>
          </a:lstStyle>
          <a:p>
            <a:pPr lvl="0"/>
            <a:r>
              <a:rPr lang="sv-SE"/>
              <a:t>Underrubrik på </a:t>
            </a:r>
            <a:br>
              <a:rPr lang="sv-SE"/>
            </a:br>
            <a:r>
              <a:rPr lang="sv-SE"/>
              <a:t>max två rader</a:t>
            </a:r>
          </a:p>
        </p:txBody>
      </p:sp>
    </p:spTree>
    <p:extLst>
      <p:ext uri="{BB962C8B-B14F-4D97-AF65-F5344CB8AC3E}">
        <p14:creationId xmlns:p14="http://schemas.microsoft.com/office/powerpoint/2010/main" val="136594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7934811" y="188922"/>
            <a:ext cx="4257207" cy="3411087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18" y="188922"/>
            <a:ext cx="4457076" cy="3411087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10"/>
          <p:cNvSpPr>
            <a:spLocks noGrp="1"/>
          </p:cNvSpPr>
          <p:nvPr>
            <p:ph type="pic" sz="quarter" idx="16"/>
          </p:nvPr>
        </p:nvSpPr>
        <p:spPr>
          <a:xfrm>
            <a:off x="9" y="3600009"/>
            <a:ext cx="3187908" cy="274523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457094" y="188922"/>
            <a:ext cx="3487711" cy="3411087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3167921" y="3600009"/>
            <a:ext cx="5746232" cy="274523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10"/>
          <p:cNvSpPr>
            <a:spLocks noGrp="1"/>
          </p:cNvSpPr>
          <p:nvPr>
            <p:ph type="pic" sz="quarter" idx="20"/>
          </p:nvPr>
        </p:nvSpPr>
        <p:spPr>
          <a:xfrm>
            <a:off x="8914169" y="3600009"/>
            <a:ext cx="3277849" cy="2745239"/>
          </a:xfrm>
          <a:solidFill>
            <a:schemeClr val="bg1">
              <a:lumMod val="85000"/>
            </a:schemeClr>
          </a:solidFill>
          <a:ln w="12700">
            <a:noFill/>
          </a:ln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620715"/>
            <a:ext cx="9601200" cy="199439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bg1"/>
                </a:solidFill>
                <a:effectLst>
                  <a:outerShdw blurRad="635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66680" indent="0">
              <a:buNone/>
              <a:defRPr sz="3600" b="1"/>
            </a:lvl2pPr>
            <a:lvl3pPr marL="623839" indent="0">
              <a:buNone/>
              <a:defRPr sz="3600" b="1"/>
            </a:lvl3pPr>
            <a:lvl4pPr marL="898458" indent="0">
              <a:buNone/>
              <a:defRPr sz="3600" b="1"/>
            </a:lvl4pPr>
            <a:lvl5pPr marL="1166725" indent="0">
              <a:buNone/>
              <a:defRPr sz="3600" b="1"/>
            </a:lvl5pPr>
          </a:lstStyle>
          <a:p>
            <a:pPr lvl="0"/>
            <a:r>
              <a:rPr lang="sv-SE"/>
              <a:t>Skriv eventuell rubrik.</a:t>
            </a:r>
            <a:br>
              <a:rPr lang="sv-SE"/>
            </a:br>
            <a:r>
              <a:rPr lang="sv-SE"/>
              <a:t>Textrutan kan flyttas till lämplig plats i bilden.</a:t>
            </a:r>
            <a:br>
              <a:rPr lang="sv-SE"/>
            </a:br>
            <a:r>
              <a:rPr lang="sv-SE"/>
              <a:t>Orange textfärg om lämpligt.</a:t>
            </a:r>
          </a:p>
        </p:txBody>
      </p:sp>
    </p:spTree>
    <p:extLst>
      <p:ext uri="{BB962C8B-B14F-4D97-AF65-F5344CB8AC3E}">
        <p14:creationId xmlns:p14="http://schemas.microsoft.com/office/powerpoint/2010/main" val="218536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GRAPHIC_small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4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3728704" y="2405248"/>
            <a:ext cx="7315003" cy="985563"/>
          </a:xfrm>
        </p:spPr>
        <p:txBody>
          <a:bodyPr wrap="square" anchor="b"/>
          <a:lstStyle>
            <a:lvl1pPr>
              <a:lnSpc>
                <a:spcPct val="100000"/>
              </a:lnSpc>
              <a:defRPr sz="6667">
                <a:solidFill>
                  <a:srgbClr val="2C2C2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754275" y="3563638"/>
            <a:ext cx="7300827" cy="41043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67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Bildobjekt 8" descr="gbg_st_cmyk_neg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102229" y="2585835"/>
            <a:ext cx="905516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9"/>
          <p:cNvCxnSpPr/>
          <p:nvPr userDrawn="1"/>
        </p:nvCxnSpPr>
        <p:spPr>
          <a:xfrm>
            <a:off x="2877904" y="2164618"/>
            <a:ext cx="0" cy="2266951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493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9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60000" y="475703"/>
            <a:ext cx="8985267" cy="6950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60000" y="1569600"/>
            <a:ext cx="10971464" cy="469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832586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361800" y="1367999"/>
            <a:ext cx="11406867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239994" marR="0" indent="-2399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Char char="•"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341498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360000" y="1367999"/>
            <a:ext cx="1140480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239994" marR="0" indent="-2399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Char char="•"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60000" y="475703"/>
            <a:ext cx="8985267" cy="6950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6479459" y="2507995"/>
            <a:ext cx="4778477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0870979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361800" y="1368000"/>
            <a:ext cx="114048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239178" indent="-239178">
              <a:defRPr sz="1600" i="1">
                <a:solidFill>
                  <a:schemeClr val="tx1"/>
                </a:solidFill>
              </a:defRPr>
            </a:lvl1pPr>
            <a:lvl2pPr marL="950360" indent="-355591">
              <a:defRPr sz="2667"/>
            </a:lvl2pPr>
            <a:lvl3pPr marL="950360" indent="-355591">
              <a:defRPr sz="2133"/>
            </a:lvl3pPr>
            <a:lvl4pPr marL="950360" indent="-355591">
              <a:defRPr sz="2133"/>
            </a:lvl4pPr>
            <a:lvl5pPr marL="950360" indent="-355591">
              <a:defRPr sz="2133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393471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360000" y="1368000"/>
            <a:ext cx="3970571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4774743" y="1569600"/>
            <a:ext cx="6720000" cy="469498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1172774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7761571" y="1368000"/>
            <a:ext cx="39696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9999" y="1569600"/>
            <a:ext cx="7113244" cy="462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08346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360000" y="1368000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95371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0303353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0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7683460" y="1367999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3684344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0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7852800" y="1569600"/>
            <a:ext cx="3643200" cy="4622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sz="3733" b="1" i="0" u="none" strike="noStrike" baseline="0" smtClean="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2345252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0528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361801" y="1569600"/>
            <a:ext cx="3995711" cy="4621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957224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0174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RAPHIC_small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77800" y="182033"/>
            <a:ext cx="2906184" cy="649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400"/>
          </a:p>
        </p:txBody>
      </p:sp>
      <p:pic>
        <p:nvPicPr>
          <p:cNvPr id="5" name="Bildobjekt 10" descr="gbg_st_cmyk_neg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5109" y="2588685"/>
            <a:ext cx="905516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239070" y="181125"/>
            <a:ext cx="7300827" cy="615588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33" b="1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7044328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3162302" y="176213"/>
            <a:ext cx="8777817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54000" y="176213"/>
            <a:ext cx="2907413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41628" y="2239000"/>
            <a:ext cx="7315003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666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67198" y="3556712"/>
            <a:ext cx="7300827" cy="41036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4267201" y="3982829"/>
            <a:ext cx="7300825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33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Eventuellt namn på föredragshållaren</a:t>
            </a:r>
          </a:p>
        </p:txBody>
      </p:sp>
      <p:pic>
        <p:nvPicPr>
          <p:cNvPr id="11" name="Bildobjekt 8" descr="gbg_st_cmyk_neg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02229" y="2585835"/>
            <a:ext cx="905516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7444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17" y="620715"/>
            <a:ext cx="10657417" cy="997196"/>
          </a:xfrm>
        </p:spPr>
        <p:txBody>
          <a:bodyPr/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95403" y="2060580"/>
            <a:ext cx="9601215" cy="3974431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</a:lstStyle>
          <a:p>
            <a:pPr lvl="0"/>
            <a:r>
              <a:rPr lang="sv-SE"/>
              <a:t>Skriv in text här eller klicka på symbol nedan för att lägga till tabell, diagram, smart art, bild eller film.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8A1E-4828-914C-A069-67E878EFAC2E}" type="datetime1">
              <a:rPr lang="sv-SE" smtClean="0"/>
              <a:pPr/>
              <a:t>2022-01-26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825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17" y="626955"/>
            <a:ext cx="10657417" cy="49859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407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814917" y="1942285"/>
            <a:ext cx="8633884" cy="1674305"/>
          </a:xfrm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64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814918" y="4049061"/>
            <a:ext cx="8261349" cy="41036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9451041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7" y="1143634"/>
            <a:ext cx="8985267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814917" y="2036234"/>
            <a:ext cx="10562167" cy="4080932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5169416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0" tIns="0" bIns="540000" rtlCol="0" anchor="ctr" anchorCtr="0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7" y="585597"/>
            <a:ext cx="8803216" cy="558166"/>
          </a:xfrm>
        </p:spPr>
        <p:txBody>
          <a:bodyPr anchor="t" anchorCtr="0"/>
          <a:lstStyle>
            <a:lvl1pPr>
              <a:defRPr spc="2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9154608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2192000" cy="6858001"/>
          </a:xfrm>
          <a:solidFill>
            <a:schemeClr val="bg1">
              <a:lumMod val="85000"/>
            </a:schemeClr>
          </a:solidFill>
        </p:spPr>
        <p:txBody>
          <a:bodyPr lIns="180000" tIns="180000" rtlCol="0">
            <a:noAutofit/>
          </a:bodyPr>
          <a:lstStyle>
            <a:lvl1pPr marL="239994" marR="0" indent="-2399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Char char="•"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7" y="1143634"/>
            <a:ext cx="8985267" cy="558166"/>
          </a:xfrm>
        </p:spPr>
        <p:txBody>
          <a:bodyPr/>
          <a:lstStyle>
            <a:lvl1pPr>
              <a:defRPr spc="27" baseline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6598607" y="2036234"/>
            <a:ext cx="4778477" cy="379306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8977384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814918" y="2036234"/>
            <a:ext cx="10562167" cy="4080933"/>
          </a:xfrm>
          <a:noFill/>
        </p:spPr>
        <p:txBody>
          <a:bodyPr lIns="180000" tIns="180000"/>
          <a:lstStyle>
            <a:lvl1pPr marL="239178" indent="-239178">
              <a:defRPr sz="1600" i="1">
                <a:solidFill>
                  <a:schemeClr val="tx2"/>
                </a:solidFill>
              </a:defRPr>
            </a:lvl1pPr>
            <a:lvl2pPr marL="950360" indent="-355591">
              <a:defRPr sz="2667"/>
            </a:lvl2pPr>
            <a:lvl3pPr marL="950360" indent="-355591">
              <a:defRPr sz="2133"/>
            </a:lvl3pPr>
            <a:lvl4pPr marL="950360" indent="-355591">
              <a:defRPr sz="2133"/>
            </a:lvl4pPr>
            <a:lvl5pPr marL="950360" indent="-355591">
              <a:defRPr sz="2133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949600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814916" y="2036234"/>
            <a:ext cx="3840000" cy="4080933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 lIns="180000" tIns="180000" rtlCol="0">
            <a:noAutofit/>
          </a:bodyPr>
          <a:lstStyle>
            <a:lvl1pPr marL="0" indent="0">
              <a:buNone/>
              <a:defRPr sz="1600" i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136444" y="2036235"/>
            <a:ext cx="6240640" cy="408093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>
            <a:lvl1pPr>
              <a:defRPr spc="27" baseline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125405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35ECBB-3AD1-4BD8-A68D-6D8280C92C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60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4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181601" y="2036235"/>
            <a:ext cx="6195484" cy="3793067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180000" tIns="180000" rtlCol="0">
            <a:noAutofit/>
          </a:bodyPr>
          <a:lstStyle>
            <a:lvl1pPr>
              <a:defRPr sz="16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814917" y="2036234"/>
            <a:ext cx="3926417" cy="408093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1039788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814918" y="2036235"/>
            <a:ext cx="3625081" cy="408093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95372" y="2036235"/>
            <a:ext cx="6781713" cy="3793067"/>
          </a:xfrm>
          <a:noFill/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111668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14918" y="2036234"/>
            <a:ext cx="6697081" cy="4080933"/>
          </a:xfrm>
          <a:noFill/>
        </p:spPr>
        <p:txBody>
          <a:bodyPr lIns="180000" tIns="180000"/>
          <a:lstStyle>
            <a:lvl1pPr>
              <a:defRPr sz="16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7683460" y="2036235"/>
            <a:ext cx="3693624" cy="379306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229663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14917" y="2036234"/>
            <a:ext cx="6697083" cy="4080932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7852801" y="2036234"/>
            <a:ext cx="3524284" cy="4080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72339"/>
            <a:ext cx="8803216" cy="488275"/>
          </a:xfrm>
        </p:spPr>
        <p:txBody>
          <a:bodyPr/>
          <a:lstStyle>
            <a:lvl1pPr>
              <a:defRPr lang="sv-SE" sz="3733" b="1" i="0" u="none" strike="noStrike" baseline="0" smtClean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9653940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0529" y="2036235"/>
            <a:ext cx="6736556" cy="3793067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814918" y="2036234"/>
            <a:ext cx="3542593" cy="40809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19" y="1102448"/>
            <a:ext cx="8803216" cy="55816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5398289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233"/>
            <a:ext cx="12192000" cy="884767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17167"/>
          </a:xfrm>
          <a:solidFill>
            <a:schemeClr val="bg1">
              <a:lumMod val="85000"/>
            </a:schemeClr>
          </a:solidFill>
        </p:spPr>
        <p:txBody>
          <a:bodyPr lIns="0" tIns="0" bIns="540000" rtlCol="0" anchor="ctr" anchorCtr="0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7" y="585597"/>
            <a:ext cx="8803216" cy="558166"/>
          </a:xfrm>
        </p:spPr>
        <p:txBody>
          <a:bodyPr anchor="t" anchorCtr="0"/>
          <a:lstStyle>
            <a:lvl1pPr>
              <a:defRPr spc="27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6" y="6210997"/>
            <a:ext cx="2389777" cy="5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050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233"/>
            <a:ext cx="12192000" cy="88476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6" y="6210997"/>
            <a:ext cx="2389777" cy="598161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2192000" cy="6117169"/>
          </a:xfrm>
          <a:solidFill>
            <a:schemeClr val="bg1">
              <a:lumMod val="85000"/>
            </a:schemeClr>
          </a:solidFill>
        </p:spPr>
        <p:txBody>
          <a:bodyPr lIns="180000" tIns="180000" rtlCol="0">
            <a:noAutofit/>
          </a:bodyPr>
          <a:lstStyle>
            <a:lvl1pPr marL="239994" marR="0" indent="-2399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Char char="•"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7" y="1143634"/>
            <a:ext cx="8985267" cy="558166"/>
          </a:xfrm>
        </p:spPr>
        <p:txBody>
          <a:bodyPr/>
          <a:lstStyle>
            <a:lvl1pPr>
              <a:defRPr spc="27" baseline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6598607" y="2228851"/>
            <a:ext cx="4778477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224699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6" y="1630680"/>
            <a:ext cx="8746773" cy="196977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400" b="1" kern="800" spc="27" baseline="0">
                <a:solidFill>
                  <a:schemeClr val="bg1"/>
                </a:solidFill>
                <a:latin typeface="+mn-lt"/>
              </a:defRPr>
            </a:lvl1pPr>
            <a:lvl2pPr marL="241294" indent="0">
              <a:buNone/>
              <a:defRPr sz="6400" b="1">
                <a:latin typeface="+mj-lt"/>
              </a:defRPr>
            </a:lvl2pPr>
            <a:lvl3pPr marL="241294" indent="0">
              <a:buNone/>
              <a:defRPr sz="6400" b="1">
                <a:latin typeface="+mj-lt"/>
              </a:defRPr>
            </a:lvl3pPr>
            <a:lvl4pPr marL="241294" indent="0">
              <a:buNone/>
              <a:defRPr sz="6400" b="1">
                <a:latin typeface="+mj-lt"/>
              </a:defRPr>
            </a:lvl4pPr>
            <a:lvl5pPr marL="241294" indent="0">
              <a:buNone/>
              <a:defRPr sz="6400" b="1">
                <a:latin typeface="+mj-lt"/>
              </a:defRPr>
            </a:lvl5pPr>
          </a:lstStyle>
          <a:p>
            <a:pPr lvl="0"/>
            <a:r>
              <a:rPr lang="sv-SE"/>
              <a:t>Ev. avslutning eller Tack!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432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814918" y="2360861"/>
            <a:ext cx="8633884" cy="1255728"/>
          </a:xfrm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814919" y="4049061"/>
            <a:ext cx="8261349" cy="307776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24095627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310638" y="1283224"/>
            <a:ext cx="8985268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1310639" y="2036235"/>
            <a:ext cx="9528184" cy="4080932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636722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D080CD-995E-421E-B8CD-90E9BFA77E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5600" y="1736728"/>
            <a:ext cx="57360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19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0" tIns="0" bIns="540000" rtlCol="0" anchor="ctr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None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9" y="585597"/>
            <a:ext cx="8803216" cy="418576"/>
          </a:xfrm>
        </p:spPr>
        <p:txBody>
          <a:bodyPr anchor="t" anchorCtr="0"/>
          <a:lstStyle>
            <a:lvl1pPr>
              <a:defRPr spc="2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2915031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2192000" cy="6858001"/>
          </a:xfrm>
          <a:solidFill>
            <a:schemeClr val="bg1">
              <a:lumMod val="85000"/>
            </a:schemeClr>
          </a:solidFill>
        </p:spPr>
        <p:txBody>
          <a:bodyPr lIns="180000" tIns="180000" rtlCol="0">
            <a:noAutofit/>
          </a:bodyPr>
          <a:lstStyle>
            <a:lvl1pPr marL="179996" marR="0" indent="-17999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9" y="1283224"/>
            <a:ext cx="8985268" cy="418576"/>
          </a:xfrm>
        </p:spPr>
        <p:txBody>
          <a:bodyPr/>
          <a:lstStyle>
            <a:lvl1pPr>
              <a:defRPr spc="20" baseline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6598607" y="2036234"/>
            <a:ext cx="4778479" cy="379306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997249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814919" y="2036234"/>
            <a:ext cx="10562167" cy="4080933"/>
          </a:xfrm>
          <a:noFill/>
        </p:spPr>
        <p:txBody>
          <a:bodyPr lIns="180000" tIns="180000"/>
          <a:lstStyle>
            <a:lvl1pPr marL="179384" indent="-179384">
              <a:defRPr sz="1200" i="1">
                <a:solidFill>
                  <a:schemeClr val="tx2"/>
                </a:solidFill>
              </a:defRPr>
            </a:lvl1pPr>
            <a:lvl2pPr marL="712770" indent="-266693">
              <a:defRPr sz="2000"/>
            </a:lvl2pPr>
            <a:lvl3pPr marL="712770" indent="-266693">
              <a:defRPr sz="1600"/>
            </a:lvl3pPr>
            <a:lvl4pPr marL="712770" indent="-266693">
              <a:defRPr sz="1600"/>
            </a:lvl4pPr>
            <a:lvl5pPr marL="712770" indent="-266693"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8567138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814916" y="2036234"/>
            <a:ext cx="3840000" cy="4080933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 lIns="180000" tIns="180000" rtlCol="0">
            <a:noAutofit/>
          </a:bodyPr>
          <a:lstStyle>
            <a:lvl1pPr marL="0" indent="0">
              <a:buNone/>
              <a:defRPr sz="1200" i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136444" y="2036235"/>
            <a:ext cx="6240640" cy="4080932"/>
          </a:xfrm>
        </p:spPr>
        <p:txBody>
          <a:bodyPr/>
          <a:lstStyle>
            <a:lvl1pPr>
              <a:lnSpc>
                <a:spcPct val="110000"/>
              </a:lnSpc>
              <a:spcAft>
                <a:spcPts val="900"/>
              </a:spcAft>
              <a:defRPr/>
            </a:lvl1pPr>
            <a:lvl2pPr>
              <a:lnSpc>
                <a:spcPct val="110000"/>
              </a:lnSpc>
              <a:spcAft>
                <a:spcPts val="900"/>
              </a:spcAft>
              <a:defRPr/>
            </a:lvl2pPr>
            <a:lvl3pPr>
              <a:lnSpc>
                <a:spcPct val="110000"/>
              </a:lnSpc>
              <a:spcAft>
                <a:spcPts val="900"/>
              </a:spcAft>
              <a:defRPr/>
            </a:lvl3pPr>
            <a:lvl4pPr>
              <a:lnSpc>
                <a:spcPct val="110000"/>
              </a:lnSpc>
              <a:spcAft>
                <a:spcPts val="900"/>
              </a:spcAft>
              <a:defRPr/>
            </a:lvl4pPr>
            <a:lvl5pPr>
              <a:lnSpc>
                <a:spcPct val="110000"/>
              </a:lnSpc>
              <a:spcAft>
                <a:spcPts val="9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>
            <a:lvl1pPr>
              <a:defRPr spc="20" baseline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559662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181601" y="2036235"/>
            <a:ext cx="6195484" cy="3793067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814918" y="2036235"/>
            <a:ext cx="3926417" cy="4080932"/>
          </a:xfrm>
        </p:spPr>
        <p:txBody>
          <a:bodyPr/>
          <a:lstStyle>
            <a:lvl1pPr>
              <a:lnSpc>
                <a:spcPct val="110000"/>
              </a:lnSpc>
              <a:spcAft>
                <a:spcPts val="900"/>
              </a:spcAft>
              <a:defRPr/>
            </a:lvl1pPr>
            <a:lvl2pPr>
              <a:lnSpc>
                <a:spcPct val="110000"/>
              </a:lnSpc>
              <a:spcAft>
                <a:spcPts val="900"/>
              </a:spcAft>
              <a:defRPr/>
            </a:lvl2pPr>
            <a:lvl3pPr>
              <a:lnSpc>
                <a:spcPct val="110000"/>
              </a:lnSpc>
              <a:spcAft>
                <a:spcPts val="900"/>
              </a:spcAft>
              <a:defRPr/>
            </a:lvl3pPr>
            <a:lvl4pPr>
              <a:lnSpc>
                <a:spcPct val="110000"/>
              </a:lnSpc>
              <a:spcAft>
                <a:spcPts val="900"/>
              </a:spcAft>
              <a:defRPr/>
            </a:lvl4pPr>
            <a:lvl5pPr>
              <a:lnSpc>
                <a:spcPct val="110000"/>
              </a:lnSpc>
              <a:spcAft>
                <a:spcPts val="9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3361699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814920" y="2036235"/>
            <a:ext cx="3625081" cy="408093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95372" y="2036235"/>
            <a:ext cx="6781713" cy="3793067"/>
          </a:xfrm>
          <a:noFill/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4950039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14920" y="2036234"/>
            <a:ext cx="6697081" cy="4080933"/>
          </a:xfrm>
          <a:noFill/>
        </p:spPr>
        <p:txBody>
          <a:bodyPr lIns="180000" tIns="180000"/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7683461" y="2036235"/>
            <a:ext cx="3693625" cy="379306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2760787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14919" y="2036235"/>
            <a:ext cx="6697083" cy="4080932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7852801" y="2036235"/>
            <a:ext cx="3524284" cy="4080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335548"/>
            <a:ext cx="8803216" cy="366254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081947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0530" y="2036235"/>
            <a:ext cx="6736556" cy="3793067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814920" y="2036234"/>
            <a:ext cx="3542593" cy="40809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14920" y="1283224"/>
            <a:ext cx="8803216" cy="41857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1511818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235"/>
            <a:ext cx="12192000" cy="884767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6117167"/>
          </a:xfrm>
          <a:solidFill>
            <a:schemeClr val="bg1">
              <a:lumMod val="85000"/>
            </a:schemeClr>
          </a:solidFill>
        </p:spPr>
        <p:txBody>
          <a:bodyPr lIns="0" tIns="0" bIns="540000" rtlCol="0" anchor="ctr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None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9" y="585597"/>
            <a:ext cx="8803216" cy="418576"/>
          </a:xfrm>
        </p:spPr>
        <p:txBody>
          <a:bodyPr anchor="t" anchorCtr="0"/>
          <a:lstStyle>
            <a:lvl1pPr>
              <a:defRPr spc="2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7" y="6211000"/>
            <a:ext cx="2389777" cy="5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16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28154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235"/>
            <a:ext cx="12192000" cy="88476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7" y="6211000"/>
            <a:ext cx="2389777" cy="598161"/>
          </a:xfrm>
          <a:prstGeom prst="rect">
            <a:avLst/>
          </a:prstGeom>
        </p:spPr>
      </p:pic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12192000" cy="6117169"/>
          </a:xfrm>
          <a:solidFill>
            <a:schemeClr val="bg1">
              <a:lumMod val="85000"/>
            </a:schemeClr>
          </a:solidFill>
        </p:spPr>
        <p:txBody>
          <a:bodyPr lIns="180000" tIns="180000" rtlCol="0">
            <a:noAutofit/>
          </a:bodyPr>
          <a:lstStyle>
            <a:lvl1pPr marL="179996" marR="0" indent="-179996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814919" y="1283224"/>
            <a:ext cx="8985268" cy="418576"/>
          </a:xfrm>
        </p:spPr>
        <p:txBody>
          <a:bodyPr/>
          <a:lstStyle>
            <a:lvl1pPr>
              <a:defRPr spc="20" baseline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6598607" y="2228854"/>
            <a:ext cx="4778479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421052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6" y="2861787"/>
            <a:ext cx="8746773" cy="73866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4800" b="1" kern="800" spc="20" baseline="0">
                <a:solidFill>
                  <a:schemeClr val="bg1"/>
                </a:solidFill>
                <a:latin typeface="+mn-lt"/>
              </a:defRPr>
            </a:lvl1pPr>
            <a:lvl2pPr marL="180970" indent="0">
              <a:buNone/>
              <a:defRPr sz="4800" b="1">
                <a:latin typeface="+mj-lt"/>
              </a:defRPr>
            </a:lvl2pPr>
            <a:lvl3pPr marL="180970" indent="0">
              <a:buNone/>
              <a:defRPr sz="4800" b="1">
                <a:latin typeface="+mj-lt"/>
              </a:defRPr>
            </a:lvl3pPr>
            <a:lvl4pPr marL="180970" indent="0">
              <a:buNone/>
              <a:defRPr sz="4800" b="1">
                <a:latin typeface="+mj-lt"/>
              </a:defRPr>
            </a:lvl4pPr>
            <a:lvl5pPr marL="180970" indent="0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sv-SE"/>
              <a:t>Ev. avslutning eller Tack!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46014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12191996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01" y="2588780"/>
            <a:ext cx="1198071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3159415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3973784" y="2405248"/>
            <a:ext cx="7315003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99355" y="3563637"/>
            <a:ext cx="7300827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938751157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10971464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083180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239824" y="1367999"/>
            <a:ext cx="1168464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  <a:p>
            <a:endParaRPr lang="sv-SE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</p:spTree>
    <p:extLst>
      <p:ext uri="{BB962C8B-B14F-4D97-AF65-F5344CB8AC3E}">
        <p14:creationId xmlns:p14="http://schemas.microsoft.com/office/powerpoint/2010/main" val="322573408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239824" y="1367999"/>
            <a:ext cx="1168464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  <a:p>
            <a:endParaRPr lang="sv-SE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6479459" y="2507995"/>
            <a:ext cx="4778477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5421953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694095" y="6269051"/>
            <a:ext cx="3860800" cy="417575"/>
          </a:xfrm>
        </p:spPr>
        <p:txBody>
          <a:bodyPr/>
          <a:lstStyle/>
          <a:p>
            <a:r>
              <a:rPr lang="sv-SE"/>
              <a:t>HÅLLBAR STAD – ÖPPEN FÖR VÄRLDEN 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239183" y="1368000"/>
            <a:ext cx="1168527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95677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239821" y="1368000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74743" y="1440001"/>
            <a:ext cx="6720000" cy="4694989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244994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7851885" y="1368000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6720000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81210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239185" y="1368000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776000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2229396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6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239185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7852800" y="1367999"/>
            <a:ext cx="408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945214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239184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852800" y="1440000"/>
            <a:ext cx="3643200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err="1">
                <a:solidFill>
                  <a:srgbClr val="2C2C2C"/>
                </a:solidFill>
                <a:latin typeface="Arial"/>
              </a:rPr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449828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776000" y="1368000"/>
            <a:ext cx="7152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696000" y="6269051"/>
            <a:ext cx="38608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696001" y="1440000"/>
            <a:ext cx="3642857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33254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F6E1BA70-56C0-4892-959B-54AA6A7E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38974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47842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19458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86F7506D-02F8-474C-ABA2-6287522F4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1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529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46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35137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09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84250"/>
            <a:ext cx="9085180" cy="112866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3"/>
            <a:ext cx="10080000" cy="40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80000" y="6376989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23942B4A-B19C-4466-9524-CE90E54339C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155019" y="387939"/>
            <a:ext cx="1536325" cy="384081"/>
          </a:xfrm>
          <a:prstGeom prst="rect">
            <a:avLst/>
          </a:prstGeom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2F838828-3431-4D13-92A3-A3F361727D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59271" y="6343650"/>
            <a:ext cx="32043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100" b="1">
                <a:latin typeface="Arial Unicode MS" pitchFamily="34" charset="-128"/>
              </a:rPr>
              <a:t>TN 2018-08-30 (§ 287)</a:t>
            </a:r>
            <a:endParaRPr lang="en-US" sz="1100" b="1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2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pos="226">
          <p15:clr>
            <a:srgbClr val="F26B43"/>
          </p15:clr>
        </p15:guide>
        <p15:guide id="11" pos="5534">
          <p15:clr>
            <a:srgbClr val="F26B43"/>
          </p15:clr>
        </p15:guide>
        <p15:guide id="12" orient="horz" pos="4179">
          <p15:clr>
            <a:srgbClr val="F26B43"/>
          </p15:clr>
        </p15:guide>
        <p15:guide id="13" orient="horz" pos="4111">
          <p15:clr>
            <a:srgbClr val="F26B43"/>
          </p15:clr>
        </p15:guide>
        <p15:guide id="14" orient="horz" pos="10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5417" y="626955"/>
            <a:ext cx="10657417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5402" y="2060580"/>
            <a:ext cx="9879639" cy="3974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088573" y="4"/>
            <a:ext cx="864263" cy="19052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33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2018-04-11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304245" y="1"/>
            <a:ext cx="2844800" cy="1905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33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KOMFRAM GÖTEBORG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39186" y="27115"/>
            <a:ext cx="1056217" cy="1602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2A171F4-8779-594B-B0A3-8310B54466A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/>
          <p:cNvCxnSpPr/>
          <p:nvPr/>
        </p:nvCxnSpPr>
        <p:spPr>
          <a:xfrm>
            <a:off x="18" y="6356085"/>
            <a:ext cx="1218988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18" y="6356085"/>
            <a:ext cx="1218988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Grupp 32"/>
          <p:cNvGrpSpPr/>
          <p:nvPr/>
        </p:nvGrpSpPr>
        <p:grpSpPr>
          <a:xfrm>
            <a:off x="3658538" y="6447329"/>
            <a:ext cx="4874925" cy="294635"/>
            <a:chOff x="2743903" y="4835497"/>
            <a:chExt cx="3656194" cy="220976"/>
          </a:xfrm>
        </p:grpSpPr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081" y="4890364"/>
              <a:ext cx="639016" cy="139131"/>
            </a:xfrm>
            <a:prstGeom prst="rect">
              <a:avLst/>
            </a:prstGeom>
          </p:spPr>
        </p:pic>
        <p:pic>
          <p:nvPicPr>
            <p:cNvPr id="15" name="Bildobjekt 14" descr="TRAFIKVERKET_CMYK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811" y="4860999"/>
              <a:ext cx="792743" cy="155396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903" y="4835497"/>
              <a:ext cx="664220" cy="220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4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hdr="0"/>
  <p:txStyles>
    <p:titleStyle>
      <a:lvl1pPr algn="l" defTabSz="457167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167" rtl="0" eaLnBrk="1" latinLnBrk="0" hangingPunct="1">
        <a:spcBef>
          <a:spcPts val="1800"/>
        </a:spcBef>
        <a:spcAft>
          <a:spcPts val="0"/>
        </a:spcAft>
        <a:buFont typeface="Arial"/>
        <a:buNone/>
        <a:defRPr sz="1800" kern="10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457167" rtl="0" eaLnBrk="1" latinLnBrk="0" hangingPunct="1">
        <a:spcBef>
          <a:spcPts val="1800"/>
        </a:spcBef>
        <a:spcAft>
          <a:spcPts val="0"/>
        </a:spcAft>
        <a:buFont typeface="Arial"/>
        <a:buNone/>
        <a:defRPr sz="1800" b="1" kern="10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312715" indent="-134927" algn="l" defTabSz="457167" rtl="0" eaLnBrk="1" latinLnBrk="0" hangingPunct="1">
        <a:spcBef>
          <a:spcPts val="900"/>
        </a:spcBef>
        <a:buFont typeface="Arial"/>
        <a:buChar char="•"/>
        <a:tabLst/>
        <a:defRPr sz="1400" kern="10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492089" indent="-136515" algn="l" defTabSz="457167" rtl="0" eaLnBrk="1" latinLnBrk="0" hangingPunct="1">
        <a:spcBef>
          <a:spcPts val="600"/>
        </a:spcBef>
        <a:buFont typeface="Arial" charset="0"/>
        <a:buChar char="•"/>
        <a:tabLst/>
        <a:defRPr sz="1100" kern="10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719947" indent="0" algn="l" defTabSz="457167" rtl="0" eaLnBrk="1" latinLnBrk="0" hangingPunct="1">
        <a:spcBef>
          <a:spcPts val="1800"/>
        </a:spcBef>
        <a:buFont typeface="Arial"/>
        <a:buNone/>
        <a:tabLst/>
        <a:defRPr sz="1800" b="1" kern="1000" spc="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719947" indent="0" algn="l" defTabSz="457167" rtl="0" eaLnBrk="1" latinLnBrk="0" hangingPunct="1">
        <a:spcBef>
          <a:spcPts val="900"/>
        </a:spcBef>
        <a:buFont typeface="Arial"/>
        <a:buNone/>
        <a:tabLst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5" orient="horz" pos="974">
          <p15:clr>
            <a:srgbClr val="F26B43"/>
          </p15:clr>
        </p15:guide>
        <p15:guide id="6" pos="612">
          <p15:clr>
            <a:srgbClr val="F26B43"/>
          </p15:clr>
        </p15:guide>
        <p15:guide id="7" pos="5148">
          <p15:clr>
            <a:srgbClr val="F26B43"/>
          </p15:clr>
        </p15:guide>
        <p15:guide id="8" orient="horz" pos="2998">
          <p15:clr>
            <a:srgbClr val="F26B43"/>
          </p15:clr>
        </p15:guide>
        <p15:guide id="9" orient="horz" pos="719">
          <p15:clr>
            <a:srgbClr val="F26B43"/>
          </p15:clr>
        </p15:guide>
        <p15:guide id="10" orient="horz" pos="583">
          <p15:clr>
            <a:srgbClr val="F26B43"/>
          </p15:clr>
        </p15:guide>
        <p15:guide id="11" orient="horz" pos="225">
          <p15:clr>
            <a:srgbClr val="F26B43"/>
          </p15:clr>
        </p15:guide>
        <p15:guide id="13" pos="113">
          <p15:clr>
            <a:srgbClr val="F26B43"/>
          </p15:clr>
        </p15:guide>
        <p15:guide id="14" pos="5647">
          <p15:clr>
            <a:srgbClr val="F26B43"/>
          </p15:clr>
        </p15:guide>
        <p15:guide id="15" orient="horz" pos="89">
          <p15:clr>
            <a:srgbClr val="F26B43"/>
          </p15:clr>
        </p15:guide>
        <p15:guide id="16" orient="horz" pos="1127">
          <p15:clr>
            <a:srgbClr val="F26B43"/>
          </p15:clr>
        </p15:guide>
        <p15:guide id="17" pos="3560">
          <p15:clr>
            <a:srgbClr val="F26B43"/>
          </p15:clr>
        </p15:guide>
        <p15:guide id="18" orient="horz" pos="293">
          <p15:clr>
            <a:srgbClr val="F26B43"/>
          </p15:clr>
        </p15:guide>
        <p15:guide id="19" orient="horz" pos="16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APHIC_small16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823"/>
            <a:ext cx="12192001" cy="75565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1952" y="476251"/>
            <a:ext cx="8985249" cy="6942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rubrik rubrik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61951" y="1570568"/>
            <a:ext cx="10703983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30" name="Bildobjekt 9" descr="gbg_li_co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10393147" y="575733"/>
            <a:ext cx="1332872" cy="4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0085917" y="579967"/>
            <a:ext cx="0" cy="397933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ransition spd="med">
    <p:fade/>
  </p:transition>
  <p:hf hdr="0" dt="0"/>
  <p:txStyles>
    <p:titleStyle>
      <a:lvl1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 spc="67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2pPr>
      <a:lvl3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3pPr>
      <a:lvl4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4pPr>
      <a:lvl5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5pPr>
      <a:lvl6pPr marL="609585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9pPr>
    </p:titleStyle>
    <p:bodyStyle>
      <a:lvl1pPr marL="239178" indent="-23917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•"/>
        <a:defRPr sz="2667" kern="120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marL="592652" indent="-35135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–"/>
        <a:defRPr sz="2667" kern="1200">
          <a:solidFill>
            <a:srgbClr val="2C2C2C"/>
          </a:solidFill>
          <a:latin typeface="Arial"/>
          <a:ea typeface="ＭＳ Ｐゴシック" charset="0"/>
          <a:cs typeface="Arial"/>
        </a:defRPr>
      </a:lvl2pPr>
      <a:lvl3pPr marL="592652" indent="-35135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•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3pPr>
      <a:lvl4pPr marL="592652" indent="-35135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–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4pPr>
      <a:lvl5pPr marL="592652" indent="-35135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»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7"/>
          <a:stretch/>
        </p:blipFill>
        <p:spPr>
          <a:xfrm>
            <a:off x="0" y="5802489"/>
            <a:ext cx="12192000" cy="105551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14919" y="544411"/>
            <a:ext cx="8803216" cy="111620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sv-SE"/>
              <a:t>Skriv rubrik på maximalt två rader text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14919" y="1995048"/>
            <a:ext cx="10864243" cy="3937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7" cstate="print">
            <a:lum brigh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89" y="6210997"/>
            <a:ext cx="2389777" cy="5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ransition spd="med">
    <p:fade/>
  </p:transition>
  <p:hf hdr="0" dt="0"/>
  <p:txStyles>
    <p:titleStyle>
      <a:lvl1pPr algn="l" defTabSz="60958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 spc="27" baseline="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2pPr>
      <a:lvl3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3pPr>
      <a:lvl4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4pPr>
      <a:lvl5pPr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5pPr>
      <a:lvl6pPr marL="609585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733" b="1">
          <a:solidFill>
            <a:srgbClr val="2C2C2C"/>
          </a:solidFill>
          <a:latin typeface="Arial" charset="0"/>
          <a:ea typeface="ＭＳ Ｐゴシック" charset="0"/>
        </a:defRPr>
      </a:lvl9pPr>
    </p:titleStyle>
    <p:bodyStyle>
      <a:lvl1pPr marL="239178" indent="-239178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•"/>
        <a:defRPr sz="2667" kern="120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marL="719649" indent="-237061" algn="l" defTabSz="609585" rtl="0" eaLnBrk="1" fontAlgn="base" hangingPunct="1">
        <a:lnSpc>
          <a:spcPct val="110000"/>
        </a:lnSpc>
        <a:spcBef>
          <a:spcPct val="0"/>
        </a:spcBef>
        <a:spcAft>
          <a:spcPts val="2000"/>
        </a:spcAft>
        <a:buFont typeface="Arial" charset="0"/>
        <a:buChar char="–"/>
        <a:defRPr sz="2667" kern="1200">
          <a:solidFill>
            <a:srgbClr val="2C2C2C"/>
          </a:solidFill>
          <a:latin typeface="Arial"/>
          <a:ea typeface="ＭＳ Ｐゴシック" charset="0"/>
          <a:cs typeface="Arial"/>
        </a:defRPr>
      </a:lvl2pPr>
      <a:lvl3pPr marL="956709" indent="-237061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•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3pPr>
      <a:lvl4pPr marL="1193770" indent="-237061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–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4pPr>
      <a:lvl5pPr marL="1439297" indent="-245527" algn="l" defTabSz="609585" rtl="0" eaLnBrk="1" fontAlgn="base" hangingPunct="1">
        <a:spcBef>
          <a:spcPct val="0"/>
        </a:spcBef>
        <a:spcAft>
          <a:spcPts val="2000"/>
        </a:spcAft>
        <a:buFont typeface="Arial" charset="0"/>
        <a:buChar char="»"/>
        <a:defRPr sz="2133" kern="1200">
          <a:solidFill>
            <a:srgbClr val="2C2C2C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140">
          <p15:clr>
            <a:srgbClr val="F26B43"/>
          </p15:clr>
        </p15:guide>
        <p15:guide id="5" pos="90">
          <p15:clr>
            <a:srgbClr val="F26B43"/>
          </p15:clr>
        </p15:guide>
        <p15:guide id="6" pos="5670">
          <p15:clr>
            <a:srgbClr val="F26B43"/>
          </p15:clr>
        </p15:guide>
        <p15:guide id="7" pos="385">
          <p15:clr>
            <a:srgbClr val="F26B43"/>
          </p15:clr>
        </p15:guide>
        <p15:guide id="8" orient="horz" pos="804">
          <p15:clr>
            <a:srgbClr val="F26B43"/>
          </p15:clr>
        </p15:guide>
        <p15:guide id="9" orient="horz" pos="2822">
          <p15:clr>
            <a:srgbClr val="F26B43"/>
          </p15:clr>
        </p15:guide>
        <p15:guide id="10" orient="horz" pos="962">
          <p15:clr>
            <a:srgbClr val="F26B43"/>
          </p15:clr>
        </p15:guide>
        <p15:guide id="11" pos="5375">
          <p15:clr>
            <a:srgbClr val="F26B43"/>
          </p15:clr>
        </p15:guide>
        <p15:guide id="12" orient="horz" pos="2754">
          <p15:clr>
            <a:srgbClr val="F26B43"/>
          </p15:clr>
        </p15:guide>
        <p15:guide id="13" orient="horz" pos="289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7"/>
          <a:stretch/>
        </p:blipFill>
        <p:spPr>
          <a:xfrm>
            <a:off x="0" y="5802489"/>
            <a:ext cx="12192000" cy="105551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7433" y="942184"/>
            <a:ext cx="8803216" cy="41857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sv-SE"/>
              <a:t>Skriv rubrik på maximalt två rader text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348485" y="2012757"/>
            <a:ext cx="9450144" cy="3937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5" y="6211000"/>
            <a:ext cx="2389777" cy="5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med">
    <p:fade/>
  </p:transition>
  <p:hf hdr="0"/>
  <p:txStyles>
    <p:titleStyle>
      <a:lvl1pPr algn="l" defTabSz="457189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spc="20" baseline="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2pPr>
      <a:lvl3pPr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3pPr>
      <a:lvl4pPr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4pPr>
      <a:lvl5pPr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5pPr>
      <a:lvl6pPr marL="457189"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6pPr>
      <a:lvl7pPr marL="914377"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7pPr>
      <a:lvl8pPr marL="1371566"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8pPr>
      <a:lvl9pPr marL="1828754" algn="l" defTabSz="457189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9pPr>
    </p:titleStyle>
    <p:bodyStyle>
      <a:lvl1pPr marL="179384" indent="-179384" algn="l" defTabSz="457189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marL="444489" indent="-263519" algn="l" defTabSz="457189" rtl="0" eaLnBrk="1" fontAlgn="base" hangingPunct="1">
        <a:lnSpc>
          <a:spcPct val="110000"/>
        </a:lnSpc>
        <a:spcBef>
          <a:spcPct val="0"/>
        </a:spcBef>
        <a:spcAft>
          <a:spcPts val="1500"/>
        </a:spcAft>
        <a:buFont typeface="Arial" charset="0"/>
        <a:buChar char="–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2pPr>
      <a:lvl3pPr marL="715415" indent="-262460" algn="l" defTabSz="457189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3pPr>
      <a:lvl4pPr marL="1079473" indent="-262460" algn="l" defTabSz="457189" rtl="0" eaLnBrk="1" fontAlgn="base" hangingPunct="1">
        <a:spcBef>
          <a:spcPct val="0"/>
        </a:spcBef>
        <a:spcAft>
          <a:spcPts val="1500"/>
        </a:spcAft>
        <a:buFont typeface="Arial" charset="0"/>
        <a:buChar char="–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4pPr>
      <a:lvl5pPr marL="1191654" indent="-262460" algn="l" defTabSz="457189" rtl="0" eaLnBrk="1" fontAlgn="base" hangingPunct="1">
        <a:spcBef>
          <a:spcPct val="0"/>
        </a:spcBef>
        <a:spcAft>
          <a:spcPts val="1500"/>
        </a:spcAft>
        <a:buFont typeface="Arial" charset="0"/>
        <a:buChar char="»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140">
          <p15:clr>
            <a:srgbClr val="F26B43"/>
          </p15:clr>
        </p15:guide>
        <p15:guide id="5" pos="91">
          <p15:clr>
            <a:srgbClr val="F26B43"/>
          </p15:clr>
        </p15:guide>
        <p15:guide id="6" pos="5671">
          <p15:clr>
            <a:srgbClr val="F26B43"/>
          </p15:clr>
        </p15:guide>
        <p15:guide id="7" pos="385">
          <p15:clr>
            <a:srgbClr val="F26B43"/>
          </p15:clr>
        </p15:guide>
        <p15:guide id="8" orient="horz" pos="804">
          <p15:clr>
            <a:srgbClr val="F26B43"/>
          </p15:clr>
        </p15:guide>
        <p15:guide id="9" orient="horz" pos="2822">
          <p15:clr>
            <a:srgbClr val="F26B43"/>
          </p15:clr>
        </p15:guide>
        <p15:guide id="10" orient="horz" pos="962">
          <p15:clr>
            <a:srgbClr val="F26B43"/>
          </p15:clr>
        </p15:guide>
        <p15:guide id="11" pos="5375">
          <p15:clr>
            <a:srgbClr val="F26B43"/>
          </p15:clr>
        </p15:guide>
        <p15:guide id="12" orient="horz" pos="2754">
          <p15:clr>
            <a:srgbClr val="F26B43"/>
          </p15:clr>
        </p15:guide>
        <p15:guide id="13" orient="horz" pos="289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095563"/>
            <a:ext cx="12191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6000" y="475703"/>
            <a:ext cx="8985267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6000" y="1569601"/>
            <a:ext cx="10704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6000" y="6269051"/>
            <a:ext cx="38608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64069" y="6269050"/>
            <a:ext cx="603395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667" y="0"/>
            <a:ext cx="232833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04C82B0-8B28-41AD-B255-DB27D5A6D47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ctrTitle"/>
          </p:nvPr>
        </p:nvSpPr>
        <p:spPr>
          <a:xfrm>
            <a:off x="1295400" y="2019423"/>
            <a:ext cx="9889165" cy="997196"/>
          </a:xfrm>
        </p:spPr>
        <p:txBody>
          <a:bodyPr/>
          <a:lstStyle/>
          <a:p>
            <a:r>
              <a:rPr lang="sv-SE" dirty="0"/>
              <a:t>Trafik under byggtid perioden januari 2022 till december 2022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14" name="Underrubrik 13"/>
          <p:cNvSpPr>
            <a:spLocks noGrp="1"/>
          </p:cNvSpPr>
          <p:nvPr>
            <p:ph type="subTitle" idx="1"/>
          </p:nvPr>
        </p:nvSpPr>
        <p:spPr>
          <a:xfrm>
            <a:off x="1295400" y="3465515"/>
            <a:ext cx="9889165" cy="215444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Trafik- och tillgänglighetsgruppen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Datum: 2022-02-02</a:t>
            </a:r>
          </a:p>
        </p:txBody>
      </p:sp>
    </p:spTree>
    <p:extLst>
      <p:ext uri="{BB962C8B-B14F-4D97-AF65-F5344CB8AC3E}">
        <p14:creationId xmlns:p14="http://schemas.microsoft.com/office/powerpoint/2010/main" val="1740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E6074-7F62-4E3E-9BFB-52D28891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7" y="620715"/>
            <a:ext cx="10657417" cy="498599"/>
          </a:xfrm>
        </p:spPr>
        <p:txBody>
          <a:bodyPr/>
          <a:lstStyle/>
          <a:p>
            <a:r>
              <a:rPr lang="sv-SE" dirty="0"/>
              <a:t>Kartbilder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6D4ECB-57A3-4E89-872F-56615EA9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3" y="1611847"/>
            <a:ext cx="9601215" cy="3974431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Skapas och uppdateras av KomFram tre gånger om året.	</a:t>
            </a:r>
          </a:p>
          <a:p>
            <a:pPr marL="873080" lvl="3" indent="-380990">
              <a:buFont typeface="Courier New" panose="02070309020205020404" pitchFamily="49" charset="0"/>
              <a:buChar char="o"/>
            </a:pPr>
            <a:r>
              <a:rPr lang="sv-SE" dirty="0"/>
              <a:t>30 april</a:t>
            </a:r>
          </a:p>
          <a:p>
            <a:pPr marL="873080" lvl="3" indent="-380990">
              <a:buFont typeface="Courier New" panose="02070309020205020404" pitchFamily="49" charset="0"/>
              <a:buChar char="o"/>
            </a:pPr>
            <a:r>
              <a:rPr lang="sv-SE" dirty="0"/>
              <a:t>31 Augusti</a:t>
            </a:r>
          </a:p>
          <a:p>
            <a:pPr marL="873080" lvl="3" indent="-380990">
              <a:buFont typeface="Courier New" panose="02070309020205020404" pitchFamily="49" charset="0"/>
              <a:buChar char="o"/>
            </a:pPr>
            <a:r>
              <a:rPr lang="sv-SE" dirty="0"/>
              <a:t>31 December 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sv-SE" b="0" dirty="0"/>
              <a:t>Visualiserar trafikpåverkande arbeten av mer omfattande art och delas upp på tre perioder om året. (Jan – Maj, Juni – Augusti, September – December) 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sv-SE" b="0" dirty="0"/>
              <a:t>Vid eventuella förändringar mellan uppdateringar så uppdateras inte kartorna utan då hänvisar vi till information från projekten eller via Trafiken.nu. 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sv-SE" b="0" dirty="0"/>
          </a:p>
          <a:p>
            <a:pPr marL="720683" lvl="3" indent="-228594">
              <a:buFont typeface="Arial" panose="020B0604020202020204" pitchFamily="34" charset="0"/>
              <a:buChar char="•"/>
            </a:pPr>
            <a:endParaRPr lang="sv-SE" dirty="0"/>
          </a:p>
          <a:p>
            <a:pPr lvl="2" indent="0">
              <a:buNone/>
            </a:pPr>
            <a:r>
              <a:rPr lang="sv-SE" dirty="0"/>
              <a:t>		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F6CE31-43A3-407C-ADFF-614A4832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B02A1B-1C4D-4ABA-A2E8-FE475579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91440"/>
            <a:ext cx="8160000" cy="61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Januari – Maj 2022</a:t>
            </a:r>
          </a:p>
        </p:txBody>
      </p:sp>
      <p:sp>
        <p:nvSpPr>
          <p:cNvPr id="6" name="textruta 5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7887703" y="4911137"/>
            <a:ext cx="2271347" cy="757990"/>
            <a:chOff x="5587266" y="4920662"/>
            <a:chExt cx="2271347" cy="757990"/>
          </a:xfrm>
        </p:grpSpPr>
        <p:sp>
          <p:nvSpPr>
            <p:cNvPr id="8" name="Rektangel 7"/>
            <p:cNvSpPr/>
            <p:nvPr/>
          </p:nvSpPr>
          <p:spPr>
            <a:xfrm>
              <a:off x="5587266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ktangulär bildtext 11"/>
          <p:cNvSpPr/>
          <p:nvPr/>
        </p:nvSpPr>
        <p:spPr>
          <a:xfrm>
            <a:off x="7342033" y="140023"/>
            <a:ext cx="2447926" cy="1343561"/>
          </a:xfrm>
          <a:prstGeom prst="wedgeRectCallout">
            <a:avLst>
              <a:gd name="adj1" fmla="val -49162"/>
              <a:gd name="adj2" fmla="val 79527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E6/Tingstadstunneln:</a:t>
            </a:r>
          </a:p>
          <a:p>
            <a:r>
              <a:rPr lang="sv-SE" sz="700" b="1"/>
              <a:t>» E6 helavstängd 22-25/4</a:t>
            </a:r>
          </a:p>
          <a:p>
            <a:r>
              <a:rPr lang="sv-SE" sz="700" b="1"/>
              <a:t>Därefter:</a:t>
            </a:r>
          </a:p>
          <a:p>
            <a:r>
              <a:rPr lang="sv-SE" sz="700" b="1"/>
              <a:t>» Ena tunnelröret avstängt för trafik</a:t>
            </a:r>
          </a:p>
          <a:p>
            <a:r>
              <a:rPr lang="sv-SE" sz="700" b="1"/>
              <a:t>» Ett körfält öppet i vardera riktning genom tunneln</a:t>
            </a:r>
          </a:p>
          <a:p>
            <a:r>
              <a:rPr lang="sv-SE" sz="700" b="1"/>
              <a:t>» Stängd anslutning i Tingstadsmotet</a:t>
            </a:r>
          </a:p>
          <a:p>
            <a:r>
              <a:rPr lang="sv-SE" sz="700" b="1"/>
              <a:t>» Stängda anslutningar i </a:t>
            </a:r>
            <a:r>
              <a:rPr lang="sv-SE" sz="700" b="1" err="1"/>
              <a:t>Ringömotet</a:t>
            </a:r>
            <a:endParaRPr lang="sv-SE" sz="700" b="1"/>
          </a:p>
          <a:p>
            <a:r>
              <a:rPr lang="sv-SE" sz="700" b="1"/>
              <a:t>» Stängda anslutningar i Gullbergsmotet</a:t>
            </a:r>
          </a:p>
          <a:p>
            <a:r>
              <a:rPr lang="sv-SE" sz="700" b="1"/>
              <a:t>» Stängd anslutning i </a:t>
            </a:r>
            <a:r>
              <a:rPr lang="sv-SE" sz="700" b="1" err="1"/>
              <a:t>Marieholmsmotet</a:t>
            </a:r>
            <a:endParaRPr lang="sv-SE" sz="700" b="1"/>
          </a:p>
          <a:p>
            <a:r>
              <a:rPr lang="sv-SE" sz="700" b="1"/>
              <a:t>» Ramp E20 </a:t>
            </a:r>
            <a:r>
              <a:rPr lang="sv-SE" sz="700" b="1">
                <a:sym typeface="Wingdings" panose="05000000000000000000" pitchFamily="2" charset="2"/>
              </a:rPr>
              <a:t> E6N stängd (Kakeltunneln)</a:t>
            </a:r>
            <a:endParaRPr lang="sv-SE" sz="700" b="1"/>
          </a:p>
          <a:p>
            <a:r>
              <a:rPr lang="sv-SE" sz="700" b="1"/>
              <a:t>» Ytterligare begränsningar under flertal helger</a:t>
            </a:r>
          </a:p>
          <a:p>
            <a:r>
              <a:rPr lang="sv-SE" sz="700" b="1"/>
              <a:t>» Ändrade körvägar</a:t>
            </a:r>
          </a:p>
        </p:txBody>
      </p:sp>
      <p:sp>
        <p:nvSpPr>
          <p:cNvPr id="13" name="Rektangulär bildtext 12"/>
          <p:cNvSpPr/>
          <p:nvPr/>
        </p:nvSpPr>
        <p:spPr>
          <a:xfrm>
            <a:off x="3268981" y="3384714"/>
            <a:ext cx="1988819" cy="504000"/>
          </a:xfrm>
          <a:prstGeom prst="wedgeRectCallout">
            <a:avLst>
              <a:gd name="adj1" fmla="val 79528"/>
              <a:gd name="adj2" fmla="val -36312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Masthugget:</a:t>
            </a:r>
          </a:p>
          <a:p>
            <a:r>
              <a:rPr lang="sv-SE" sz="700" b="1"/>
              <a:t>» Emigrantvägen enkelriktas österut</a:t>
            </a:r>
          </a:p>
          <a:p>
            <a:r>
              <a:rPr lang="sv-SE" sz="700" b="1"/>
              <a:t>» Masthamnsbron stängs</a:t>
            </a:r>
          </a:p>
          <a:p>
            <a:r>
              <a:rPr lang="sv-SE" sz="700" b="1"/>
              <a:t>» Ändrade körvägar för samtliga trafikslag</a:t>
            </a:r>
          </a:p>
        </p:txBody>
      </p:sp>
      <p:sp>
        <p:nvSpPr>
          <p:cNvPr id="14" name="Rektangulär bildtext 13"/>
          <p:cNvSpPr/>
          <p:nvPr/>
        </p:nvSpPr>
        <p:spPr>
          <a:xfrm>
            <a:off x="4067176" y="4059565"/>
            <a:ext cx="1559424" cy="432000"/>
          </a:xfrm>
          <a:prstGeom prst="wedgeRectCallout">
            <a:avLst>
              <a:gd name="adj1" fmla="val 93074"/>
              <a:gd name="adj2" fmla="val -165242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Haga:</a:t>
            </a:r>
          </a:p>
          <a:p>
            <a:r>
              <a:rPr lang="sv-SE" sz="700" b="1"/>
              <a:t>» Begränsad framkomlighet i</a:t>
            </a:r>
            <a:br>
              <a:rPr lang="sv-SE" sz="700" b="1"/>
            </a:br>
            <a:r>
              <a:rPr lang="sv-SE" sz="700" b="1"/>
              <a:t>Nya Allén i västgående riktning</a:t>
            </a:r>
          </a:p>
        </p:txBody>
      </p:sp>
      <p:sp>
        <p:nvSpPr>
          <p:cNvPr id="15" name="Rektangulär bildtext 14"/>
          <p:cNvSpPr/>
          <p:nvPr/>
        </p:nvSpPr>
        <p:spPr>
          <a:xfrm>
            <a:off x="7887703" y="3751986"/>
            <a:ext cx="2271347" cy="432000"/>
          </a:xfrm>
          <a:prstGeom prst="wedgeRectCallout">
            <a:avLst>
              <a:gd name="adj1" fmla="val -49219"/>
              <a:gd name="adj2" fmla="val 8466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Kallebäcksmotet:</a:t>
            </a:r>
          </a:p>
          <a:p>
            <a:r>
              <a:rPr lang="sv-SE" sz="700" b="1"/>
              <a:t>» Ett körfält per riktning avstängt på E6 22-25/4</a:t>
            </a:r>
          </a:p>
          <a:p>
            <a:r>
              <a:rPr lang="sv-SE" sz="700" b="1"/>
              <a:t>» Ett körfält avstängt helger på ramp E6 </a:t>
            </a:r>
            <a:r>
              <a:rPr lang="sv-SE" sz="700" b="1">
                <a:sym typeface="Wingdings" panose="05000000000000000000" pitchFamily="2" charset="2"/>
              </a:rPr>
              <a:t> RV 40</a:t>
            </a:r>
            <a:endParaRPr lang="sv-SE" sz="700" b="1"/>
          </a:p>
        </p:txBody>
      </p:sp>
      <p:sp>
        <p:nvSpPr>
          <p:cNvPr id="16" name="Rektangulär bildtext 15"/>
          <p:cNvSpPr/>
          <p:nvPr/>
        </p:nvSpPr>
        <p:spPr>
          <a:xfrm>
            <a:off x="7887702" y="3269134"/>
            <a:ext cx="2194561" cy="432000"/>
          </a:xfrm>
          <a:prstGeom prst="wedgeRectCallout">
            <a:avLst>
              <a:gd name="adj1" fmla="val -58724"/>
              <a:gd name="adj2" fmla="val -39816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Gårdamotet:</a:t>
            </a:r>
          </a:p>
          <a:p>
            <a:r>
              <a:rPr lang="sv-SE" sz="700" b="1"/>
              <a:t>» Ett körfält per riktning öppet på E6 22-25/4</a:t>
            </a:r>
          </a:p>
          <a:p>
            <a:r>
              <a:rPr lang="sv-SE" sz="700" b="1"/>
              <a:t>» Begränsad framkomlighet under flertal helger</a:t>
            </a:r>
          </a:p>
        </p:txBody>
      </p:sp>
      <p:sp>
        <p:nvSpPr>
          <p:cNvPr id="17" name="Rektangulär bildtext 16"/>
          <p:cNvSpPr/>
          <p:nvPr/>
        </p:nvSpPr>
        <p:spPr>
          <a:xfrm>
            <a:off x="8186522" y="2777433"/>
            <a:ext cx="1830535" cy="432240"/>
          </a:xfrm>
          <a:prstGeom prst="wedgeRectCallout">
            <a:avLst>
              <a:gd name="adj1" fmla="val -73931"/>
              <a:gd name="adj2" fmla="val -120355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Ullevimotet/Olskroksmotet:</a:t>
            </a:r>
          </a:p>
          <a:p>
            <a:r>
              <a:rPr lang="sv-SE" sz="700" b="1"/>
              <a:t>» Begränsad framkomlighet på E6/E20</a:t>
            </a:r>
          </a:p>
          <a:p>
            <a:r>
              <a:rPr lang="sv-SE" sz="700" b="1"/>
              <a:t>» Norrgående påfart stängs</a:t>
            </a:r>
          </a:p>
        </p:txBody>
      </p:sp>
      <p:sp>
        <p:nvSpPr>
          <p:cNvPr id="18" name="Rektangulär bildtext 17"/>
          <p:cNvSpPr/>
          <p:nvPr/>
        </p:nvSpPr>
        <p:spPr>
          <a:xfrm>
            <a:off x="4986121" y="1891866"/>
            <a:ext cx="1568767" cy="432000"/>
          </a:xfrm>
          <a:prstGeom prst="wedgeRectCallout">
            <a:avLst>
              <a:gd name="adj1" fmla="val 52282"/>
              <a:gd name="adj2" fmla="val 124462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E45 Götaleden vecka 7-8:</a:t>
            </a:r>
          </a:p>
          <a:p>
            <a:r>
              <a:rPr lang="sv-SE" sz="700" b="1"/>
              <a:t>» Vägen stängs i båda riktningar</a:t>
            </a:r>
          </a:p>
          <a:p>
            <a:r>
              <a:rPr lang="sv-SE" sz="700" b="1"/>
              <a:t>» Omledning av trafik</a:t>
            </a:r>
          </a:p>
        </p:txBody>
      </p:sp>
      <p:sp>
        <p:nvSpPr>
          <p:cNvPr id="19" name="Rektangulär bildtext 18"/>
          <p:cNvSpPr/>
          <p:nvPr/>
        </p:nvSpPr>
        <p:spPr>
          <a:xfrm>
            <a:off x="4856672" y="938587"/>
            <a:ext cx="1925129" cy="324000"/>
          </a:xfrm>
          <a:prstGeom prst="wedgeRectCallout">
            <a:avLst>
              <a:gd name="adj1" fmla="val 47179"/>
              <a:gd name="adj2" fmla="val 115778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Brunnsbomotet:</a:t>
            </a:r>
          </a:p>
          <a:p>
            <a:r>
              <a:rPr lang="sv-SE" sz="700" b="1"/>
              <a:t>» Södra av- och påfart stängs permanent</a:t>
            </a:r>
          </a:p>
        </p:txBody>
      </p:sp>
      <p:sp>
        <p:nvSpPr>
          <p:cNvPr id="20" name="Rektangulär bildtext 19"/>
          <p:cNvSpPr/>
          <p:nvPr/>
        </p:nvSpPr>
        <p:spPr>
          <a:xfrm>
            <a:off x="4067176" y="2831553"/>
            <a:ext cx="1988820" cy="324000"/>
          </a:xfrm>
          <a:prstGeom prst="wedgeRectCallout">
            <a:avLst>
              <a:gd name="adj1" fmla="val 79799"/>
              <a:gd name="adj2" fmla="val -73423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Centralenområdet:</a:t>
            </a:r>
          </a:p>
          <a:p>
            <a:r>
              <a:rPr lang="sv-SE" sz="700" b="1"/>
              <a:t>» Ändrade körvägar för samtliga trafikslag</a:t>
            </a:r>
          </a:p>
        </p:txBody>
      </p:sp>
      <p:sp>
        <p:nvSpPr>
          <p:cNvPr id="21" name="Rektangulär bildtext 20"/>
          <p:cNvSpPr/>
          <p:nvPr/>
        </p:nvSpPr>
        <p:spPr>
          <a:xfrm>
            <a:off x="3287664" y="2085082"/>
            <a:ext cx="1226820" cy="324000"/>
          </a:xfrm>
          <a:prstGeom prst="wedgeRectCallout">
            <a:avLst>
              <a:gd name="adj1" fmla="val 81661"/>
              <a:gd name="adj2" fmla="val 76871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Eriksbergsmotet:</a:t>
            </a:r>
          </a:p>
          <a:p>
            <a:r>
              <a:rPr lang="sv-SE" sz="700" b="1"/>
              <a:t>» Inlandsgatan stängs</a:t>
            </a:r>
          </a:p>
        </p:txBody>
      </p:sp>
      <p:sp>
        <p:nvSpPr>
          <p:cNvPr id="22" name="Rektangulär bildtext 21"/>
          <p:cNvSpPr/>
          <p:nvPr/>
        </p:nvSpPr>
        <p:spPr>
          <a:xfrm>
            <a:off x="4124325" y="5709250"/>
            <a:ext cx="2090810" cy="324000"/>
          </a:xfrm>
          <a:prstGeom prst="wedgeRectCallout">
            <a:avLst>
              <a:gd name="adj1" fmla="val -82887"/>
              <a:gd name="adj2" fmla="val -1472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Gnistängstunneln:</a:t>
            </a:r>
          </a:p>
          <a:p>
            <a:r>
              <a:rPr lang="sv-SE" sz="700" b="1"/>
              <a:t>» Begränsad framkomlighet under 3-4 helger</a:t>
            </a:r>
          </a:p>
        </p:txBody>
      </p:sp>
      <p:sp>
        <p:nvSpPr>
          <p:cNvPr id="23" name="Rektangulär bildtext 22"/>
          <p:cNvSpPr/>
          <p:nvPr/>
        </p:nvSpPr>
        <p:spPr>
          <a:xfrm>
            <a:off x="6677234" y="2056999"/>
            <a:ext cx="1682239" cy="291258"/>
          </a:xfrm>
          <a:prstGeom prst="wedgeRectCallout">
            <a:avLst>
              <a:gd name="adj1" fmla="val -42563"/>
              <a:gd name="adj2" fmla="val 2487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Drottningtorget (spår 1,2):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Avstängda hållplatslägen vecka 7</a:t>
            </a:r>
          </a:p>
        </p:txBody>
      </p:sp>
      <p:sp>
        <p:nvSpPr>
          <p:cNvPr id="24" name="Rektangulär bildtext 23"/>
          <p:cNvSpPr/>
          <p:nvPr/>
        </p:nvSpPr>
        <p:spPr>
          <a:xfrm>
            <a:off x="6473985" y="4390144"/>
            <a:ext cx="1408708" cy="520993"/>
          </a:xfrm>
          <a:prstGeom prst="wedgeRectCallout">
            <a:avLst>
              <a:gd name="adj1" fmla="val -28989"/>
              <a:gd name="adj2" fmla="val -2392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Kungsportsavenyn:</a:t>
            </a:r>
          </a:p>
          <a:p>
            <a:r>
              <a:rPr lang="sv-SE" sz="700" b="1">
                <a:solidFill>
                  <a:schemeClr val="tx2"/>
                </a:solidFill>
              </a:rPr>
              <a:t>» Spårarbete april kl 9-15</a:t>
            </a:r>
          </a:p>
          <a:p>
            <a:r>
              <a:rPr lang="sv-SE" sz="700" b="1">
                <a:solidFill>
                  <a:schemeClr val="tx2"/>
                </a:solidFill>
              </a:rPr>
              <a:t>» Begränsad framkomlighet Nya Allén och Parkgatan</a:t>
            </a:r>
          </a:p>
        </p:txBody>
      </p:sp>
      <p:sp>
        <p:nvSpPr>
          <p:cNvPr id="25" name="Rektangulär bildtext 24"/>
          <p:cNvSpPr/>
          <p:nvPr/>
        </p:nvSpPr>
        <p:spPr>
          <a:xfrm>
            <a:off x="5061586" y="4576726"/>
            <a:ext cx="1372542" cy="432000"/>
          </a:xfrm>
          <a:prstGeom prst="wedgeRectCallout">
            <a:avLst>
              <a:gd name="adj1" fmla="val 70044"/>
              <a:gd name="adj2" fmla="val -417763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Brunnsparken:</a:t>
            </a:r>
          </a:p>
          <a:p>
            <a:r>
              <a:rPr lang="sv-SE" sz="700" b="1"/>
              <a:t>» Begränsad framkomlighet</a:t>
            </a:r>
          </a:p>
          <a:p>
            <a:r>
              <a:rPr lang="sv-SE" sz="700" b="1"/>
              <a:t>» Omledning busstrafik</a:t>
            </a:r>
          </a:p>
        </p:txBody>
      </p:sp>
    </p:spTree>
    <p:extLst>
      <p:ext uri="{BB962C8B-B14F-4D97-AF65-F5344CB8AC3E}">
        <p14:creationId xmlns:p14="http://schemas.microsoft.com/office/powerpoint/2010/main" val="234013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91440"/>
            <a:ext cx="8160000" cy="6120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Januari – Maj 2022</a:t>
            </a:r>
          </a:p>
        </p:txBody>
      </p:sp>
      <p:sp>
        <p:nvSpPr>
          <p:cNvPr id="5" name="textruta 4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7887703" y="4911137"/>
            <a:ext cx="2271347" cy="757990"/>
            <a:chOff x="5596791" y="4920662"/>
            <a:chExt cx="2271347" cy="757990"/>
          </a:xfrm>
        </p:grpSpPr>
        <p:sp>
          <p:nvSpPr>
            <p:cNvPr id="7" name="Rektangel 6"/>
            <p:cNvSpPr/>
            <p:nvPr/>
          </p:nvSpPr>
          <p:spPr>
            <a:xfrm>
              <a:off x="5596791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ktangulär bildtext 11"/>
          <p:cNvSpPr/>
          <p:nvPr/>
        </p:nvSpPr>
        <p:spPr>
          <a:xfrm>
            <a:off x="2988939" y="3206441"/>
            <a:ext cx="1455201" cy="216000"/>
          </a:xfrm>
          <a:prstGeom prst="wedgeRectCallout">
            <a:avLst>
              <a:gd name="adj1" fmla="val 82817"/>
              <a:gd name="adj2" fmla="val -6277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Halvors länk öppnad för trafik</a:t>
            </a:r>
          </a:p>
        </p:txBody>
      </p:sp>
      <p:sp>
        <p:nvSpPr>
          <p:cNvPr id="15" name="Rektangulär bildtext 14"/>
          <p:cNvSpPr/>
          <p:nvPr/>
        </p:nvSpPr>
        <p:spPr>
          <a:xfrm>
            <a:off x="3297555" y="2563563"/>
            <a:ext cx="1325880" cy="504000"/>
          </a:xfrm>
          <a:prstGeom prst="wedgeRectCallout">
            <a:avLst>
              <a:gd name="adj1" fmla="val 78810"/>
              <a:gd name="adj2" fmla="val -103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Hisingsleden:</a:t>
            </a:r>
          </a:p>
          <a:p>
            <a:r>
              <a:rPr lang="sv-SE" sz="700" b="1"/>
              <a:t>» Sänkt hastighet</a:t>
            </a:r>
          </a:p>
          <a:p>
            <a:r>
              <a:rPr lang="sv-SE" sz="700" b="1"/>
              <a:t>» Tillfälliga avstängningar</a:t>
            </a:r>
          </a:p>
          <a:p>
            <a:r>
              <a:rPr lang="sv-SE" sz="700" b="1"/>
              <a:t>» Smalare körfält</a:t>
            </a:r>
          </a:p>
        </p:txBody>
      </p:sp>
      <p:sp>
        <p:nvSpPr>
          <p:cNvPr id="16" name="Rektangulär bildtext 15"/>
          <p:cNvSpPr/>
          <p:nvPr/>
        </p:nvSpPr>
        <p:spPr>
          <a:xfrm>
            <a:off x="6408810" y="547224"/>
            <a:ext cx="1741293" cy="216000"/>
          </a:xfrm>
          <a:prstGeom prst="wedgeRectCallout">
            <a:avLst>
              <a:gd name="adj1" fmla="val -79724"/>
              <a:gd name="adj2" fmla="val -1426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Arbetena på Nordreälvbron blir klara</a:t>
            </a:r>
          </a:p>
        </p:txBody>
      </p:sp>
      <p:sp>
        <p:nvSpPr>
          <p:cNvPr id="17" name="Rektangulär bildtext 16"/>
          <p:cNvSpPr/>
          <p:nvPr/>
        </p:nvSpPr>
        <p:spPr>
          <a:xfrm>
            <a:off x="7722420" y="2558094"/>
            <a:ext cx="2284218" cy="216000"/>
          </a:xfrm>
          <a:prstGeom prst="wedgeRectCallout">
            <a:avLst>
              <a:gd name="adj1" fmla="val -66097"/>
              <a:gd name="adj2" fmla="val 166536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Arbetena på Väg 535 / Landvettervägen blir klara</a:t>
            </a:r>
          </a:p>
        </p:txBody>
      </p:sp>
      <p:sp>
        <p:nvSpPr>
          <p:cNvPr id="18" name="Rektangulär bildtext 17"/>
          <p:cNvSpPr/>
          <p:nvPr/>
        </p:nvSpPr>
        <p:spPr>
          <a:xfrm>
            <a:off x="8417758" y="1000767"/>
            <a:ext cx="1254144" cy="176751"/>
          </a:xfrm>
          <a:prstGeom prst="wedgeRectCallout">
            <a:avLst>
              <a:gd name="adj1" fmla="val 42527"/>
              <a:gd name="adj2" fmla="val 23546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Arbetena på E20 är klara</a:t>
            </a:r>
          </a:p>
        </p:txBody>
      </p:sp>
    </p:spTree>
    <p:extLst>
      <p:ext uri="{BB962C8B-B14F-4D97-AF65-F5344CB8AC3E}">
        <p14:creationId xmlns:p14="http://schemas.microsoft.com/office/powerpoint/2010/main" val="186081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0" y="104978"/>
            <a:ext cx="8160000" cy="61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Juni – Augusti 2022</a:t>
            </a:r>
          </a:p>
        </p:txBody>
      </p:sp>
      <p:sp>
        <p:nvSpPr>
          <p:cNvPr id="6" name="textruta 5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7887703" y="4911137"/>
            <a:ext cx="2271347" cy="757990"/>
            <a:chOff x="5587266" y="4920662"/>
            <a:chExt cx="2271347" cy="757990"/>
          </a:xfrm>
        </p:grpSpPr>
        <p:sp>
          <p:nvSpPr>
            <p:cNvPr id="8" name="Rektangel 7"/>
            <p:cNvSpPr/>
            <p:nvPr/>
          </p:nvSpPr>
          <p:spPr>
            <a:xfrm>
              <a:off x="5587266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ktangulär bildtext 11"/>
          <p:cNvSpPr/>
          <p:nvPr/>
        </p:nvSpPr>
        <p:spPr>
          <a:xfrm>
            <a:off x="7639049" y="177044"/>
            <a:ext cx="2447926" cy="1294135"/>
          </a:xfrm>
          <a:prstGeom prst="wedgeRectCallout">
            <a:avLst>
              <a:gd name="adj1" fmla="val -59174"/>
              <a:gd name="adj2" fmla="val 8583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E6 / Tingstadstunneln:</a:t>
            </a:r>
          </a:p>
          <a:p>
            <a:r>
              <a:rPr lang="sv-SE" sz="700" b="1"/>
              <a:t>» Ena tunnelröret avstängt för trafik</a:t>
            </a:r>
          </a:p>
          <a:p>
            <a:r>
              <a:rPr lang="sv-SE" sz="700" b="1"/>
              <a:t>» Ett körfält öppet i vardera riktning genom tunneln</a:t>
            </a:r>
          </a:p>
          <a:p>
            <a:r>
              <a:rPr lang="sv-SE" sz="700" b="1"/>
              <a:t>» Stängd anslutning i Tingstadsmotet</a:t>
            </a:r>
          </a:p>
          <a:p>
            <a:r>
              <a:rPr lang="sv-SE" sz="700" b="1"/>
              <a:t>» Stängda anslutningar i </a:t>
            </a:r>
            <a:r>
              <a:rPr lang="sv-SE" sz="700" b="1" err="1"/>
              <a:t>Ringömotet</a:t>
            </a:r>
            <a:endParaRPr lang="sv-SE" sz="700" b="1"/>
          </a:p>
          <a:p>
            <a:r>
              <a:rPr lang="sv-SE" sz="700" b="1"/>
              <a:t>» Stängda anslutningar i Gullbergsmotet</a:t>
            </a:r>
          </a:p>
          <a:p>
            <a:r>
              <a:rPr lang="sv-SE" sz="700" b="1"/>
              <a:t>» Stängd anslutning i </a:t>
            </a:r>
            <a:r>
              <a:rPr lang="sv-SE" sz="700" b="1" err="1"/>
              <a:t>Marieholmsmotet</a:t>
            </a:r>
            <a:endParaRPr lang="sv-SE" sz="700" b="1"/>
          </a:p>
          <a:p>
            <a:r>
              <a:rPr lang="sv-SE" sz="700" b="1"/>
              <a:t>» Ramp E20 </a:t>
            </a:r>
            <a:r>
              <a:rPr lang="sv-SE" sz="700" b="1">
                <a:sym typeface="Wingdings" panose="05000000000000000000" pitchFamily="2" charset="2"/>
              </a:rPr>
              <a:t> E6N stängd</a:t>
            </a:r>
            <a:endParaRPr lang="sv-SE" sz="700" b="1"/>
          </a:p>
          <a:p>
            <a:r>
              <a:rPr lang="sv-SE" sz="700" b="1"/>
              <a:t>» Stängd anslutning i Olskroksmotet</a:t>
            </a:r>
          </a:p>
          <a:p>
            <a:r>
              <a:rPr lang="sv-SE" sz="700" b="1"/>
              <a:t>» Ytterligare begränsningar under flertal helger</a:t>
            </a:r>
          </a:p>
          <a:p>
            <a:r>
              <a:rPr lang="sv-SE" sz="700" b="1"/>
              <a:t>» Ändrade körvägar</a:t>
            </a:r>
          </a:p>
        </p:txBody>
      </p:sp>
      <p:sp>
        <p:nvSpPr>
          <p:cNvPr id="13" name="Rektangulär bildtext 12"/>
          <p:cNvSpPr/>
          <p:nvPr/>
        </p:nvSpPr>
        <p:spPr>
          <a:xfrm>
            <a:off x="3268981" y="3384715"/>
            <a:ext cx="1988820" cy="504000"/>
          </a:xfrm>
          <a:prstGeom prst="wedgeRectCallout">
            <a:avLst>
              <a:gd name="adj1" fmla="val 79528"/>
              <a:gd name="adj2" fmla="val -36312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Masthugget:</a:t>
            </a:r>
          </a:p>
          <a:p>
            <a:r>
              <a:rPr lang="sv-SE" sz="700" b="1"/>
              <a:t>» Emigrantvägen enkelriktad österut</a:t>
            </a:r>
          </a:p>
          <a:p>
            <a:r>
              <a:rPr lang="sv-SE" sz="700" b="1"/>
              <a:t>» Masthamnsbron avstängd</a:t>
            </a:r>
          </a:p>
          <a:p>
            <a:r>
              <a:rPr lang="sv-SE" sz="700" b="1"/>
              <a:t>» Ändrade körvägar för samtliga trafikslag</a:t>
            </a:r>
          </a:p>
        </p:txBody>
      </p:sp>
      <p:sp>
        <p:nvSpPr>
          <p:cNvPr id="16" name="Rektangulär bildtext 15"/>
          <p:cNvSpPr/>
          <p:nvPr/>
        </p:nvSpPr>
        <p:spPr>
          <a:xfrm>
            <a:off x="7887703" y="2735372"/>
            <a:ext cx="2194560" cy="324000"/>
          </a:xfrm>
          <a:prstGeom prst="wedgeRectCallout">
            <a:avLst>
              <a:gd name="adj1" fmla="val -57864"/>
              <a:gd name="adj2" fmla="val 134755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Gårdamotet:</a:t>
            </a:r>
          </a:p>
          <a:p>
            <a:r>
              <a:rPr lang="sv-SE" sz="700" b="1"/>
              <a:t>» Begränsad framkomlighet under flertal helger</a:t>
            </a:r>
          </a:p>
        </p:txBody>
      </p:sp>
      <p:sp>
        <p:nvSpPr>
          <p:cNvPr id="20" name="Rektangulär bildtext 19"/>
          <p:cNvSpPr/>
          <p:nvPr/>
        </p:nvSpPr>
        <p:spPr>
          <a:xfrm>
            <a:off x="4495801" y="2735372"/>
            <a:ext cx="1988820" cy="504000"/>
          </a:xfrm>
          <a:prstGeom prst="wedgeRectCallout">
            <a:avLst>
              <a:gd name="adj1" fmla="val 56573"/>
              <a:gd name="adj2" fmla="val -67188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Centralenområdet:</a:t>
            </a:r>
          </a:p>
          <a:p>
            <a:r>
              <a:rPr lang="sv-SE" sz="700" b="1"/>
              <a:t>» Ändrade körvägar för samtliga trafikslag</a:t>
            </a:r>
          </a:p>
          <a:p>
            <a:r>
              <a:rPr lang="sv-SE" sz="700" b="1"/>
              <a:t>» Begränsad framkomlighet i området</a:t>
            </a:r>
          </a:p>
        </p:txBody>
      </p:sp>
      <p:sp>
        <p:nvSpPr>
          <p:cNvPr id="23" name="Rektangulär bildtext 22"/>
          <p:cNvSpPr/>
          <p:nvPr/>
        </p:nvSpPr>
        <p:spPr>
          <a:xfrm>
            <a:off x="8533289" y="2198359"/>
            <a:ext cx="1456423" cy="432000"/>
          </a:xfrm>
          <a:prstGeom prst="wedgeRectCallout">
            <a:avLst>
              <a:gd name="adj1" fmla="val -95239"/>
              <a:gd name="adj2" fmla="val -43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Redbergsvägen: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 spårvagnssträcka Svingeln - Redbergsplatsen</a:t>
            </a:r>
          </a:p>
        </p:txBody>
      </p:sp>
      <p:sp>
        <p:nvSpPr>
          <p:cNvPr id="24" name="Rektangulär bildtext 23"/>
          <p:cNvSpPr/>
          <p:nvPr/>
        </p:nvSpPr>
        <p:spPr>
          <a:xfrm>
            <a:off x="3287664" y="2085082"/>
            <a:ext cx="1226820" cy="324000"/>
          </a:xfrm>
          <a:prstGeom prst="wedgeRectCallout">
            <a:avLst>
              <a:gd name="adj1" fmla="val 81661"/>
              <a:gd name="adj2" fmla="val 76871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Eriksbergsmotet:</a:t>
            </a:r>
          </a:p>
          <a:p>
            <a:r>
              <a:rPr lang="sv-SE" sz="700" b="1"/>
              <a:t>» Inlandsgatan stängs</a:t>
            </a:r>
          </a:p>
        </p:txBody>
      </p:sp>
      <p:sp>
        <p:nvSpPr>
          <p:cNvPr id="18" name="Rektangulär bildtext 17"/>
          <p:cNvSpPr/>
          <p:nvPr/>
        </p:nvSpPr>
        <p:spPr>
          <a:xfrm>
            <a:off x="5649612" y="3614463"/>
            <a:ext cx="1372542" cy="432000"/>
          </a:xfrm>
          <a:prstGeom prst="wedgeRectCallout">
            <a:avLst>
              <a:gd name="adj1" fmla="val 27155"/>
              <a:gd name="adj2" fmla="val -179699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Brunnsparken:</a:t>
            </a:r>
          </a:p>
          <a:p>
            <a:r>
              <a:rPr lang="sv-SE" sz="700" b="1"/>
              <a:t>» Begränsad framkomlighet</a:t>
            </a:r>
          </a:p>
          <a:p>
            <a:r>
              <a:rPr lang="sv-SE" sz="700" b="1"/>
              <a:t>» Omledning busstrafik</a:t>
            </a:r>
          </a:p>
        </p:txBody>
      </p:sp>
    </p:spTree>
    <p:extLst>
      <p:ext uri="{BB962C8B-B14F-4D97-AF65-F5344CB8AC3E}">
        <p14:creationId xmlns:p14="http://schemas.microsoft.com/office/powerpoint/2010/main" val="407819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91440"/>
            <a:ext cx="8160000" cy="61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Juni – Augusti 2022</a:t>
            </a:r>
          </a:p>
        </p:txBody>
      </p:sp>
      <p:sp>
        <p:nvSpPr>
          <p:cNvPr id="6" name="textruta 5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7887703" y="4911137"/>
            <a:ext cx="2271347" cy="757990"/>
            <a:chOff x="5587266" y="4920662"/>
            <a:chExt cx="2271347" cy="757990"/>
          </a:xfrm>
        </p:grpSpPr>
        <p:sp>
          <p:nvSpPr>
            <p:cNvPr id="8" name="Rektangel 7"/>
            <p:cNvSpPr/>
            <p:nvPr/>
          </p:nvSpPr>
          <p:spPr>
            <a:xfrm>
              <a:off x="5587266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Rektangulär bildtext 12"/>
          <p:cNvSpPr/>
          <p:nvPr/>
        </p:nvSpPr>
        <p:spPr>
          <a:xfrm>
            <a:off x="3297555" y="2563563"/>
            <a:ext cx="1325880" cy="504000"/>
          </a:xfrm>
          <a:prstGeom prst="wedgeRectCallout">
            <a:avLst>
              <a:gd name="adj1" fmla="val 78810"/>
              <a:gd name="adj2" fmla="val -103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Hisingsleden:</a:t>
            </a:r>
          </a:p>
          <a:p>
            <a:r>
              <a:rPr lang="sv-SE" sz="700" b="1"/>
              <a:t>» Sänkt hastighet</a:t>
            </a:r>
          </a:p>
          <a:p>
            <a:r>
              <a:rPr lang="sv-SE" sz="700" b="1"/>
              <a:t>» Tillfälliga avstängningar</a:t>
            </a:r>
          </a:p>
          <a:p>
            <a:r>
              <a:rPr lang="sv-SE" sz="700" b="1"/>
              <a:t>» Smalare körfält</a:t>
            </a:r>
          </a:p>
        </p:txBody>
      </p:sp>
      <p:sp>
        <p:nvSpPr>
          <p:cNvPr id="14" name="Rektangulär bildtext 13"/>
          <p:cNvSpPr/>
          <p:nvPr/>
        </p:nvSpPr>
        <p:spPr>
          <a:xfrm>
            <a:off x="2964577" y="1303077"/>
            <a:ext cx="1991836" cy="324000"/>
          </a:xfrm>
          <a:prstGeom prst="wedgeRectCallout">
            <a:avLst>
              <a:gd name="adj1" fmla="val 70219"/>
              <a:gd name="adj2" fmla="val 6129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Bohusbanan:</a:t>
            </a:r>
          </a:p>
          <a:p>
            <a:r>
              <a:rPr lang="sv-SE" sz="700" b="1">
                <a:solidFill>
                  <a:schemeClr val="tx2"/>
                </a:solidFill>
              </a:rPr>
              <a:t>» Göteborg – Ytterby avstängt vecka 32-35</a:t>
            </a:r>
          </a:p>
        </p:txBody>
      </p:sp>
      <p:sp>
        <p:nvSpPr>
          <p:cNvPr id="15" name="Rektangulär bildtext 14"/>
          <p:cNvSpPr/>
          <p:nvPr/>
        </p:nvSpPr>
        <p:spPr>
          <a:xfrm>
            <a:off x="6860089" y="3251486"/>
            <a:ext cx="2104802" cy="324000"/>
          </a:xfrm>
          <a:prstGeom prst="wedgeRectCallout">
            <a:avLst>
              <a:gd name="adj1" fmla="val -82565"/>
              <a:gd name="adj2" fmla="val 5656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Kust-till-kust-banan: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 start vecka 33</a:t>
            </a:r>
          </a:p>
        </p:txBody>
      </p:sp>
      <p:sp>
        <p:nvSpPr>
          <p:cNvPr id="17" name="Rektangulär bildtext 16"/>
          <p:cNvSpPr/>
          <p:nvPr/>
        </p:nvSpPr>
        <p:spPr>
          <a:xfrm>
            <a:off x="6860089" y="2481271"/>
            <a:ext cx="1869132" cy="324000"/>
          </a:xfrm>
          <a:prstGeom prst="wedgeRectCallout">
            <a:avLst>
              <a:gd name="adj1" fmla="val -91360"/>
              <a:gd name="adj2" fmla="val 11120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Västra stambanan: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 förbi Olskroken vecka 30-32</a:t>
            </a:r>
          </a:p>
        </p:txBody>
      </p:sp>
      <p:sp>
        <p:nvSpPr>
          <p:cNvPr id="18" name="Rektangulär bildtext 17"/>
          <p:cNvSpPr/>
          <p:nvPr/>
        </p:nvSpPr>
        <p:spPr>
          <a:xfrm>
            <a:off x="6891785" y="4086922"/>
            <a:ext cx="1083291" cy="324000"/>
          </a:xfrm>
          <a:prstGeom prst="wedgeRectCallout">
            <a:avLst>
              <a:gd name="adj1" fmla="val -116079"/>
              <a:gd name="adj2" fmla="val -19811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Västkustbanan: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 vecka 25</a:t>
            </a:r>
          </a:p>
        </p:txBody>
      </p:sp>
      <p:sp>
        <p:nvSpPr>
          <p:cNvPr id="16" name="Rektangulär bildtext 15"/>
          <p:cNvSpPr/>
          <p:nvPr/>
        </p:nvSpPr>
        <p:spPr>
          <a:xfrm>
            <a:off x="6572983" y="2096164"/>
            <a:ext cx="1249994" cy="324000"/>
          </a:xfrm>
          <a:prstGeom prst="wedgeRectCallout">
            <a:avLst>
              <a:gd name="adj1" fmla="val -80079"/>
              <a:gd name="adj2" fmla="val 6841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 err="1">
                <a:solidFill>
                  <a:schemeClr val="tx2"/>
                </a:solidFill>
              </a:rPr>
              <a:t>Angeredsbanan</a:t>
            </a:r>
            <a:r>
              <a:rPr lang="sv-SE" sz="700" b="1">
                <a:solidFill>
                  <a:schemeClr val="tx2"/>
                </a:solidFill>
              </a:rPr>
              <a:t>:</a:t>
            </a:r>
          </a:p>
          <a:p>
            <a:r>
              <a:rPr lang="sv-SE" sz="700" b="1">
                <a:solidFill>
                  <a:schemeClr val="tx2"/>
                </a:solidFill>
              </a:rPr>
              <a:t>» Spårarbete vecka 29-31</a:t>
            </a:r>
          </a:p>
        </p:txBody>
      </p:sp>
      <p:sp>
        <p:nvSpPr>
          <p:cNvPr id="19" name="Rektangulär bildtext 18"/>
          <p:cNvSpPr/>
          <p:nvPr/>
        </p:nvSpPr>
        <p:spPr>
          <a:xfrm>
            <a:off x="4829774" y="1755192"/>
            <a:ext cx="1254286" cy="324000"/>
          </a:xfrm>
          <a:prstGeom prst="wedgeRectCallout">
            <a:avLst>
              <a:gd name="adj1" fmla="val 62150"/>
              <a:gd name="adj2" fmla="val 10181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Kortedala:</a:t>
            </a:r>
          </a:p>
          <a:p>
            <a:r>
              <a:rPr lang="sv-SE" sz="700" b="1">
                <a:solidFill>
                  <a:schemeClr val="tx2"/>
                </a:solidFill>
              </a:rPr>
              <a:t>» Spårarbete vecka 27-28</a:t>
            </a:r>
          </a:p>
        </p:txBody>
      </p:sp>
    </p:spTree>
    <p:extLst>
      <p:ext uri="{BB962C8B-B14F-4D97-AF65-F5344CB8AC3E}">
        <p14:creationId xmlns:p14="http://schemas.microsoft.com/office/powerpoint/2010/main" val="180519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36" y="89974"/>
            <a:ext cx="8160000" cy="61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September – December 2022</a:t>
            </a:r>
          </a:p>
        </p:txBody>
      </p:sp>
      <p:sp>
        <p:nvSpPr>
          <p:cNvPr id="6" name="textruta 5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7887703" y="4911137"/>
            <a:ext cx="2271347" cy="757990"/>
            <a:chOff x="5587266" y="4920662"/>
            <a:chExt cx="2271347" cy="757990"/>
          </a:xfrm>
        </p:grpSpPr>
        <p:sp>
          <p:nvSpPr>
            <p:cNvPr id="8" name="Rektangel 7"/>
            <p:cNvSpPr/>
            <p:nvPr/>
          </p:nvSpPr>
          <p:spPr>
            <a:xfrm>
              <a:off x="5587266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ektangulär bildtext 11"/>
          <p:cNvSpPr/>
          <p:nvPr/>
        </p:nvSpPr>
        <p:spPr>
          <a:xfrm>
            <a:off x="7514380" y="126059"/>
            <a:ext cx="2674591" cy="1294135"/>
          </a:xfrm>
          <a:prstGeom prst="wedgeRectCallout">
            <a:avLst>
              <a:gd name="adj1" fmla="val -51913"/>
              <a:gd name="adj2" fmla="val 84471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E6 / Tingstadstunneln:</a:t>
            </a:r>
          </a:p>
          <a:p>
            <a:r>
              <a:rPr lang="sv-SE" sz="700" b="1"/>
              <a:t>» Ena tunnelröret avstängt för trafik</a:t>
            </a:r>
          </a:p>
          <a:p>
            <a:r>
              <a:rPr lang="sv-SE" sz="700" b="1"/>
              <a:t>» Ett körfält öppet i vardera riktning genom tunneln</a:t>
            </a:r>
          </a:p>
          <a:p>
            <a:r>
              <a:rPr lang="sv-SE" sz="700" b="1"/>
              <a:t>» Stängd anslutning i Tingstadsmotet</a:t>
            </a:r>
          </a:p>
          <a:p>
            <a:r>
              <a:rPr lang="sv-SE" sz="700" b="1"/>
              <a:t>» Stängda anslutningar i </a:t>
            </a:r>
            <a:r>
              <a:rPr lang="sv-SE" sz="700" b="1" err="1"/>
              <a:t>Ringömotet</a:t>
            </a:r>
            <a:endParaRPr lang="sv-SE" sz="700" b="1"/>
          </a:p>
          <a:p>
            <a:r>
              <a:rPr lang="sv-SE" sz="700" b="1"/>
              <a:t>» Stängda anslutningar i Gullbergsmotet</a:t>
            </a:r>
          </a:p>
          <a:p>
            <a:r>
              <a:rPr lang="sv-SE" sz="700" b="1"/>
              <a:t>» Stängd anslutning i </a:t>
            </a:r>
            <a:r>
              <a:rPr lang="sv-SE" sz="700" b="1" err="1"/>
              <a:t>Marieholmsmotet</a:t>
            </a:r>
            <a:endParaRPr lang="sv-SE" sz="700" b="1"/>
          </a:p>
          <a:p>
            <a:r>
              <a:rPr lang="sv-SE" sz="700" b="1"/>
              <a:t>» Ramp E20 </a:t>
            </a:r>
            <a:r>
              <a:rPr lang="sv-SE" sz="700" b="1">
                <a:sym typeface="Wingdings" panose="05000000000000000000" pitchFamily="2" charset="2"/>
              </a:rPr>
              <a:t> E6N stängd</a:t>
            </a:r>
            <a:endParaRPr lang="sv-SE" sz="700" b="1"/>
          </a:p>
          <a:p>
            <a:r>
              <a:rPr lang="sv-SE" sz="700" b="1"/>
              <a:t>» Stängd anslutning i Olskroksmotet, öppen för linjetrafik</a:t>
            </a:r>
          </a:p>
          <a:p>
            <a:r>
              <a:rPr lang="sv-SE" sz="700" b="1"/>
              <a:t>» Ytterligare begränsningar under flertal helger</a:t>
            </a:r>
          </a:p>
          <a:p>
            <a:r>
              <a:rPr lang="sv-SE" sz="700" b="1"/>
              <a:t>» Ändrade körvägar</a:t>
            </a:r>
          </a:p>
        </p:txBody>
      </p:sp>
      <p:sp>
        <p:nvSpPr>
          <p:cNvPr id="13" name="Rektangulär bildtext 12"/>
          <p:cNvSpPr/>
          <p:nvPr/>
        </p:nvSpPr>
        <p:spPr>
          <a:xfrm>
            <a:off x="3268981" y="3384715"/>
            <a:ext cx="1988820" cy="504000"/>
          </a:xfrm>
          <a:prstGeom prst="wedgeRectCallout">
            <a:avLst>
              <a:gd name="adj1" fmla="val 79528"/>
              <a:gd name="adj2" fmla="val -36312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Masthugget:</a:t>
            </a:r>
          </a:p>
          <a:p>
            <a:r>
              <a:rPr lang="sv-SE" sz="700" b="1"/>
              <a:t>» Emigrantvägen enkelriktad österut</a:t>
            </a:r>
          </a:p>
          <a:p>
            <a:r>
              <a:rPr lang="sv-SE" sz="700" b="1"/>
              <a:t>» Masthamnsbron avstängd</a:t>
            </a:r>
          </a:p>
          <a:p>
            <a:r>
              <a:rPr lang="sv-SE" sz="700" b="1"/>
              <a:t>» Ändrade körvägar för samtliga trafikslag</a:t>
            </a:r>
          </a:p>
        </p:txBody>
      </p:sp>
      <p:sp>
        <p:nvSpPr>
          <p:cNvPr id="18" name="Rektangulär bildtext 17"/>
          <p:cNvSpPr/>
          <p:nvPr/>
        </p:nvSpPr>
        <p:spPr>
          <a:xfrm>
            <a:off x="3152775" y="2085081"/>
            <a:ext cx="1361709" cy="720000"/>
          </a:xfrm>
          <a:prstGeom prst="wedgeRectCallout">
            <a:avLst>
              <a:gd name="adj1" fmla="val 69070"/>
              <a:gd name="adj2" fmla="val 397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Eriksbergsmotet:</a:t>
            </a:r>
          </a:p>
          <a:p>
            <a:r>
              <a:rPr lang="sv-SE" sz="700" b="1"/>
              <a:t>» Inlandsgatan stängd</a:t>
            </a:r>
          </a:p>
          <a:p>
            <a:r>
              <a:rPr lang="sv-SE" sz="700" b="1"/>
              <a:t>» Sänkt hastighet</a:t>
            </a:r>
          </a:p>
          <a:p>
            <a:r>
              <a:rPr lang="sv-SE" sz="700" b="1"/>
              <a:t>» Smalare körfält</a:t>
            </a:r>
          </a:p>
          <a:p>
            <a:r>
              <a:rPr lang="sv-SE" sz="700" b="1"/>
              <a:t>» Tillfälliga avstängningar</a:t>
            </a:r>
          </a:p>
          <a:p>
            <a:r>
              <a:rPr lang="sv-SE" sz="700" b="1"/>
              <a:t>» Stängda ramper</a:t>
            </a:r>
          </a:p>
        </p:txBody>
      </p:sp>
      <p:sp>
        <p:nvSpPr>
          <p:cNvPr id="15" name="Rektangulär bildtext 14"/>
          <p:cNvSpPr/>
          <p:nvPr/>
        </p:nvSpPr>
        <p:spPr>
          <a:xfrm>
            <a:off x="4981938" y="2717974"/>
            <a:ext cx="1372542" cy="432000"/>
          </a:xfrm>
          <a:prstGeom prst="wedgeRectCallout">
            <a:avLst>
              <a:gd name="adj1" fmla="val 74641"/>
              <a:gd name="adj2" fmla="val 20709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Brunnsparken:</a:t>
            </a:r>
          </a:p>
          <a:p>
            <a:r>
              <a:rPr lang="sv-SE" sz="700" b="1"/>
              <a:t>» Begränsad framkomlighet</a:t>
            </a:r>
          </a:p>
          <a:p>
            <a:r>
              <a:rPr lang="sv-SE" sz="700" b="1"/>
              <a:t>» Omledning busstrafik</a:t>
            </a:r>
          </a:p>
        </p:txBody>
      </p:sp>
      <p:sp>
        <p:nvSpPr>
          <p:cNvPr id="16" name="Rektangulär bildtext 15"/>
          <p:cNvSpPr/>
          <p:nvPr/>
        </p:nvSpPr>
        <p:spPr>
          <a:xfrm>
            <a:off x="7093218" y="2465974"/>
            <a:ext cx="1988820" cy="504000"/>
          </a:xfrm>
          <a:prstGeom prst="wedgeRectCallout">
            <a:avLst>
              <a:gd name="adj1" fmla="val -73043"/>
              <a:gd name="adj2" fmla="val -1565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Centralenområdet:</a:t>
            </a:r>
          </a:p>
          <a:p>
            <a:r>
              <a:rPr lang="sv-SE" sz="700" b="1"/>
              <a:t>» Ändrade körvägar för samtliga trafikslag</a:t>
            </a:r>
          </a:p>
          <a:p>
            <a:r>
              <a:rPr lang="sv-SE" sz="700" b="1"/>
              <a:t>» Begränsad framkomlighet i området</a:t>
            </a:r>
          </a:p>
        </p:txBody>
      </p:sp>
      <p:sp>
        <p:nvSpPr>
          <p:cNvPr id="17" name="Rektangulär bildtext 16"/>
          <p:cNvSpPr/>
          <p:nvPr/>
        </p:nvSpPr>
        <p:spPr>
          <a:xfrm>
            <a:off x="7639049" y="3312715"/>
            <a:ext cx="1951262" cy="324000"/>
          </a:xfrm>
          <a:prstGeom prst="wedgeRectCallout">
            <a:avLst>
              <a:gd name="adj1" fmla="val -74970"/>
              <a:gd name="adj2" fmla="val 30585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Lorensberg:</a:t>
            </a:r>
          </a:p>
          <a:p>
            <a:r>
              <a:rPr lang="sv-SE" sz="700" b="1"/>
              <a:t>» Begränsad framkomlighet på flera gator</a:t>
            </a:r>
          </a:p>
        </p:txBody>
      </p:sp>
    </p:spTree>
    <p:extLst>
      <p:ext uri="{BB962C8B-B14F-4D97-AF65-F5344CB8AC3E}">
        <p14:creationId xmlns:p14="http://schemas.microsoft.com/office/powerpoint/2010/main" val="149533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91440"/>
            <a:ext cx="8160000" cy="61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217570" y="275466"/>
            <a:ext cx="2563687" cy="415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>
                <a:solidFill>
                  <a:schemeClr val="bg1"/>
                </a:solidFill>
              </a:rPr>
              <a:t>Stora trafikpåverkande arbeten September – December 2022</a:t>
            </a:r>
          </a:p>
        </p:txBody>
      </p:sp>
      <p:sp>
        <p:nvSpPr>
          <p:cNvPr id="6" name="textruta 5"/>
          <p:cNvSpPr txBox="1"/>
          <p:nvPr/>
        </p:nvSpPr>
        <p:spPr>
          <a:xfrm rot="20660224">
            <a:off x="2130370" y="1023521"/>
            <a:ext cx="21160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sv-SE" sz="1400">
                <a:solidFill>
                  <a:schemeClr val="bg1">
                    <a:lumMod val="50000"/>
                  </a:schemeClr>
                </a:solidFill>
              </a:rPr>
              <a:t>Uppdaterad 2021-12-31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7887703" y="4911137"/>
            <a:ext cx="2271347" cy="757990"/>
            <a:chOff x="5587266" y="4920662"/>
            <a:chExt cx="2271347" cy="757990"/>
          </a:xfrm>
        </p:grpSpPr>
        <p:sp>
          <p:nvSpPr>
            <p:cNvPr id="8" name="Rektangel 7"/>
            <p:cNvSpPr/>
            <p:nvPr/>
          </p:nvSpPr>
          <p:spPr>
            <a:xfrm>
              <a:off x="5587266" y="4920662"/>
              <a:ext cx="2271347" cy="75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>
                  <a:solidFill>
                    <a:schemeClr val="tx2"/>
                  </a:solidFill>
                </a:rPr>
                <a:t>        Spår-/</a:t>
              </a:r>
              <a:r>
                <a:rPr lang="sv-SE" sz="1400" err="1">
                  <a:solidFill>
                    <a:schemeClr val="tx2"/>
                  </a:solidFill>
                </a:rPr>
                <a:t>banarbeten</a:t>
              </a:r>
              <a:endParaRPr lang="sv-SE" sz="1400">
                <a:solidFill>
                  <a:schemeClr val="tx2"/>
                </a:solidFill>
              </a:endParaRPr>
            </a:p>
            <a:p>
              <a:r>
                <a:rPr lang="sv-SE" sz="1400">
                  <a:solidFill>
                    <a:schemeClr val="tx2"/>
                  </a:solidFill>
                </a:rPr>
                <a:t>        Arbeten väg/gata</a:t>
              </a:r>
            </a:p>
            <a:p>
              <a:r>
                <a:rPr lang="sv-SE" sz="1400">
                  <a:solidFill>
                    <a:schemeClr val="tx2"/>
                  </a:solidFill>
                </a:rPr>
                <a:t>        Färdigställda arbeten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87191" y="5245657"/>
              <a:ext cx="144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5787191" y="5029160"/>
              <a:ext cx="144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787191" y="5462154"/>
              <a:ext cx="144000" cy="10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Rektangulär bildtext 12"/>
          <p:cNvSpPr/>
          <p:nvPr/>
        </p:nvSpPr>
        <p:spPr>
          <a:xfrm>
            <a:off x="6860090" y="3251486"/>
            <a:ext cx="1097136" cy="324000"/>
          </a:xfrm>
          <a:prstGeom prst="wedgeRectCallout">
            <a:avLst>
              <a:gd name="adj1" fmla="val -113023"/>
              <a:gd name="adj2" fmla="val 448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>
                <a:solidFill>
                  <a:schemeClr val="tx2"/>
                </a:solidFill>
              </a:rPr>
              <a:t>Kust-till-kust-banan:</a:t>
            </a:r>
          </a:p>
          <a:p>
            <a:r>
              <a:rPr lang="sv-SE" sz="700" b="1">
                <a:solidFill>
                  <a:schemeClr val="tx2"/>
                </a:solidFill>
              </a:rPr>
              <a:t>» Avstängd</a:t>
            </a:r>
          </a:p>
        </p:txBody>
      </p:sp>
      <p:sp>
        <p:nvSpPr>
          <p:cNvPr id="15" name="Rektangulär bildtext 14"/>
          <p:cNvSpPr/>
          <p:nvPr/>
        </p:nvSpPr>
        <p:spPr>
          <a:xfrm>
            <a:off x="3297555" y="2563563"/>
            <a:ext cx="1325880" cy="504000"/>
          </a:xfrm>
          <a:prstGeom prst="wedgeRectCallout">
            <a:avLst>
              <a:gd name="adj1" fmla="val 78810"/>
              <a:gd name="adj2" fmla="val -1034"/>
            </a:avLst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b="1"/>
              <a:t>Hisingsleden:</a:t>
            </a:r>
          </a:p>
          <a:p>
            <a:r>
              <a:rPr lang="sv-SE" sz="700" b="1"/>
              <a:t>» Sänkt hastighet</a:t>
            </a:r>
          </a:p>
          <a:p>
            <a:r>
              <a:rPr lang="sv-SE" sz="700" b="1"/>
              <a:t>» Tillfälliga avstängningar</a:t>
            </a:r>
          </a:p>
          <a:p>
            <a:r>
              <a:rPr lang="sv-SE" sz="700" b="1"/>
              <a:t>» Smalare körfält</a:t>
            </a:r>
          </a:p>
        </p:txBody>
      </p:sp>
    </p:spTree>
    <p:extLst>
      <p:ext uri="{BB962C8B-B14F-4D97-AF65-F5344CB8AC3E}">
        <p14:creationId xmlns:p14="http://schemas.microsoft.com/office/powerpoint/2010/main" val="75693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06994-1B16-4CBE-BD91-56FE4CB7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7" y="620715"/>
            <a:ext cx="10657417" cy="498599"/>
          </a:xfrm>
        </p:spPr>
        <p:txBody>
          <a:bodyPr/>
          <a:lstStyle/>
          <a:p>
            <a:r>
              <a:rPr lang="sv-SE" dirty="0"/>
              <a:t>Trafiken.nu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DA7D90-B1C6-4BF6-898E-A4591425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KOMFRAM GÖTEBORG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99A8AC-51FF-40B8-A01A-927D060F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71F4-8779-594B-B0A3-8310B54466A5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36B30916-E5AA-47E5-8E80-F25F9B88C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933" y="1239813"/>
            <a:ext cx="5985495" cy="476852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D51BE1B-848E-4376-85C9-678E5AD4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54" y="1239813"/>
            <a:ext cx="3719452" cy="47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31169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till trafiknämndens ärenden.potx" id="{B18197DA-D24F-45EB-938D-2AAE9EE78037}" vid="{8FA93482-B3B5-4782-899E-285A48700AA0}"/>
    </a:ext>
  </a:extLst>
</a:theme>
</file>

<file path=ppt/theme/theme2.xml><?xml version="1.0" encoding="utf-8"?>
<a:theme xmlns:a="http://schemas.openxmlformats.org/drawingml/2006/main" name="KomFram_Ppt-mall_16-9_2017">
  <a:themeElements>
    <a:clrScheme name="KomFram_colours">
      <a:dk1>
        <a:srgbClr val="515151"/>
      </a:dk1>
      <a:lt1>
        <a:srgbClr val="FFFFFF"/>
      </a:lt1>
      <a:dk2>
        <a:srgbClr val="000000"/>
      </a:dk2>
      <a:lt2>
        <a:srgbClr val="E8822C"/>
      </a:lt2>
      <a:accent1>
        <a:srgbClr val="0073AB"/>
      </a:accent1>
      <a:accent2>
        <a:srgbClr val="78C5BF"/>
      </a:accent2>
      <a:accent3>
        <a:srgbClr val="4BA85B"/>
      </a:accent3>
      <a:accent4>
        <a:srgbClr val="B4BC36"/>
      </a:accent4>
      <a:accent5>
        <a:srgbClr val="A53846"/>
      </a:accent5>
      <a:accent6>
        <a:srgbClr val="9E5387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mFram_theme" id="{C49B4FD6-00F8-064F-AF1E-63EE2AF723E8}" vid="{2F705D27-B756-2943-B557-C983C5ADC9C8}"/>
    </a:ext>
  </a:extLst>
</a:theme>
</file>

<file path=ppt/theme/theme3.xml><?xml version="1.0" encoding="utf-8"?>
<a:theme xmlns:a="http://schemas.openxmlformats.org/drawingml/2006/main" name="GBG-Stad-Mall_enkel_LILA_SV_wide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GBG-Stad-Mall_enkel_GRON_SV_wide">
  <a:themeElements>
    <a:clrScheme name="TrafiGbg_theme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B083"/>
      </a:accent1>
      <a:accent2>
        <a:srgbClr val="0074BC"/>
      </a:accent2>
      <a:accent3>
        <a:srgbClr val="A17597"/>
      </a:accent3>
      <a:accent4>
        <a:srgbClr val="EE714C"/>
      </a:accent4>
      <a:accent5>
        <a:srgbClr val="FECD1B"/>
      </a:accent5>
      <a:accent6>
        <a:srgbClr val="EFE8E0"/>
      </a:accent6>
      <a:hlink>
        <a:srgbClr val="0563C1"/>
      </a:hlink>
      <a:folHlink>
        <a:srgbClr val="954F72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afikGöteborg_presentationsmall_171115" id="{1982647B-8120-4087-B940-A0468ACDDA50}" vid="{17FFC927-BE06-4C58-B7F1-03331BC920E9}"/>
    </a:ext>
  </a:extLst>
</a:theme>
</file>

<file path=ppt/theme/theme5.xml><?xml version="1.0" encoding="utf-8"?>
<a:theme xmlns:a="http://schemas.openxmlformats.org/drawingml/2006/main" name="2_GBG-Stad-Mall_enkel_GRON_SV_wide">
  <a:themeElements>
    <a:clrScheme name="TrafiGbg_theme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B083"/>
      </a:accent1>
      <a:accent2>
        <a:srgbClr val="0074BC"/>
      </a:accent2>
      <a:accent3>
        <a:srgbClr val="A17597"/>
      </a:accent3>
      <a:accent4>
        <a:srgbClr val="EE714C"/>
      </a:accent4>
      <a:accent5>
        <a:srgbClr val="FECD1B"/>
      </a:accent5>
      <a:accent6>
        <a:srgbClr val="EFE8E0"/>
      </a:accent6>
      <a:hlink>
        <a:srgbClr val="0563C1"/>
      </a:hlink>
      <a:folHlink>
        <a:srgbClr val="954F72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S LC 171201 [Skrivskyddad]" id="{6B5189CD-23E6-460F-A7C4-6011A3BAF92D}" vid="{2D373242-D28C-4078-A1D6-4D8B4BA37DF9}"/>
    </a:ext>
  </a:extLst>
</a:theme>
</file>

<file path=ppt/theme/theme6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prickar_dekorbild_sv.potx" id="{9AF30B69-C35A-4625-A734-7A9520AA9D2D}" vid="{B3D18237-6B37-4854-BCD3-A9A1E9C6D09D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7374C50FC0545B6626757214D48EE" ma:contentTypeVersion="8" ma:contentTypeDescription="Skapa ett nytt dokument." ma:contentTypeScope="" ma:versionID="21b87ce4f58eeea420f1acddec404f79">
  <xsd:schema xmlns:xsd="http://www.w3.org/2001/XMLSchema" xmlns:xs="http://www.w3.org/2001/XMLSchema" xmlns:p="http://schemas.microsoft.com/office/2006/metadata/properties" xmlns:ns2="9b96871f-81e6-4beb-8c33-842a9db2e9a9" targetNamespace="http://schemas.microsoft.com/office/2006/metadata/properties" ma:root="true" ma:fieldsID="8b368facbf2869e265a93cf33c9a906b" ns2:_="">
    <xsd:import namespace="9b96871f-81e6-4beb-8c33-842a9db2e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871f-81e6-4beb-8c33-842a9db2e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92B4E6-468A-4BE4-B047-494703F252CE}">
  <ds:schemaRefs>
    <ds:schemaRef ds:uri="9b96871f-81e6-4beb-8c33-842a9db2e9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F55B02-FE26-4784-A67B-A39CAFB3A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59F86-F96B-4321-AA30-DDFECE6AA89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Göteborgs Stad – Turkos dekor</vt:lpstr>
      <vt:lpstr>KomFram_Ppt-mall_16-9_2017</vt:lpstr>
      <vt:lpstr>GBG-Stad-Mall_enkel_LILA_SV_wide</vt:lpstr>
      <vt:lpstr>3_GBG-Stad-Mall_enkel_GRON_SV_wide</vt:lpstr>
      <vt:lpstr>2_GBG-Stad-Mall_enkel_GRON_SV_wide</vt:lpstr>
      <vt:lpstr>GBGstad-turkos</vt:lpstr>
      <vt:lpstr>Göteborgs Stad – Prickar dekor</vt:lpstr>
      <vt:lpstr>Trafik under byggtid perioden januari 2022 till december 2022</vt:lpstr>
      <vt:lpstr>Kartbilder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Trafiken.nu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Lans</dc:creator>
  <cp:revision>13</cp:revision>
  <cp:lastPrinted>2018-09-11T10:27:35Z</cp:lastPrinted>
  <dcterms:created xsi:type="dcterms:W3CDTF">2018-09-07T12:05:20Z</dcterms:created>
  <dcterms:modified xsi:type="dcterms:W3CDTF">2022-01-26T12:34:39Z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0x010100A3D7374C50FC0545B6626757214D48EE</vt:lpwstr>
  </property>
</Properties>
</file>