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6"/>
    <p:sldMasterId id="2147483648" r:id="rId7"/>
    <p:sldMasterId id="2147483657" r:id="rId8"/>
  </p:sldMasterIdLst>
  <p:notesMasterIdLst>
    <p:notesMasterId r:id="rId16"/>
  </p:notesMasterIdLst>
  <p:handoutMasterIdLst>
    <p:handoutMasterId r:id="rId17"/>
  </p:handoutMasterIdLst>
  <p:sldIdLst>
    <p:sldId id="300" r:id="rId9"/>
    <p:sldId id="311" r:id="rId10"/>
    <p:sldId id="316" r:id="rId11"/>
    <p:sldId id="312" r:id="rId12"/>
    <p:sldId id="313" r:id="rId13"/>
    <p:sldId id="317" r:id="rId14"/>
    <p:sldId id="31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000" autoAdjust="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2021-11-17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16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  <p:sldLayoutId id="214748367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6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609" y="-444258"/>
            <a:ext cx="12318609" cy="766770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2400" y="-248400"/>
            <a:ext cx="10800000" cy="9000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Götatunneln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142579" y="5574655"/>
            <a:ext cx="8607600" cy="1283345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Öppnar 20 december </a:t>
            </a:r>
            <a:r>
              <a:rPr lang="sv-SE" dirty="0" err="1" smtClean="0">
                <a:solidFill>
                  <a:schemeClr val="bg1"/>
                </a:solidFill>
              </a:rPr>
              <a:t>kl</a:t>
            </a:r>
            <a:r>
              <a:rPr lang="sv-SE" dirty="0" smtClean="0">
                <a:solidFill>
                  <a:schemeClr val="bg1"/>
                </a:solidFill>
              </a:rPr>
              <a:t> 05.00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Totalavstängning i tunneln 17 december </a:t>
            </a:r>
            <a:r>
              <a:rPr lang="sv-SE" dirty="0" err="1" smtClean="0">
                <a:solidFill>
                  <a:schemeClr val="bg1"/>
                </a:solidFill>
              </a:rPr>
              <a:t>kl</a:t>
            </a:r>
            <a:r>
              <a:rPr lang="sv-SE" dirty="0" smtClean="0">
                <a:solidFill>
                  <a:schemeClr val="bg1"/>
                </a:solidFill>
              </a:rPr>
              <a:t> 22.00 – 20 december </a:t>
            </a:r>
            <a:r>
              <a:rPr lang="sv-SE" dirty="0" err="1" smtClean="0">
                <a:solidFill>
                  <a:schemeClr val="bg1"/>
                </a:solidFill>
              </a:rPr>
              <a:t>kl</a:t>
            </a:r>
            <a:r>
              <a:rPr lang="sv-SE" dirty="0" smtClean="0">
                <a:solidFill>
                  <a:schemeClr val="bg1"/>
                </a:solidFill>
              </a:rPr>
              <a:t> 05.00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72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3" y="248196"/>
            <a:ext cx="8462977" cy="634327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9267582" y="742179"/>
            <a:ext cx="26778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 smtClean="0"/>
          </a:p>
          <a:p>
            <a:r>
              <a:rPr lang="sv-SE" dirty="0" smtClean="0"/>
              <a:t>Fr o m jan 2022 tar Västlänken över arbetsområdet norr om NE-gatan.</a:t>
            </a:r>
          </a:p>
          <a:p>
            <a:endParaRPr lang="sv-SE" dirty="0"/>
          </a:p>
          <a:p>
            <a:r>
              <a:rPr lang="sv-SE" dirty="0" smtClean="0"/>
              <a:t>Bergslagsgatan stängs för resten av byggtiden.</a:t>
            </a:r>
          </a:p>
          <a:p>
            <a:endParaRPr lang="sv-SE" dirty="0"/>
          </a:p>
          <a:p>
            <a:r>
              <a:rPr lang="sv-SE" dirty="0" smtClean="0"/>
              <a:t>In- och utfart Norra sidan av Nordstan sker via Kanaltorget</a:t>
            </a:r>
          </a:p>
          <a:p>
            <a:endParaRPr lang="sv-SE" dirty="0"/>
          </a:p>
          <a:p>
            <a:r>
              <a:rPr lang="sv-SE" dirty="0" smtClean="0"/>
              <a:t>Utfart via befintlig ramp och sedan via Kanaltorget. </a:t>
            </a:r>
            <a:endParaRPr lang="sv-SE" dirty="0"/>
          </a:p>
          <a:p>
            <a:r>
              <a:rPr lang="sv-SE" dirty="0"/>
              <a:t>In- och utfart Bilia enligt gula pilar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  <p:cxnSp>
        <p:nvCxnSpPr>
          <p:cNvPr id="9" name="Rak pilkoppling 8"/>
          <p:cNvCxnSpPr/>
          <p:nvPr/>
        </p:nvCxnSpPr>
        <p:spPr>
          <a:xfrm>
            <a:off x="4611189" y="3579223"/>
            <a:ext cx="156754" cy="391886"/>
          </a:xfrm>
          <a:prstGeom prst="straightConnector1">
            <a:avLst/>
          </a:prstGeom>
          <a:noFill/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Frihandsfigur 9"/>
          <p:cNvSpPr/>
          <p:nvPr/>
        </p:nvSpPr>
        <p:spPr>
          <a:xfrm>
            <a:off x="4480560" y="3213463"/>
            <a:ext cx="901337" cy="731520"/>
          </a:xfrm>
          <a:custGeom>
            <a:avLst/>
            <a:gdLst>
              <a:gd name="connsiteX0" fmla="*/ 483326 w 901337"/>
              <a:gd name="connsiteY0" fmla="*/ 731520 h 731520"/>
              <a:gd name="connsiteX1" fmla="*/ 901337 w 901337"/>
              <a:gd name="connsiteY1" fmla="*/ 535577 h 731520"/>
              <a:gd name="connsiteX2" fmla="*/ 679269 w 901337"/>
              <a:gd name="connsiteY2" fmla="*/ 0 h 731520"/>
              <a:gd name="connsiteX3" fmla="*/ 117566 w 901337"/>
              <a:gd name="connsiteY3" fmla="*/ 104503 h 731520"/>
              <a:gd name="connsiteX4" fmla="*/ 0 w 901337"/>
              <a:gd name="connsiteY4" fmla="*/ 117566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337" h="731520">
                <a:moveTo>
                  <a:pt x="483326" y="731520"/>
                </a:moveTo>
                <a:lnTo>
                  <a:pt x="901337" y="535577"/>
                </a:lnTo>
                <a:lnTo>
                  <a:pt x="679269" y="0"/>
                </a:lnTo>
                <a:lnTo>
                  <a:pt x="117566" y="104503"/>
                </a:lnTo>
                <a:lnTo>
                  <a:pt x="0" y="117566"/>
                </a:lnTo>
              </a:path>
            </a:pathLst>
          </a:custGeom>
          <a:noFill/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ulär bildtext 10"/>
          <p:cNvSpPr/>
          <p:nvPr/>
        </p:nvSpPr>
        <p:spPr>
          <a:xfrm>
            <a:off x="3926541" y="5264331"/>
            <a:ext cx="1559859" cy="496389"/>
          </a:xfrm>
          <a:prstGeom prst="wedgeRectCallout">
            <a:avLst>
              <a:gd name="adj1" fmla="val 83383"/>
              <a:gd name="adj2" fmla="val -90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Dubbelriktad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8143" y="384162"/>
            <a:ext cx="6020223" cy="900000"/>
          </a:xfrm>
          <a:solidFill>
            <a:schemeClr val="bg1"/>
          </a:solidFill>
        </p:spPr>
        <p:txBody>
          <a:bodyPr/>
          <a:lstStyle/>
          <a:p>
            <a:r>
              <a:rPr lang="sv-SE" sz="2400" dirty="0" smtClean="0"/>
              <a:t>Trafikomläggnin</a:t>
            </a:r>
            <a:r>
              <a:rPr lang="sv-SE" sz="2400" dirty="0" smtClean="0"/>
              <a:t>g Nordstan 3e januari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9930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>
          <a:xfrm>
            <a:off x="10152000" y="676777"/>
            <a:ext cx="1767114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1" y="566725"/>
            <a:ext cx="8843555" cy="6853755"/>
          </a:xfrm>
          <a:prstGeom prst="rect">
            <a:avLst/>
          </a:prstGeom>
        </p:spPr>
      </p:pic>
      <p:cxnSp>
        <p:nvCxnSpPr>
          <p:cNvPr id="8" name="Rak pilkoppling 7"/>
          <p:cNvCxnSpPr/>
          <p:nvPr/>
        </p:nvCxnSpPr>
        <p:spPr>
          <a:xfrm>
            <a:off x="3333869" y="3319472"/>
            <a:ext cx="966651" cy="79683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V="1">
            <a:off x="6270171" y="4642228"/>
            <a:ext cx="1045029" cy="27432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ihandsfigur 9"/>
          <p:cNvSpPr/>
          <p:nvPr/>
        </p:nvSpPr>
        <p:spPr>
          <a:xfrm>
            <a:off x="4929809" y="4570099"/>
            <a:ext cx="421419" cy="96314"/>
          </a:xfrm>
          <a:custGeom>
            <a:avLst/>
            <a:gdLst>
              <a:gd name="connsiteX0" fmla="*/ 421419 w 421419"/>
              <a:gd name="connsiteY0" fmla="*/ 39756 h 96314"/>
              <a:gd name="connsiteX1" fmla="*/ 230588 w 421419"/>
              <a:gd name="connsiteY1" fmla="*/ 95415 h 96314"/>
              <a:gd name="connsiteX2" fmla="*/ 0 w 421419"/>
              <a:gd name="connsiteY2" fmla="*/ 0 h 9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419" h="96314">
                <a:moveTo>
                  <a:pt x="421419" y="39756"/>
                </a:moveTo>
                <a:cubicBezTo>
                  <a:pt x="361121" y="70898"/>
                  <a:pt x="300824" y="102041"/>
                  <a:pt x="230588" y="95415"/>
                </a:cubicBezTo>
                <a:cubicBezTo>
                  <a:pt x="160352" y="88789"/>
                  <a:pt x="80176" y="44394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11" name="Rak pilkoppling 10"/>
          <p:cNvCxnSpPr/>
          <p:nvPr/>
        </p:nvCxnSpPr>
        <p:spPr>
          <a:xfrm>
            <a:off x="4929809" y="4666413"/>
            <a:ext cx="540683" cy="364861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ihandsfigur 11"/>
          <p:cNvSpPr/>
          <p:nvPr/>
        </p:nvSpPr>
        <p:spPr>
          <a:xfrm>
            <a:off x="7068710" y="4092882"/>
            <a:ext cx="948253" cy="421558"/>
          </a:xfrm>
          <a:custGeom>
            <a:avLst/>
            <a:gdLst>
              <a:gd name="connsiteX0" fmla="*/ 0 w 948253"/>
              <a:gd name="connsiteY0" fmla="*/ 79652 h 421558"/>
              <a:gd name="connsiteX1" fmla="*/ 413467 w 948253"/>
              <a:gd name="connsiteY1" fmla="*/ 138 h 421558"/>
              <a:gd name="connsiteX2" fmla="*/ 858740 w 948253"/>
              <a:gd name="connsiteY2" fmla="*/ 63749 h 421558"/>
              <a:gd name="connsiteX3" fmla="*/ 938253 w 948253"/>
              <a:gd name="connsiteY3" fmla="*/ 183018 h 421558"/>
              <a:gd name="connsiteX4" fmla="*/ 715617 w 948253"/>
              <a:gd name="connsiteY4" fmla="*/ 349996 h 421558"/>
              <a:gd name="connsiteX5" fmla="*/ 429370 w 948253"/>
              <a:gd name="connsiteY5" fmla="*/ 421558 h 42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253" h="421558">
                <a:moveTo>
                  <a:pt x="0" y="79652"/>
                </a:moveTo>
                <a:cubicBezTo>
                  <a:pt x="135172" y="41220"/>
                  <a:pt x="270344" y="2788"/>
                  <a:pt x="413467" y="138"/>
                </a:cubicBezTo>
                <a:cubicBezTo>
                  <a:pt x="556590" y="-2512"/>
                  <a:pt x="771276" y="33269"/>
                  <a:pt x="858740" y="63749"/>
                </a:cubicBezTo>
                <a:cubicBezTo>
                  <a:pt x="946204" y="94229"/>
                  <a:pt x="962107" y="135310"/>
                  <a:pt x="938253" y="183018"/>
                </a:cubicBezTo>
                <a:cubicBezTo>
                  <a:pt x="914399" y="230726"/>
                  <a:pt x="800431" y="310239"/>
                  <a:pt x="715617" y="349996"/>
                </a:cubicBezTo>
                <a:cubicBezTo>
                  <a:pt x="630803" y="389753"/>
                  <a:pt x="530086" y="405655"/>
                  <a:pt x="429370" y="421558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ihandsfigur 12"/>
          <p:cNvSpPr/>
          <p:nvPr/>
        </p:nvSpPr>
        <p:spPr>
          <a:xfrm>
            <a:off x="7450372" y="4523638"/>
            <a:ext cx="1494845" cy="451977"/>
          </a:xfrm>
          <a:custGeom>
            <a:avLst/>
            <a:gdLst>
              <a:gd name="connsiteX0" fmla="*/ 0 w 1494845"/>
              <a:gd name="connsiteY0" fmla="*/ 125974 h 451977"/>
              <a:gd name="connsiteX1" fmla="*/ 453225 w 1494845"/>
              <a:gd name="connsiteY1" fmla="*/ 6704 h 451977"/>
              <a:gd name="connsiteX2" fmla="*/ 834887 w 1494845"/>
              <a:gd name="connsiteY2" fmla="*/ 22607 h 451977"/>
              <a:gd name="connsiteX3" fmla="*/ 1184745 w 1494845"/>
              <a:gd name="connsiteY3" fmla="*/ 86217 h 451977"/>
              <a:gd name="connsiteX4" fmla="*/ 1431235 w 1494845"/>
              <a:gd name="connsiteY4" fmla="*/ 245243 h 451977"/>
              <a:gd name="connsiteX5" fmla="*/ 1494845 w 1494845"/>
              <a:gd name="connsiteY5" fmla="*/ 451977 h 45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845" h="451977">
                <a:moveTo>
                  <a:pt x="0" y="125974"/>
                </a:moveTo>
                <a:cubicBezTo>
                  <a:pt x="157038" y="74953"/>
                  <a:pt x="314077" y="23932"/>
                  <a:pt x="453225" y="6704"/>
                </a:cubicBezTo>
                <a:cubicBezTo>
                  <a:pt x="592373" y="-10524"/>
                  <a:pt x="712967" y="9355"/>
                  <a:pt x="834887" y="22607"/>
                </a:cubicBezTo>
                <a:cubicBezTo>
                  <a:pt x="956807" y="35859"/>
                  <a:pt x="1085354" y="49111"/>
                  <a:pt x="1184745" y="86217"/>
                </a:cubicBezTo>
                <a:cubicBezTo>
                  <a:pt x="1284136" y="123323"/>
                  <a:pt x="1379552" y="184283"/>
                  <a:pt x="1431235" y="245243"/>
                </a:cubicBezTo>
                <a:cubicBezTo>
                  <a:pt x="1482918" y="306203"/>
                  <a:pt x="1488881" y="379090"/>
                  <a:pt x="1494845" y="45197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Frihandsfigur 13"/>
          <p:cNvSpPr/>
          <p:nvPr/>
        </p:nvSpPr>
        <p:spPr>
          <a:xfrm>
            <a:off x="6496216" y="4108923"/>
            <a:ext cx="898497" cy="318052"/>
          </a:xfrm>
          <a:custGeom>
            <a:avLst/>
            <a:gdLst>
              <a:gd name="connsiteX0" fmla="*/ 0 w 898497"/>
              <a:gd name="connsiteY0" fmla="*/ 318052 h 318052"/>
              <a:gd name="connsiteX1" fmla="*/ 691763 w 898497"/>
              <a:gd name="connsiteY1" fmla="*/ 159026 h 318052"/>
              <a:gd name="connsiteX2" fmla="*/ 898497 w 898497"/>
              <a:gd name="connsiteY2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497" h="318052">
                <a:moveTo>
                  <a:pt x="0" y="318052"/>
                </a:moveTo>
                <a:cubicBezTo>
                  <a:pt x="271007" y="265043"/>
                  <a:pt x="542014" y="212035"/>
                  <a:pt x="691763" y="159026"/>
                </a:cubicBezTo>
                <a:cubicBezTo>
                  <a:pt x="841512" y="106017"/>
                  <a:pt x="870004" y="53008"/>
                  <a:pt x="898497" y="0"/>
                </a:cubicBezTo>
              </a:path>
            </a:pathLst>
          </a:custGeom>
          <a:ln w="254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Frihandsfigur 14"/>
          <p:cNvSpPr/>
          <p:nvPr/>
        </p:nvSpPr>
        <p:spPr>
          <a:xfrm>
            <a:off x="8102991" y="1262968"/>
            <a:ext cx="2532184" cy="4487594"/>
          </a:xfrm>
          <a:custGeom>
            <a:avLst/>
            <a:gdLst>
              <a:gd name="connsiteX0" fmla="*/ 1631852 w 2532184"/>
              <a:gd name="connsiteY0" fmla="*/ 3179298 h 4487594"/>
              <a:gd name="connsiteX1" fmla="*/ 984738 w 2532184"/>
              <a:gd name="connsiteY1" fmla="*/ 3376246 h 4487594"/>
              <a:gd name="connsiteX2" fmla="*/ 0 w 2532184"/>
              <a:gd name="connsiteY2" fmla="*/ 1589649 h 4487594"/>
              <a:gd name="connsiteX3" fmla="*/ 2504049 w 2532184"/>
              <a:gd name="connsiteY3" fmla="*/ 0 h 4487594"/>
              <a:gd name="connsiteX4" fmla="*/ 2532184 w 2532184"/>
              <a:gd name="connsiteY4" fmla="*/ 4487594 h 4487594"/>
              <a:gd name="connsiteX5" fmla="*/ 1631852 w 2532184"/>
              <a:gd name="connsiteY5" fmla="*/ 3179298 h 44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2184" h="4487594">
                <a:moveTo>
                  <a:pt x="1631852" y="3179298"/>
                </a:moveTo>
                <a:lnTo>
                  <a:pt x="984738" y="3376246"/>
                </a:lnTo>
                <a:lnTo>
                  <a:pt x="0" y="1589649"/>
                </a:lnTo>
                <a:lnTo>
                  <a:pt x="2504049" y="0"/>
                </a:lnTo>
                <a:lnTo>
                  <a:pt x="2532184" y="4487594"/>
                </a:lnTo>
                <a:lnTo>
                  <a:pt x="1631852" y="3179298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8000"/>
                </a:schemeClr>
              </a:gs>
              <a:gs pos="94000">
                <a:schemeClr val="accent4">
                  <a:lumMod val="45000"/>
                  <a:lumOff val="55000"/>
                  <a:alpha val="45000"/>
                </a:schemeClr>
              </a:gs>
              <a:gs pos="9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3</a:t>
            </a:r>
            <a:endParaRPr lang="sv-SE" dirty="0"/>
          </a:p>
        </p:txBody>
      </p:sp>
      <p:sp>
        <p:nvSpPr>
          <p:cNvPr id="16" name="Frihandsfigur 15"/>
          <p:cNvSpPr/>
          <p:nvPr/>
        </p:nvSpPr>
        <p:spPr>
          <a:xfrm>
            <a:off x="8543109" y="4276752"/>
            <a:ext cx="1463040" cy="300446"/>
          </a:xfrm>
          <a:custGeom>
            <a:avLst/>
            <a:gdLst>
              <a:gd name="connsiteX0" fmla="*/ 0 w 1463040"/>
              <a:gd name="connsiteY0" fmla="*/ 248194 h 300446"/>
              <a:gd name="connsiteX1" fmla="*/ 600891 w 1463040"/>
              <a:gd name="connsiteY1" fmla="*/ 65314 h 300446"/>
              <a:gd name="connsiteX2" fmla="*/ 927462 w 1463040"/>
              <a:gd name="connsiteY2" fmla="*/ 0 h 300446"/>
              <a:gd name="connsiteX3" fmla="*/ 1463040 w 1463040"/>
              <a:gd name="connsiteY3" fmla="*/ 300446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040" h="300446">
                <a:moveTo>
                  <a:pt x="0" y="248194"/>
                </a:moveTo>
                <a:lnTo>
                  <a:pt x="600891" y="65314"/>
                </a:lnTo>
                <a:lnTo>
                  <a:pt x="927462" y="0"/>
                </a:lnTo>
                <a:lnTo>
                  <a:pt x="1463040" y="300446"/>
                </a:lnTo>
              </a:path>
            </a:pathLst>
          </a:custGeom>
          <a:ln w="47625">
            <a:solidFill>
              <a:srgbClr val="FF0000"/>
            </a:solidFill>
            <a:prstDash val="dash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8693834" y="2107029"/>
            <a:ext cx="1807567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8" name="Rektangulär bildtext 17"/>
          <p:cNvSpPr/>
          <p:nvPr/>
        </p:nvSpPr>
        <p:spPr>
          <a:xfrm>
            <a:off x="9590409" y="2918938"/>
            <a:ext cx="1821984" cy="1189985"/>
          </a:xfrm>
          <a:prstGeom prst="wedgeRectCallout">
            <a:avLst>
              <a:gd name="adj1" fmla="val -44768"/>
              <a:gd name="adj2" fmla="val 767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Endast </a:t>
            </a:r>
            <a:r>
              <a:rPr lang="sv-SE" dirty="0" smtClean="0"/>
              <a:t>ut </a:t>
            </a:r>
            <a:r>
              <a:rPr lang="sv-SE" dirty="0" smtClean="0"/>
              <a:t>Bilia samt transporter till bygget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9369082" y="1896014"/>
            <a:ext cx="22367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Ungefärligt arbetsområde E02 fr o m 3/1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381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8782330" y="1071283"/>
            <a:ext cx="314814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Trafiksituation p-huset juni-december 2022</a:t>
            </a:r>
          </a:p>
          <a:p>
            <a:endParaRPr lang="sv-SE" dirty="0" smtClean="0"/>
          </a:p>
          <a:p>
            <a:r>
              <a:rPr lang="sv-SE" sz="1600" dirty="0" smtClean="0"/>
              <a:t>Vid arbeten inne i p-huset, rivning av ramper samt återuppbyggnad av nya mm förblir </a:t>
            </a:r>
            <a:r>
              <a:rPr lang="sv-SE" sz="1600" dirty="0" err="1" smtClean="0"/>
              <a:t>trafiksitationen</a:t>
            </a:r>
            <a:r>
              <a:rPr lang="sv-SE" sz="1600" dirty="0" smtClean="0"/>
              <a:t> samma som </a:t>
            </a:r>
            <a:r>
              <a:rPr lang="sv-SE" sz="1600" dirty="0" err="1" smtClean="0"/>
              <a:t>innnan</a:t>
            </a:r>
            <a:r>
              <a:rPr lang="sv-SE" sz="1600" dirty="0" smtClean="0"/>
              <a:t> då Västlänken river den utanpåliggande rampen.</a:t>
            </a:r>
          </a:p>
          <a:p>
            <a:endParaRPr lang="sv-SE" sz="1600" dirty="0"/>
          </a:p>
          <a:p>
            <a:r>
              <a:rPr lang="sv-SE" sz="1600" dirty="0" smtClean="0"/>
              <a:t>Något oklar tidsåtgång</a:t>
            </a:r>
            <a:r>
              <a:rPr lang="sv-SE" sz="1600" dirty="0" smtClean="0"/>
              <a:t>.</a:t>
            </a:r>
          </a:p>
          <a:p>
            <a:endParaRPr lang="sv-SE" sz="1600" dirty="0"/>
          </a:p>
          <a:p>
            <a:r>
              <a:rPr lang="sv-SE" sz="1600" dirty="0"/>
              <a:t>Den nya infarten från norr via NET och Spannmålsgatan måste vara i bruk innan rivning (samt den nya lastgatan)</a:t>
            </a:r>
          </a:p>
          <a:p>
            <a:endParaRPr lang="sv-SE" sz="1600" dirty="0"/>
          </a:p>
          <a:p>
            <a:r>
              <a:rPr lang="sv-SE" sz="1600" dirty="0"/>
              <a:t>In och ut till Bilia enligt gula pilar</a:t>
            </a:r>
          </a:p>
          <a:p>
            <a:endParaRPr lang="sv-SE" sz="1600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00" y="669183"/>
            <a:ext cx="8289737" cy="6124508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2442755" y="3631474"/>
            <a:ext cx="574766" cy="509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1672046" y="3030583"/>
            <a:ext cx="653143" cy="1789611"/>
          </a:xfrm>
          <a:custGeom>
            <a:avLst/>
            <a:gdLst>
              <a:gd name="connsiteX0" fmla="*/ 653143 w 653143"/>
              <a:gd name="connsiteY0" fmla="*/ 1789611 h 1789611"/>
              <a:gd name="connsiteX1" fmla="*/ 561703 w 653143"/>
              <a:gd name="connsiteY1" fmla="*/ 1319348 h 1789611"/>
              <a:gd name="connsiteX2" fmla="*/ 483325 w 653143"/>
              <a:gd name="connsiteY2" fmla="*/ 1084217 h 1789611"/>
              <a:gd name="connsiteX3" fmla="*/ 431074 w 653143"/>
              <a:gd name="connsiteY3" fmla="*/ 862148 h 1789611"/>
              <a:gd name="connsiteX4" fmla="*/ 209005 w 653143"/>
              <a:gd name="connsiteY4" fmla="*/ 822960 h 1789611"/>
              <a:gd name="connsiteX5" fmla="*/ 104503 w 653143"/>
              <a:gd name="connsiteY5" fmla="*/ 431074 h 1789611"/>
              <a:gd name="connsiteX6" fmla="*/ 0 w 653143"/>
              <a:gd name="connsiteY6" fmla="*/ 0 h 17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3" h="1789611">
                <a:moveTo>
                  <a:pt x="653143" y="1789611"/>
                </a:moveTo>
                <a:lnTo>
                  <a:pt x="561703" y="1319348"/>
                </a:lnTo>
                <a:lnTo>
                  <a:pt x="483325" y="1084217"/>
                </a:lnTo>
                <a:lnTo>
                  <a:pt x="431074" y="862148"/>
                </a:lnTo>
                <a:lnTo>
                  <a:pt x="209005" y="822960"/>
                </a:lnTo>
                <a:lnTo>
                  <a:pt x="104503" y="431074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/>
          <p:cNvCxnSpPr/>
          <p:nvPr/>
        </p:nvCxnSpPr>
        <p:spPr>
          <a:xfrm flipH="1" flipV="1">
            <a:off x="4010297" y="3944983"/>
            <a:ext cx="195943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ihandsfigur 11"/>
          <p:cNvSpPr/>
          <p:nvPr/>
        </p:nvSpPr>
        <p:spPr>
          <a:xfrm>
            <a:off x="4127863" y="3631474"/>
            <a:ext cx="653143" cy="535577"/>
          </a:xfrm>
          <a:custGeom>
            <a:avLst/>
            <a:gdLst>
              <a:gd name="connsiteX0" fmla="*/ 0 w 653143"/>
              <a:gd name="connsiteY0" fmla="*/ 182880 h 535577"/>
              <a:gd name="connsiteX1" fmla="*/ 0 w 653143"/>
              <a:gd name="connsiteY1" fmla="*/ 182880 h 535577"/>
              <a:gd name="connsiteX2" fmla="*/ 365760 w 653143"/>
              <a:gd name="connsiteY2" fmla="*/ 0 h 535577"/>
              <a:gd name="connsiteX3" fmla="*/ 653143 w 653143"/>
              <a:gd name="connsiteY3" fmla="*/ 535577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3" h="535577">
                <a:moveTo>
                  <a:pt x="0" y="182880"/>
                </a:moveTo>
                <a:lnTo>
                  <a:pt x="0" y="182880"/>
                </a:lnTo>
                <a:lnTo>
                  <a:pt x="365760" y="0"/>
                </a:lnTo>
                <a:lnTo>
                  <a:pt x="653143" y="535577"/>
                </a:lnTo>
              </a:path>
            </a:pathLst>
          </a:cu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587828" y="789966"/>
            <a:ext cx="6020223" cy="900000"/>
          </a:xfrm>
          <a:solidFill>
            <a:schemeClr val="bg1"/>
          </a:solidFill>
        </p:spPr>
        <p:txBody>
          <a:bodyPr/>
          <a:lstStyle/>
          <a:p>
            <a:r>
              <a:rPr lang="sv-SE" sz="2400" dirty="0" smtClean="0"/>
              <a:t>Trafikomläggnin</a:t>
            </a:r>
            <a:r>
              <a:rPr lang="sv-SE" sz="2400" dirty="0" smtClean="0"/>
              <a:t>g Nordstan från juni</a:t>
            </a:r>
            <a:endParaRPr lang="sv-SE" sz="2400" dirty="0"/>
          </a:p>
        </p:txBody>
      </p:sp>
      <p:sp>
        <p:nvSpPr>
          <p:cNvPr id="14" name="Frihandsfigur 13"/>
          <p:cNvSpPr/>
          <p:nvPr/>
        </p:nvSpPr>
        <p:spPr>
          <a:xfrm>
            <a:off x="5146965" y="2789559"/>
            <a:ext cx="437909" cy="642958"/>
          </a:xfrm>
          <a:custGeom>
            <a:avLst/>
            <a:gdLst>
              <a:gd name="connsiteX0" fmla="*/ 437909 w 437909"/>
              <a:gd name="connsiteY0" fmla="*/ 220927 h 642958"/>
              <a:gd name="connsiteX1" fmla="*/ 367570 w 437909"/>
              <a:gd name="connsiteY1" fmla="*/ 305333 h 642958"/>
              <a:gd name="connsiteX2" fmla="*/ 325367 w 437909"/>
              <a:gd name="connsiteY2" fmla="*/ 375672 h 642958"/>
              <a:gd name="connsiteX3" fmla="*/ 212826 w 437909"/>
              <a:gd name="connsiteY3" fmla="*/ 66183 h 642958"/>
              <a:gd name="connsiteX4" fmla="*/ 1810 w 437909"/>
              <a:gd name="connsiteY4" fmla="*/ 52115 h 642958"/>
              <a:gd name="connsiteX5" fmla="*/ 128420 w 437909"/>
              <a:gd name="connsiteY5" fmla="*/ 642958 h 64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909" h="642958">
                <a:moveTo>
                  <a:pt x="437909" y="220927"/>
                </a:moveTo>
                <a:cubicBezTo>
                  <a:pt x="412118" y="250234"/>
                  <a:pt x="386327" y="279542"/>
                  <a:pt x="367570" y="305333"/>
                </a:cubicBezTo>
                <a:cubicBezTo>
                  <a:pt x="348813" y="331124"/>
                  <a:pt x="351158" y="415530"/>
                  <a:pt x="325367" y="375672"/>
                </a:cubicBezTo>
                <a:cubicBezTo>
                  <a:pt x="299576" y="335814"/>
                  <a:pt x="266752" y="120109"/>
                  <a:pt x="212826" y="66183"/>
                </a:cubicBezTo>
                <a:cubicBezTo>
                  <a:pt x="158900" y="12257"/>
                  <a:pt x="15878" y="-44014"/>
                  <a:pt x="1810" y="52115"/>
                </a:cubicBezTo>
                <a:cubicBezTo>
                  <a:pt x="-12258" y="148244"/>
                  <a:pt x="58081" y="395601"/>
                  <a:pt x="128420" y="642958"/>
                </a:cubicBezTo>
              </a:path>
            </a:pathLst>
          </a:custGeom>
          <a:noFill/>
          <a:ln w="66675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58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98" y="882229"/>
            <a:ext cx="8707901" cy="5788681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88417" y="886246"/>
            <a:ext cx="6430431" cy="900000"/>
          </a:xfrm>
          <a:solidFill>
            <a:schemeClr val="bg1"/>
          </a:solidFill>
        </p:spPr>
        <p:txBody>
          <a:bodyPr/>
          <a:lstStyle/>
          <a:p>
            <a:r>
              <a:rPr lang="sv-SE" sz="2400" dirty="0" smtClean="0"/>
              <a:t>Stängning E6, Tingstadstunneln- </a:t>
            </a:r>
            <a:r>
              <a:rPr lang="sv-SE" sz="2400" dirty="0" err="1" smtClean="0"/>
              <a:t>Olskroksmotet</a:t>
            </a:r>
            <a:r>
              <a:rPr lang="sv-SE" sz="2400" dirty="0" smtClean="0"/>
              <a:t> 22 april 22.00 – 25e april 05.00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804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69" y="0"/>
            <a:ext cx="9782011" cy="6858000"/>
          </a:xfrm>
          <a:prstGeom prst="rect">
            <a:avLst/>
          </a:prstGeom>
        </p:spPr>
      </p:pic>
      <p:sp>
        <p:nvSpPr>
          <p:cNvPr id="8" name="Multiplicera 7"/>
          <p:cNvSpPr/>
          <p:nvPr/>
        </p:nvSpPr>
        <p:spPr>
          <a:xfrm>
            <a:off x="5972175" y="3651732"/>
            <a:ext cx="266699" cy="23542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4836063" y="1076325"/>
            <a:ext cx="1621887" cy="4343400"/>
          </a:xfrm>
          <a:custGeom>
            <a:avLst/>
            <a:gdLst>
              <a:gd name="connsiteX0" fmla="*/ 1250412 w 1621887"/>
              <a:gd name="connsiteY0" fmla="*/ 0 h 4343400"/>
              <a:gd name="connsiteX1" fmla="*/ 1488537 w 1621887"/>
              <a:gd name="connsiteY1" fmla="*/ 266700 h 4343400"/>
              <a:gd name="connsiteX2" fmla="*/ 1507587 w 1621887"/>
              <a:gd name="connsiteY2" fmla="*/ 752475 h 4343400"/>
              <a:gd name="connsiteX3" fmla="*/ 1498062 w 1621887"/>
              <a:gd name="connsiteY3" fmla="*/ 1114425 h 4343400"/>
              <a:gd name="connsiteX4" fmla="*/ 1488537 w 1621887"/>
              <a:gd name="connsiteY4" fmla="*/ 1390650 h 4343400"/>
              <a:gd name="connsiteX5" fmla="*/ 1393287 w 1621887"/>
              <a:gd name="connsiteY5" fmla="*/ 1219200 h 4343400"/>
              <a:gd name="connsiteX6" fmla="*/ 1240887 w 1621887"/>
              <a:gd name="connsiteY6" fmla="*/ 1123950 h 4343400"/>
              <a:gd name="connsiteX7" fmla="*/ 897987 w 1621887"/>
              <a:gd name="connsiteY7" fmla="*/ 1114425 h 4343400"/>
              <a:gd name="connsiteX8" fmla="*/ 659862 w 1621887"/>
              <a:gd name="connsiteY8" fmla="*/ 1333500 h 4343400"/>
              <a:gd name="connsiteX9" fmla="*/ 297912 w 1621887"/>
              <a:gd name="connsiteY9" fmla="*/ 1638300 h 4343400"/>
              <a:gd name="connsiteX10" fmla="*/ 174087 w 1621887"/>
              <a:gd name="connsiteY10" fmla="*/ 2047875 h 4343400"/>
              <a:gd name="connsiteX11" fmla="*/ 116937 w 1621887"/>
              <a:gd name="connsiteY11" fmla="*/ 2466975 h 4343400"/>
              <a:gd name="connsiteX12" fmla="*/ 2637 w 1621887"/>
              <a:gd name="connsiteY12" fmla="*/ 2657475 h 4343400"/>
              <a:gd name="connsiteX13" fmla="*/ 240762 w 1621887"/>
              <a:gd name="connsiteY13" fmla="*/ 2838450 h 4343400"/>
              <a:gd name="connsiteX14" fmla="*/ 345537 w 1621887"/>
              <a:gd name="connsiteY14" fmla="*/ 3057525 h 4343400"/>
              <a:gd name="connsiteX15" fmla="*/ 183612 w 1621887"/>
              <a:gd name="connsiteY15" fmla="*/ 3438525 h 4343400"/>
              <a:gd name="connsiteX16" fmla="*/ 240762 w 1621887"/>
              <a:gd name="connsiteY16" fmla="*/ 3686175 h 4343400"/>
              <a:gd name="connsiteX17" fmla="*/ 802737 w 1621887"/>
              <a:gd name="connsiteY17" fmla="*/ 3914775 h 4343400"/>
              <a:gd name="connsiteX18" fmla="*/ 1193262 w 1621887"/>
              <a:gd name="connsiteY18" fmla="*/ 3990975 h 4343400"/>
              <a:gd name="connsiteX19" fmla="*/ 1450437 w 1621887"/>
              <a:gd name="connsiteY19" fmla="*/ 3943350 h 4343400"/>
              <a:gd name="connsiteX20" fmla="*/ 1621887 w 1621887"/>
              <a:gd name="connsiteY20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21887" h="4343400">
                <a:moveTo>
                  <a:pt x="1250412" y="0"/>
                </a:moveTo>
                <a:cubicBezTo>
                  <a:pt x="1348043" y="70644"/>
                  <a:pt x="1445675" y="141288"/>
                  <a:pt x="1488537" y="266700"/>
                </a:cubicBezTo>
                <a:cubicBezTo>
                  <a:pt x="1531399" y="392112"/>
                  <a:pt x="1506000" y="611188"/>
                  <a:pt x="1507587" y="752475"/>
                </a:cubicBezTo>
                <a:cubicBezTo>
                  <a:pt x="1509174" y="893762"/>
                  <a:pt x="1501237" y="1008063"/>
                  <a:pt x="1498062" y="1114425"/>
                </a:cubicBezTo>
                <a:cubicBezTo>
                  <a:pt x="1494887" y="1220787"/>
                  <a:pt x="1505999" y="1373188"/>
                  <a:pt x="1488537" y="1390650"/>
                </a:cubicBezTo>
                <a:cubicBezTo>
                  <a:pt x="1471075" y="1408112"/>
                  <a:pt x="1434562" y="1263650"/>
                  <a:pt x="1393287" y="1219200"/>
                </a:cubicBezTo>
                <a:cubicBezTo>
                  <a:pt x="1352012" y="1174750"/>
                  <a:pt x="1323437" y="1141412"/>
                  <a:pt x="1240887" y="1123950"/>
                </a:cubicBezTo>
                <a:cubicBezTo>
                  <a:pt x="1158337" y="1106488"/>
                  <a:pt x="994824" y="1079500"/>
                  <a:pt x="897987" y="1114425"/>
                </a:cubicBezTo>
                <a:cubicBezTo>
                  <a:pt x="801150" y="1149350"/>
                  <a:pt x="759874" y="1246188"/>
                  <a:pt x="659862" y="1333500"/>
                </a:cubicBezTo>
                <a:cubicBezTo>
                  <a:pt x="559849" y="1420813"/>
                  <a:pt x="378874" y="1519238"/>
                  <a:pt x="297912" y="1638300"/>
                </a:cubicBezTo>
                <a:cubicBezTo>
                  <a:pt x="216950" y="1757362"/>
                  <a:pt x="204249" y="1909763"/>
                  <a:pt x="174087" y="2047875"/>
                </a:cubicBezTo>
                <a:cubicBezTo>
                  <a:pt x="143925" y="2185987"/>
                  <a:pt x="145512" y="2365375"/>
                  <a:pt x="116937" y="2466975"/>
                </a:cubicBezTo>
                <a:cubicBezTo>
                  <a:pt x="88362" y="2568575"/>
                  <a:pt x="-18000" y="2595563"/>
                  <a:pt x="2637" y="2657475"/>
                </a:cubicBezTo>
                <a:cubicBezTo>
                  <a:pt x="23274" y="2719387"/>
                  <a:pt x="183612" y="2771775"/>
                  <a:pt x="240762" y="2838450"/>
                </a:cubicBezTo>
                <a:cubicBezTo>
                  <a:pt x="297912" y="2905125"/>
                  <a:pt x="355062" y="2957513"/>
                  <a:pt x="345537" y="3057525"/>
                </a:cubicBezTo>
                <a:cubicBezTo>
                  <a:pt x="336012" y="3157537"/>
                  <a:pt x="201074" y="3333750"/>
                  <a:pt x="183612" y="3438525"/>
                </a:cubicBezTo>
                <a:cubicBezTo>
                  <a:pt x="166150" y="3543300"/>
                  <a:pt x="137575" y="3606800"/>
                  <a:pt x="240762" y="3686175"/>
                </a:cubicBezTo>
                <a:cubicBezTo>
                  <a:pt x="343949" y="3765550"/>
                  <a:pt x="643987" y="3863975"/>
                  <a:pt x="802737" y="3914775"/>
                </a:cubicBezTo>
                <a:cubicBezTo>
                  <a:pt x="961487" y="3965575"/>
                  <a:pt x="1085312" y="3986213"/>
                  <a:pt x="1193262" y="3990975"/>
                </a:cubicBezTo>
                <a:cubicBezTo>
                  <a:pt x="1301212" y="3995737"/>
                  <a:pt x="1379000" y="3884613"/>
                  <a:pt x="1450437" y="3943350"/>
                </a:cubicBezTo>
                <a:cubicBezTo>
                  <a:pt x="1521874" y="4002087"/>
                  <a:pt x="1571880" y="4172743"/>
                  <a:pt x="1621887" y="43434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6181357" y="4207351"/>
            <a:ext cx="1972043" cy="755174"/>
          </a:xfrm>
          <a:custGeom>
            <a:avLst/>
            <a:gdLst>
              <a:gd name="connsiteX0" fmla="*/ 1972043 w 1972043"/>
              <a:gd name="connsiteY0" fmla="*/ 202724 h 755174"/>
              <a:gd name="connsiteX1" fmla="*/ 1495793 w 1972043"/>
              <a:gd name="connsiteY1" fmla="*/ 307499 h 755174"/>
              <a:gd name="connsiteX2" fmla="*/ 943343 w 1972043"/>
              <a:gd name="connsiteY2" fmla="*/ 450374 h 755174"/>
              <a:gd name="connsiteX3" fmla="*/ 200393 w 1972043"/>
              <a:gd name="connsiteY3" fmla="*/ 250349 h 755174"/>
              <a:gd name="connsiteX4" fmla="*/ 47993 w 1972043"/>
              <a:gd name="connsiteY4" fmla="*/ 2699 h 755174"/>
              <a:gd name="connsiteX5" fmla="*/ 368 w 1972043"/>
              <a:gd name="connsiteY5" fmla="*/ 136049 h 755174"/>
              <a:gd name="connsiteX6" fmla="*/ 67043 w 1972043"/>
              <a:gd name="connsiteY6" fmla="*/ 402749 h 755174"/>
              <a:gd name="connsiteX7" fmla="*/ 162293 w 1972043"/>
              <a:gd name="connsiteY7" fmla="*/ 621824 h 755174"/>
              <a:gd name="connsiteX8" fmla="*/ 162293 w 1972043"/>
              <a:gd name="connsiteY8" fmla="*/ 755174 h 75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2043" h="755174">
                <a:moveTo>
                  <a:pt x="1972043" y="202724"/>
                </a:moveTo>
                <a:cubicBezTo>
                  <a:pt x="1819643" y="234474"/>
                  <a:pt x="1667243" y="266224"/>
                  <a:pt x="1495793" y="307499"/>
                </a:cubicBezTo>
                <a:cubicBezTo>
                  <a:pt x="1324343" y="348774"/>
                  <a:pt x="1159243" y="459899"/>
                  <a:pt x="943343" y="450374"/>
                </a:cubicBezTo>
                <a:cubicBezTo>
                  <a:pt x="727443" y="440849"/>
                  <a:pt x="349618" y="324961"/>
                  <a:pt x="200393" y="250349"/>
                </a:cubicBezTo>
                <a:cubicBezTo>
                  <a:pt x="51168" y="175737"/>
                  <a:pt x="81330" y="21749"/>
                  <a:pt x="47993" y="2699"/>
                </a:cubicBezTo>
                <a:cubicBezTo>
                  <a:pt x="14655" y="-16351"/>
                  <a:pt x="-2807" y="69374"/>
                  <a:pt x="368" y="136049"/>
                </a:cubicBezTo>
                <a:cubicBezTo>
                  <a:pt x="3543" y="202724"/>
                  <a:pt x="40056" y="321787"/>
                  <a:pt x="67043" y="402749"/>
                </a:cubicBezTo>
                <a:cubicBezTo>
                  <a:pt x="94030" y="483711"/>
                  <a:pt x="146418" y="563087"/>
                  <a:pt x="162293" y="621824"/>
                </a:cubicBezTo>
                <a:cubicBezTo>
                  <a:pt x="178168" y="680561"/>
                  <a:pt x="170230" y="717867"/>
                  <a:pt x="162293" y="755174"/>
                </a:cubicBezTo>
              </a:path>
            </a:pathLst>
          </a:custGeom>
          <a:noFill/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/>
          <p:cNvSpPr/>
          <p:nvPr/>
        </p:nvSpPr>
        <p:spPr>
          <a:xfrm>
            <a:off x="5200650" y="2817379"/>
            <a:ext cx="1133475" cy="1428750"/>
          </a:xfrm>
          <a:custGeom>
            <a:avLst/>
            <a:gdLst>
              <a:gd name="connsiteX0" fmla="*/ 0 w 1133475"/>
              <a:gd name="connsiteY0" fmla="*/ 1428750 h 1428750"/>
              <a:gd name="connsiteX1" fmla="*/ 447675 w 1133475"/>
              <a:gd name="connsiteY1" fmla="*/ 1209675 h 1428750"/>
              <a:gd name="connsiteX2" fmla="*/ 895350 w 1133475"/>
              <a:gd name="connsiteY2" fmla="*/ 885825 h 1428750"/>
              <a:gd name="connsiteX3" fmla="*/ 1085850 w 1133475"/>
              <a:gd name="connsiteY3" fmla="*/ 504825 h 1428750"/>
              <a:gd name="connsiteX4" fmla="*/ 1085850 w 1133475"/>
              <a:gd name="connsiteY4" fmla="*/ 152400 h 1428750"/>
              <a:gd name="connsiteX5" fmla="*/ 1133475 w 1133475"/>
              <a:gd name="connsiteY5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3475" h="1428750">
                <a:moveTo>
                  <a:pt x="0" y="1428750"/>
                </a:moveTo>
                <a:cubicBezTo>
                  <a:pt x="149225" y="1364456"/>
                  <a:pt x="298450" y="1300162"/>
                  <a:pt x="447675" y="1209675"/>
                </a:cubicBezTo>
                <a:cubicBezTo>
                  <a:pt x="596900" y="1119187"/>
                  <a:pt x="788988" y="1003300"/>
                  <a:pt x="895350" y="885825"/>
                </a:cubicBezTo>
                <a:cubicBezTo>
                  <a:pt x="1001713" y="768350"/>
                  <a:pt x="1054100" y="627062"/>
                  <a:pt x="1085850" y="504825"/>
                </a:cubicBezTo>
                <a:cubicBezTo>
                  <a:pt x="1117600" y="382588"/>
                  <a:pt x="1077913" y="236537"/>
                  <a:pt x="1085850" y="152400"/>
                </a:cubicBezTo>
                <a:cubicBezTo>
                  <a:pt x="1093788" y="68262"/>
                  <a:pt x="1113631" y="34131"/>
                  <a:pt x="1133475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 11"/>
          <p:cNvSpPr/>
          <p:nvPr/>
        </p:nvSpPr>
        <p:spPr>
          <a:xfrm>
            <a:off x="5124450" y="2514600"/>
            <a:ext cx="1152525" cy="1381125"/>
          </a:xfrm>
          <a:custGeom>
            <a:avLst/>
            <a:gdLst>
              <a:gd name="connsiteX0" fmla="*/ 1152525 w 1152525"/>
              <a:gd name="connsiteY0" fmla="*/ 0 h 1381125"/>
              <a:gd name="connsiteX1" fmla="*/ 1028700 w 1152525"/>
              <a:gd name="connsiteY1" fmla="*/ 571500 h 1381125"/>
              <a:gd name="connsiteX2" fmla="*/ 952500 w 1152525"/>
              <a:gd name="connsiteY2" fmla="*/ 933450 h 1381125"/>
              <a:gd name="connsiteX3" fmla="*/ 847725 w 1152525"/>
              <a:gd name="connsiteY3" fmla="*/ 1028700 h 1381125"/>
              <a:gd name="connsiteX4" fmla="*/ 628650 w 1152525"/>
              <a:gd name="connsiteY4" fmla="*/ 1114425 h 1381125"/>
              <a:gd name="connsiteX5" fmla="*/ 200025 w 1152525"/>
              <a:gd name="connsiteY5" fmla="*/ 1266825 h 1381125"/>
              <a:gd name="connsiteX6" fmla="*/ 0 w 1152525"/>
              <a:gd name="connsiteY6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525" h="1381125">
                <a:moveTo>
                  <a:pt x="1152525" y="0"/>
                </a:moveTo>
                <a:cubicBezTo>
                  <a:pt x="1107281" y="207962"/>
                  <a:pt x="1062037" y="415925"/>
                  <a:pt x="1028700" y="571500"/>
                </a:cubicBezTo>
                <a:cubicBezTo>
                  <a:pt x="995363" y="727075"/>
                  <a:pt x="982663" y="857250"/>
                  <a:pt x="952500" y="933450"/>
                </a:cubicBezTo>
                <a:cubicBezTo>
                  <a:pt x="922337" y="1009650"/>
                  <a:pt x="901700" y="998538"/>
                  <a:pt x="847725" y="1028700"/>
                </a:cubicBezTo>
                <a:cubicBezTo>
                  <a:pt x="793750" y="1058863"/>
                  <a:pt x="736600" y="1074738"/>
                  <a:pt x="628650" y="1114425"/>
                </a:cubicBezTo>
                <a:cubicBezTo>
                  <a:pt x="520700" y="1154112"/>
                  <a:pt x="304800" y="1222375"/>
                  <a:pt x="200025" y="1266825"/>
                </a:cubicBezTo>
                <a:cubicBezTo>
                  <a:pt x="95250" y="1311275"/>
                  <a:pt x="47625" y="1346200"/>
                  <a:pt x="0" y="138112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ihandsfigur 12"/>
          <p:cNvSpPr/>
          <p:nvPr/>
        </p:nvSpPr>
        <p:spPr>
          <a:xfrm>
            <a:off x="5953125" y="3448050"/>
            <a:ext cx="1114425" cy="163079"/>
          </a:xfrm>
          <a:custGeom>
            <a:avLst/>
            <a:gdLst>
              <a:gd name="connsiteX0" fmla="*/ 0 w 1114425"/>
              <a:gd name="connsiteY0" fmla="*/ 133350 h 163079"/>
              <a:gd name="connsiteX1" fmla="*/ 257175 w 1114425"/>
              <a:gd name="connsiteY1" fmla="*/ 114300 h 163079"/>
              <a:gd name="connsiteX2" fmla="*/ 581025 w 1114425"/>
              <a:gd name="connsiteY2" fmla="*/ 161925 h 163079"/>
              <a:gd name="connsiteX3" fmla="*/ 923925 w 1114425"/>
              <a:gd name="connsiteY3" fmla="*/ 57150 h 163079"/>
              <a:gd name="connsiteX4" fmla="*/ 1114425 w 1114425"/>
              <a:gd name="connsiteY4" fmla="*/ 0 h 1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5" h="163079">
                <a:moveTo>
                  <a:pt x="0" y="133350"/>
                </a:moveTo>
                <a:cubicBezTo>
                  <a:pt x="80168" y="121443"/>
                  <a:pt x="160337" y="109537"/>
                  <a:pt x="257175" y="114300"/>
                </a:cubicBezTo>
                <a:cubicBezTo>
                  <a:pt x="354013" y="119063"/>
                  <a:pt x="469900" y="171450"/>
                  <a:pt x="581025" y="161925"/>
                </a:cubicBezTo>
                <a:cubicBezTo>
                  <a:pt x="692150" y="152400"/>
                  <a:pt x="923925" y="57150"/>
                  <a:pt x="923925" y="57150"/>
                </a:cubicBezTo>
                <a:lnTo>
                  <a:pt x="1114425" y="0"/>
                </a:lnTo>
              </a:path>
            </a:pathLst>
          </a:custGeom>
          <a:noFill/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/>
        </p:nvSpPr>
        <p:spPr>
          <a:xfrm>
            <a:off x="6324600" y="1000125"/>
            <a:ext cx="333375" cy="1828800"/>
          </a:xfrm>
          <a:custGeom>
            <a:avLst/>
            <a:gdLst>
              <a:gd name="connsiteX0" fmla="*/ 0 w 333375"/>
              <a:gd name="connsiteY0" fmla="*/ 1828800 h 1828800"/>
              <a:gd name="connsiteX1" fmla="*/ 104775 w 333375"/>
              <a:gd name="connsiteY1" fmla="*/ 1428750 h 1828800"/>
              <a:gd name="connsiteX2" fmla="*/ 114300 w 333375"/>
              <a:gd name="connsiteY2" fmla="*/ 781050 h 1828800"/>
              <a:gd name="connsiteX3" fmla="*/ 133350 w 333375"/>
              <a:gd name="connsiteY3" fmla="*/ 323850 h 1828800"/>
              <a:gd name="connsiteX4" fmla="*/ 333375 w 333375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" h="1828800">
                <a:moveTo>
                  <a:pt x="0" y="1828800"/>
                </a:moveTo>
                <a:cubicBezTo>
                  <a:pt x="42862" y="1716087"/>
                  <a:pt x="85725" y="1603375"/>
                  <a:pt x="104775" y="1428750"/>
                </a:cubicBezTo>
                <a:cubicBezTo>
                  <a:pt x="123825" y="1254125"/>
                  <a:pt x="109538" y="965200"/>
                  <a:pt x="114300" y="781050"/>
                </a:cubicBezTo>
                <a:cubicBezTo>
                  <a:pt x="119062" y="596900"/>
                  <a:pt x="96838" y="454025"/>
                  <a:pt x="133350" y="323850"/>
                </a:cubicBezTo>
                <a:cubicBezTo>
                  <a:pt x="169862" y="193675"/>
                  <a:pt x="251618" y="96837"/>
                  <a:pt x="333375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>
            <a:off x="6219825" y="1200150"/>
            <a:ext cx="304800" cy="38100"/>
          </a:xfrm>
          <a:custGeom>
            <a:avLst/>
            <a:gdLst>
              <a:gd name="connsiteX0" fmla="*/ 0 w 304800"/>
              <a:gd name="connsiteY0" fmla="*/ 0 h 38100"/>
              <a:gd name="connsiteX1" fmla="*/ 152400 w 304800"/>
              <a:gd name="connsiteY1" fmla="*/ 9525 h 38100"/>
              <a:gd name="connsiteX2" fmla="*/ 304800 w 304800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8100">
                <a:moveTo>
                  <a:pt x="0" y="0"/>
                </a:moveTo>
                <a:cubicBezTo>
                  <a:pt x="50800" y="1587"/>
                  <a:pt x="101600" y="3175"/>
                  <a:pt x="152400" y="9525"/>
                </a:cubicBezTo>
                <a:cubicBezTo>
                  <a:pt x="203200" y="15875"/>
                  <a:pt x="254000" y="26987"/>
                  <a:pt x="304800" y="381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 15"/>
          <p:cNvSpPr/>
          <p:nvPr/>
        </p:nvSpPr>
        <p:spPr>
          <a:xfrm>
            <a:off x="6181725" y="3620220"/>
            <a:ext cx="276225" cy="504105"/>
          </a:xfrm>
          <a:custGeom>
            <a:avLst/>
            <a:gdLst>
              <a:gd name="connsiteX0" fmla="*/ 0 w 276225"/>
              <a:gd name="connsiteY0" fmla="*/ 504105 h 504105"/>
              <a:gd name="connsiteX1" fmla="*/ 19050 w 276225"/>
              <a:gd name="connsiteY1" fmla="*/ 313605 h 504105"/>
              <a:gd name="connsiteX2" fmla="*/ 28575 w 276225"/>
              <a:gd name="connsiteY2" fmla="*/ 208830 h 504105"/>
              <a:gd name="connsiteX3" fmla="*/ 76200 w 276225"/>
              <a:gd name="connsiteY3" fmla="*/ 18330 h 504105"/>
              <a:gd name="connsiteX4" fmla="*/ 276225 w 276225"/>
              <a:gd name="connsiteY4" fmla="*/ 18330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504105">
                <a:moveTo>
                  <a:pt x="0" y="504105"/>
                </a:moveTo>
                <a:cubicBezTo>
                  <a:pt x="7144" y="432667"/>
                  <a:pt x="14288" y="362817"/>
                  <a:pt x="19050" y="313605"/>
                </a:cubicBezTo>
                <a:cubicBezTo>
                  <a:pt x="23813" y="264392"/>
                  <a:pt x="19050" y="258043"/>
                  <a:pt x="28575" y="208830"/>
                </a:cubicBezTo>
                <a:cubicBezTo>
                  <a:pt x="38100" y="159617"/>
                  <a:pt x="34925" y="50080"/>
                  <a:pt x="76200" y="18330"/>
                </a:cubicBezTo>
                <a:cubicBezTo>
                  <a:pt x="117475" y="-13420"/>
                  <a:pt x="196850" y="2455"/>
                  <a:pt x="276225" y="18330"/>
                </a:cubicBezTo>
              </a:path>
            </a:pathLst>
          </a:custGeom>
          <a:noFill/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425174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A93DC1D9-F604-4024-9143-78FB8925322B}"/>
    </a:ext>
  </a:extLst>
</a:theme>
</file>

<file path=ppt/theme/theme2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3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vDokument01" ma:contentTypeID="0x010100F3454A24D10946AC8A6A7F801497FF3100F4B7AC4FDB37F44DA4A1D8A4B0AD13BA" ma:contentTypeVersion="74" ma:contentTypeDescription="Skapa ett nytt dokument." ma:contentTypeScope="" ma:versionID="d40868fc5367808f178d3dbf6d5fa9a4">
  <xsd:schema xmlns:xsd="http://www.w3.org/2001/XMLSchema" xmlns:xs="http://www.w3.org/2001/XMLSchema" xmlns:p="http://schemas.microsoft.com/office/2006/metadata/properties" xmlns:ns1="Trafikverket" xmlns:ns3="74c05969-ceca-4dc3-bf30-d314d4a8dbc9" targetNamespace="http://schemas.microsoft.com/office/2006/metadata/properties" ma:root="true" ma:fieldsID="6aec6c3d3411c603065513fec0ec79ca" ns1:_="" ns3:_="">
    <xsd:import namespace="Trafikverket"/>
    <xsd:import namespace="74c05969-ceca-4dc3-bf30-d314d4a8dbc9"/>
    <xsd:element name="properties">
      <xsd:complexType>
        <xsd:sequence>
          <xsd:element name="documentManagement">
            <xsd:complexType>
              <xsd:all>
                <xsd:element ref="ns1:Skapat_x0020_av_x0020_NY" minOccurs="0"/>
                <xsd:element ref="ns1:Dokumentdatum_x0020_NY" minOccurs="0"/>
                <xsd:element ref="ns3:_dlc_DocId" minOccurs="0"/>
                <xsd:element ref="ns3:_dlc_DocIdUrl" minOccurs="0"/>
                <xsd:element ref="ns3:_dlc_DocIdPersistId" minOccurs="0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  <xsd:element ref="ns1:TrvDocumentTemplateTitle" minOccurs="0"/>
                <xsd:element ref="ns1:TrvDocumentTemplateDescription" minOccurs="0"/>
                <xsd:element ref="ns1:TrvDocumentTemplateContact" minOccurs="0"/>
                <xsd:element ref="ns3:TrvDocumentTemplateOwnerTaxHTField0" minOccurs="0"/>
                <xsd:element ref="ns1:TrvDocumentTemplateDate" minOccurs="0"/>
                <xsd:element ref="ns3:TrvDocumentTemplateCategoryTaxHTField0" minOccurs="0"/>
                <xsd:element ref="ns3:TrvConfidentialityLevel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nillable="true" ma:displayName="Skapat av" ma:description="Namn och organisationsbeteckning för den person som skapat dokumentet." ma:internalName="TrvCreatedBy" ma:readOnly="true">
      <xsd:simpleType>
        <xsd:restriction base="dms:Text"/>
      </xsd:simpleType>
    </xsd:element>
    <xsd:element name="Dokumentdatum_x0020_NY" ma:index="2" nillable="true" ma:displayName="Dokumentdatum" ma:description="Datum för nuvarande version" ma:format="DateOnly" ma:internalName="TrvDocumentDate" ma:readOnly="true">
      <xsd:simpleType>
        <xsd:restriction base="dms:DateTime"/>
      </xsd:simpleType>
    </xsd:element>
    <xsd:element name="TRVversionNY" ma:index="11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12" nillable="true" ma:displayName="TMALL-nummer" ma:description="Unik sträng eller nummer som identifierar dokumentmallen. Värdet sätts av respektive system." ma:internalName="TrvDocumentTemplateId" ma:readOnly="false">
      <xsd:simpleType>
        <xsd:restriction base="dms:Text"/>
      </xsd:simpleType>
    </xsd:element>
    <xsd:element name="TrvDocumentTemplateVersion" ma:index="13" nillable="true" ma:displayName="Mallversion" ma:description="Dokumentmallens versionsnummer" ma:internalName="TrvDocumentTemplateVersion" ma:readOnly="false">
      <xsd:simpleType>
        <xsd:restriction base="dms:Text"/>
      </xsd:simpleType>
    </xsd:element>
    <xsd:element name="TrvDocumentTemplateTitle" ma:index="20" nillable="true" ma:displayName="Mallnamn" ma:description="Dokumenttitel på dokumentmallen" ma:internalName="TrvDocumentTemplateTitle">
      <xsd:simpleType>
        <xsd:restriction base="dms:Text"/>
      </xsd:simpleType>
    </xsd:element>
    <xsd:element name="TrvDocumentTemplateDescription" ma:index="21" nillable="true" ma:displayName="Mallbeskrivning" ma:description="Beskrivning på dokumentmallen" ma:internalName="TrvDocumentTemplateDescription">
      <xsd:simpleType>
        <xsd:restriction base="dms:Text"/>
      </xsd:simpleType>
    </xsd:element>
    <xsd:element name="TrvDocumentTemplateContact" ma:index="22" nillable="true" ma:displayName="Kontaktperson" ma:description="" ma:hidden="true" ma:internalName="TrvDocumentTemplateContact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vDocumentTemplateDate" ma:index="25" nillable="true" ma:displayName="Publicerad" ma:description="Datum för när mallversionen senast ändrades" ma:format="DateOnly" ma:hidden="true" ma:internalName="TrvDocumentTemplat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05969-ceca-4dc3-bf30-d314d4a8dbc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rvDocumentTypeTaxHTField0" ma:index="14" ma:taxonomy="true" ma:internalName="TrvDocumentTypeTaxHTField0" ma:taxonomyFieldName="TrvDocumentType" ma:displayName="Dokumenttyp" ma:readOnly="false" ma:fieldId="{254c14be-9fac-4cea-a731-8aa49979445b}" ma:sspId="186cccb1-9fab-4187-b54f-d2fc3705fc8a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9d824d8-eabb-4dd5-92ff-fcb8002878d1}" ma:internalName="TaxCatchAll" ma:showField="CatchAllData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9d824d8-eabb-4dd5-92ff-fcb8002878d1}" ma:internalName="TaxCatchAllLabel" ma:readOnly="true" ma:showField="CatchAllDataLabel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rvDocumentTemplateOwnerTaxHTField0" ma:index="23" nillable="true" ma:taxonomy="true" ma:internalName="TrvDocumentTemplateOwnerTaxHTField0" ma:taxonomyFieldName="TrvDocumentTemplateOwner" ma:displayName="Förvaltas av" ma:fieldId="{cb012b9e-6fe6-4882-87e9-27992d7f1cfa}" ma:sspId="186cccb1-9fab-4187-b54f-d2fc3705fc8a" ma:termSetId="fc6ac77e-aea4-4c18-b64f-642ceecd7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DocumentTemplateCategoryTaxHTField0" ma:index="26" nillable="true" ma:taxonomy="true" ma:internalName="TrvDocumentTemplateCategoryTaxHTField0" ma:taxonomyFieldName="TrvDocumentTemplateCategory" ma:displayName="Mallkategori" ma:readOnly="true" ma:fieldId="{9697ca31-7b53-4b62-95a3-8e7bb5ca1ebe}" ma:taxonomyMulti="true" ma:sspId="186cccb1-9fab-4187-b54f-d2fc3705fc8a" ma:termSetId="1a3a659a-fb09-4d71-b69f-d837800d1c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ConfidentialityLevelTaxHTField0" ma:index="29" nillable="true" ma:taxonomy="true" ma:internalName="TrvConfidentialityLevelTaxHTField0" ma:taxonomyFieldName="TrvConfidentialityLevel" ma:displayName="Konfidentialitetsnivå" ma:default="-1;#Klassificering saknas|e2276ad6-a9d2-4145-a6ad-3ea87d20e505" ma:fieldId="{a84a37ca-5c43-43e3-a37a-c23c41d1607d}" ma:sspId="186cccb1-9fab-4187-b54f-d2fc3705fc8a" ma:termSetId="4d666f29-dc73-4030-952a-63de8896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inOccurs="0" maxOccurs="1" ma:index="1" ma:displayName="Dokumenttitel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rvDocumentTemplateContact xmlns="Trafikverket">
      <UserInfo>
        <DisplayName>Thunberg Ann, KMrf</DisplayName>
        <AccountId>579</AccountId>
        <AccountType/>
      </UserInfo>
    </TrvDocumentTemplateContact>
    <TrvDocumentTemplateTitle xmlns="Trafikverket">Presentation_Trafikverket</TrvDocumentTemplateTitle>
    <TaxCatchAll xmlns="74c05969-ceca-4dc3-bf30-d314d4a8dbc9">
      <Value>277</Value>
      <Value>32</Value>
      <Value>35</Value>
    </TaxCatchAll>
    <TrvDocumentTemplateOwnerTaxHTField0 xmlns="74c05969-ceca-4dc3-bf30-d314d4a8db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KM Kommunikation</TermName>
          <TermId xmlns="http://schemas.microsoft.com/office/infopath/2007/PartnerControls">65ba4904-7f87-411a-bf82-b389570b62aa</TermId>
        </TermInfo>
      </Terms>
    </TrvDocumentTemplateOwnerTaxHTField0>
    <TrvDocumentTypeTaxHTField0 xmlns="74c05969-ceca-4dc3-bf30-d314d4a8db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  <TrvDocumentTemplateDescription xmlns="Trafikverket">PPT-mall, widescreen, som ska användas av verksamheten för att skapa presentationer.</TrvDocumentTemplateDescription>
    <TrvDocumentTemplateVersion xmlns="Trafikverket">3.0</TrvDocumentTemplateVersion>
    <TrvDocumentTemplateDate xmlns="Trafikverket">2021-04-26T12:22:26+00:00</TrvDocumentTemplateDate>
    <Skapat_x0020_av_x0020_NY xmlns="Trafikverket" xsi:nil="true"/>
    <Dokumentdatum_x0020_NY xmlns="Trafikverket" xsi:nil="true"/>
    <TRVversionNY xmlns="Trafikverket" xsi:nil="true"/>
    <TrvDocumentTemplateCategoryTaxHTField0 xmlns="74c05969-ceca-4dc3-bf30-d314d4a8db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Grundmallar</TermName>
          <TermId xmlns="http://schemas.microsoft.com/office/infopath/2007/PartnerControls">ba03f0de-f93f-4e70-95f2-fa30c55e4680</TermId>
        </TermInfo>
      </Terms>
    </TrvDocumentTemplateCategoryTaxHTField0>
    <TrvConfidentialityLevelTaxHTField0 xmlns="74c05969-ceca-4dc3-bf30-d314d4a8dbc9">
      <Terms xmlns="http://schemas.microsoft.com/office/infopath/2007/PartnerControls"/>
    </TrvConfidentialityLevelTaxHTField0>
  </documentManagement>
</p:properties>
</file>

<file path=customXml/itemProps1.xml><?xml version="1.0" encoding="utf-8"?>
<ds:datastoreItem xmlns:ds="http://schemas.openxmlformats.org/officeDocument/2006/customXml" ds:itemID="{5C2F8E9F-03A6-478E-A5FB-9D3647E39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74c05969-ceca-4dc3-bf30-d314d4a8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D792B6-48B5-43A1-A1FC-4F78D012579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D9BC238-804C-43B9-85D8-E8D2914F1486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74B4E73-29F5-4C44-AEDC-5752B130AE4E}">
  <ds:schemaRefs>
    <ds:schemaRef ds:uri="http://schemas.microsoft.com/office/2006/documentManagement/types"/>
    <ds:schemaRef ds:uri="Trafikverket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74c05969-ceca-4dc3-bf30-d314d4a8db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48</TotalTime>
  <Words>171</Words>
  <Application>Microsoft Office PowerPoint</Application>
  <PresentationFormat>Bredbild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Start</vt:lpstr>
      <vt:lpstr>Rubrik med logga</vt:lpstr>
      <vt:lpstr>Rubrik med logga, titel, datum och sidnr</vt:lpstr>
      <vt:lpstr>PowerPoint-presentation</vt:lpstr>
      <vt:lpstr>Götatunneln</vt:lpstr>
      <vt:lpstr>Trafikomläggning Nordstan 3e januari</vt:lpstr>
      <vt:lpstr>PowerPoint-presentation</vt:lpstr>
      <vt:lpstr>Trafikomläggning Nordstan från juni</vt:lpstr>
      <vt:lpstr>Stängning E6, Tingstadstunneln- Olskroksmotet 22 april 22.00 – 25e april 05.00</vt:lpstr>
      <vt:lpstr>PowerPoint-presentation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Edin Karin, PRvl Konsult</dc:creator>
  <cp:lastModifiedBy>Edin Karin, PRvl Konsult</cp:lastModifiedBy>
  <cp:revision>5</cp:revision>
  <dcterms:created xsi:type="dcterms:W3CDTF">2021-11-17T07:08:39Z</dcterms:created>
  <dcterms:modified xsi:type="dcterms:W3CDTF">2021-11-17T07:56:43Z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0x010100F3454A24D10946AC8A6A7F801497FF3100F4B7AC4FDB37F44DA4A1D8A4B0AD13BA</vt:lpwstr>
  </property>
  <property fmtid="{D5CDD505-2E9C-101B-9397-08002B2CF9AE}" pid="3" name="TrvDocumentType">
    <vt:lpwstr>32;#ARBETSMATERIAL|a2894791-a90f-4fd8-bd38-5426c743cb42</vt:lpwstr>
  </property>
  <property fmtid="{D5CDD505-2E9C-101B-9397-08002B2CF9AE}" pid="4" name="TrvDocumentTemplateOwner">
    <vt:lpwstr>277;#KM Kommunikation|65ba4904-7f87-411a-bf82-b389570b62aa</vt:lpwstr>
  </property>
  <property fmtid="{D5CDD505-2E9C-101B-9397-08002B2CF9AE}" pid="5" name="TrvDocumentTemplateStatus">
    <vt:lpwstr>Distribuerad</vt:lpwstr>
  </property>
  <property fmtid="{D5CDD505-2E9C-101B-9397-08002B2CF9AE}" pid="6" name="TrvDocumentTemplateCategory">
    <vt:lpwstr>35;#Grundmallar|ba03f0de-f93f-4e70-95f2-fa30c55e4680</vt:lpwstr>
  </property>
  <property fmtid="{D5CDD505-2E9C-101B-9397-08002B2CF9AE}" pid="7" name="TrvConfidentialityLevel">
    <vt:lpwstr/>
  </property>
</Properties>
</file>