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42" r:id="rId4"/>
    <p:sldMasterId id="2147484410" r:id="rId5"/>
    <p:sldMasterId id="2147484427" r:id="rId6"/>
    <p:sldMasterId id="2147484444" r:id="rId7"/>
    <p:sldMasterId id="2147484461" r:id="rId8"/>
    <p:sldMasterId id="2147484478" r:id="rId9"/>
    <p:sldMasterId id="2147484495" r:id="rId10"/>
    <p:sldMasterId id="2147484512" r:id="rId11"/>
    <p:sldMasterId id="2147484529" r:id="rId12"/>
  </p:sldMasterIdLst>
  <p:notesMasterIdLst>
    <p:notesMasterId r:id="rId32"/>
  </p:notesMasterIdLst>
  <p:handoutMasterIdLst>
    <p:handoutMasterId r:id="rId33"/>
  </p:handoutMasterIdLst>
  <p:sldIdLst>
    <p:sldId id="263" r:id="rId13"/>
    <p:sldId id="1253" r:id="rId14"/>
    <p:sldId id="1255" r:id="rId15"/>
    <p:sldId id="264" r:id="rId16"/>
    <p:sldId id="265" r:id="rId17"/>
    <p:sldId id="1228" r:id="rId18"/>
    <p:sldId id="267" r:id="rId19"/>
    <p:sldId id="1230" r:id="rId20"/>
    <p:sldId id="1244" r:id="rId21"/>
    <p:sldId id="1229" r:id="rId22"/>
    <p:sldId id="1243" r:id="rId23"/>
    <p:sldId id="1256" r:id="rId24"/>
    <p:sldId id="1254" r:id="rId25"/>
    <p:sldId id="1247" r:id="rId26"/>
    <p:sldId id="1245" r:id="rId27"/>
    <p:sldId id="1250" r:id="rId28"/>
    <p:sldId id="1251" r:id="rId29"/>
    <p:sldId id="1252" r:id="rId30"/>
    <p:sldId id="259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Författare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BC"/>
    <a:srgbClr val="E7ECF4"/>
    <a:srgbClr val="CBD6E7"/>
    <a:srgbClr val="97DAFF"/>
    <a:srgbClr val="0094E6"/>
    <a:srgbClr val="FFE69F"/>
    <a:srgbClr val="B7D1F1"/>
    <a:srgbClr val="3F5564"/>
    <a:srgbClr val="D53878"/>
    <a:srgbClr val="0083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374F63-E6B4-41B8-9308-B3FA4A66E818}" v="1" dt="2021-11-08T15:50:15.9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57" autoAdjust="0"/>
    <p:restoredTop sz="80433" autoAdjust="0"/>
  </p:normalViewPr>
  <p:slideViewPr>
    <p:cSldViewPr snapToGrid="0">
      <p:cViewPr varScale="1">
        <p:scale>
          <a:sx n="104" d="100"/>
          <a:sy n="104" d="100"/>
        </p:scale>
        <p:origin x="39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34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2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AD2F5D-4FAC-4644-A484-1366AFC83D0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41B2DF0C-0AE2-4248-B726-72915B6D9847}">
      <dgm:prSet phldrT="[Text]" custT="1"/>
      <dgm:spPr>
        <a:ln>
          <a:noFill/>
        </a:ln>
      </dgm:spPr>
      <dgm:t>
        <a:bodyPr/>
        <a:lstStyle/>
        <a:p>
          <a:r>
            <a:rPr lang="sv-SE" sz="1200" dirty="0"/>
            <a:t>Dataunderlag: Leverantörslistor </a:t>
          </a:r>
          <a:br>
            <a:rPr lang="sv-SE" sz="1200" dirty="0"/>
          </a:br>
          <a:r>
            <a:rPr lang="sv-SE" sz="1200" dirty="0"/>
            <a:t>Spendrapport &amp; Avtalsredovisning &amp; Proceedo</a:t>
          </a:r>
        </a:p>
      </dgm:t>
    </dgm:pt>
    <dgm:pt modelId="{EE6AEFC7-D21E-4F79-8278-3E72D3C2360A}" type="parTrans" cxnId="{B6DE16B6-3133-43CF-8E92-F3F780A68835}">
      <dgm:prSet/>
      <dgm:spPr/>
      <dgm:t>
        <a:bodyPr/>
        <a:lstStyle/>
        <a:p>
          <a:endParaRPr lang="sv-SE"/>
        </a:p>
      </dgm:t>
    </dgm:pt>
    <dgm:pt modelId="{13CD5825-46C9-4576-AF00-DD4E0B6F5637}" type="sibTrans" cxnId="{B6DE16B6-3133-43CF-8E92-F3F780A68835}">
      <dgm:prSet/>
      <dgm:spPr/>
      <dgm:t>
        <a:bodyPr/>
        <a:lstStyle/>
        <a:p>
          <a:endParaRPr lang="sv-SE"/>
        </a:p>
      </dgm:t>
    </dgm:pt>
    <dgm:pt modelId="{C2E2424F-6402-4D7C-83E1-19B698EF105C}">
      <dgm:prSet phldrT="[Text]" custT="1"/>
      <dgm:spPr>
        <a:ln>
          <a:noFill/>
        </a:ln>
      </dgm:spPr>
      <dgm:t>
        <a:bodyPr/>
        <a:lstStyle/>
        <a:p>
          <a:r>
            <a:rPr lang="sv-SE" sz="1200" dirty="0"/>
            <a:t>Matchade mot centrala företagsregister</a:t>
          </a:r>
        </a:p>
      </dgm:t>
    </dgm:pt>
    <dgm:pt modelId="{A1CE0FEF-1E5D-4D1F-B03B-34A29C8E9495}" type="parTrans" cxnId="{B6C35A52-7747-474C-887D-C1187CD5DCEB}">
      <dgm:prSet/>
      <dgm:spPr/>
      <dgm:t>
        <a:bodyPr/>
        <a:lstStyle/>
        <a:p>
          <a:endParaRPr lang="sv-SE"/>
        </a:p>
      </dgm:t>
    </dgm:pt>
    <dgm:pt modelId="{3C61E8B8-3743-46C7-BFAF-BDC07D9054E3}" type="sibTrans" cxnId="{B6C35A52-7747-474C-887D-C1187CD5DCEB}">
      <dgm:prSet/>
      <dgm:spPr/>
      <dgm:t>
        <a:bodyPr/>
        <a:lstStyle/>
        <a:p>
          <a:endParaRPr lang="sv-SE"/>
        </a:p>
      </dgm:t>
    </dgm:pt>
    <dgm:pt modelId="{EAD4DF47-52ED-4111-81CF-448EAE6C689D}">
      <dgm:prSet phldrT="[Text]" custT="1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sv-SE" sz="1200" dirty="0"/>
            <a:t>Ej matchade mot centrala företagsregister</a:t>
          </a:r>
        </a:p>
      </dgm:t>
    </dgm:pt>
    <dgm:pt modelId="{65E93752-9A55-4DC5-88A0-29AB4E1AD511}" type="parTrans" cxnId="{6E2DE389-9E27-4571-9865-9EA417989D17}">
      <dgm:prSet/>
      <dgm:spPr/>
      <dgm:t>
        <a:bodyPr/>
        <a:lstStyle/>
        <a:p>
          <a:endParaRPr lang="sv-SE"/>
        </a:p>
      </dgm:t>
    </dgm:pt>
    <dgm:pt modelId="{F7CCC360-571E-4937-B0D6-90BED42FFD6D}" type="sibTrans" cxnId="{6E2DE389-9E27-4571-9865-9EA417989D17}">
      <dgm:prSet/>
      <dgm:spPr/>
      <dgm:t>
        <a:bodyPr/>
        <a:lstStyle/>
        <a:p>
          <a:endParaRPr lang="sv-SE"/>
        </a:p>
      </dgm:t>
    </dgm:pt>
    <dgm:pt modelId="{4340BBA8-6CDF-465A-8C38-E04211D9BF83}">
      <dgm:prSet phldrT="[Text]" custT="1"/>
      <dgm:spPr>
        <a:solidFill>
          <a:srgbClr val="E7ECF4"/>
        </a:solidFill>
      </dgm:spPr>
      <dgm:t>
        <a:bodyPr/>
        <a:lstStyle/>
        <a:p>
          <a:pPr algn="l"/>
          <a:r>
            <a:rPr lang="sv-SE" sz="1400" b="1" dirty="0"/>
            <a:t>Leverantörslistor</a:t>
          </a:r>
          <a:r>
            <a:rPr lang="sv-SE" sz="1400" dirty="0"/>
            <a:t> från den </a:t>
          </a:r>
          <a:r>
            <a:rPr lang="sv-SE" sz="1400" b="1" dirty="0"/>
            <a:t>stadenövergripande spendrapporten </a:t>
          </a:r>
          <a:r>
            <a:rPr lang="sv-SE" sz="1400" dirty="0"/>
            <a:t>och </a:t>
          </a:r>
          <a:r>
            <a:rPr lang="sv-SE" sz="1400" b="1" dirty="0"/>
            <a:t>ramavtalsredovisningen</a:t>
          </a:r>
          <a:r>
            <a:rPr lang="sv-SE" sz="1400" dirty="0"/>
            <a:t> är dataunderlaget för SME-analysen</a:t>
          </a:r>
        </a:p>
      </dgm:t>
    </dgm:pt>
    <dgm:pt modelId="{75DD0EE5-9692-4BE8-A08E-F1CE6A43A7FA}" type="parTrans" cxnId="{6E41F5D7-76EB-4A68-93D5-913AE043E33D}">
      <dgm:prSet/>
      <dgm:spPr/>
      <dgm:t>
        <a:bodyPr/>
        <a:lstStyle/>
        <a:p>
          <a:endParaRPr lang="sv-SE"/>
        </a:p>
      </dgm:t>
    </dgm:pt>
    <dgm:pt modelId="{2E56F5B6-468A-4862-ACF4-371139FE5B56}" type="sibTrans" cxnId="{6E41F5D7-76EB-4A68-93D5-913AE043E33D}">
      <dgm:prSet/>
      <dgm:spPr/>
      <dgm:t>
        <a:bodyPr/>
        <a:lstStyle/>
        <a:p>
          <a:endParaRPr lang="sv-SE"/>
        </a:p>
      </dgm:t>
    </dgm:pt>
    <dgm:pt modelId="{33E5A2FC-18D0-47B8-82CA-B477AB277B60}">
      <dgm:prSet phldrT="[Text]" custT="1"/>
      <dgm:spPr>
        <a:solidFill>
          <a:srgbClr val="E7ECF4"/>
        </a:solidFill>
      </dgm:spPr>
      <dgm:t>
        <a:bodyPr/>
        <a:lstStyle/>
        <a:p>
          <a:pPr algn="l"/>
          <a:r>
            <a:rPr lang="sv-SE" sz="1400" b="1" dirty="0"/>
            <a:t>Leverantörslistorna</a:t>
          </a:r>
          <a:r>
            <a:rPr lang="sv-SE" sz="1400" dirty="0"/>
            <a:t> körs mot </a:t>
          </a:r>
          <a:r>
            <a:rPr lang="sv-SE" sz="1400" b="1" dirty="0"/>
            <a:t>centrala företagsregister</a:t>
          </a:r>
          <a:r>
            <a:rPr lang="sv-SE" sz="1400" dirty="0"/>
            <a:t> för att inhämta information om </a:t>
          </a:r>
          <a:r>
            <a:rPr lang="sv-SE" sz="1400" b="1" dirty="0"/>
            <a:t>anställda</a:t>
          </a:r>
          <a:r>
            <a:rPr lang="sv-SE" sz="1400" dirty="0"/>
            <a:t> och </a:t>
          </a:r>
          <a:r>
            <a:rPr lang="sv-SE" sz="1400" b="1" dirty="0"/>
            <a:t>omsättning</a:t>
          </a:r>
        </a:p>
      </dgm:t>
    </dgm:pt>
    <dgm:pt modelId="{6C9B4F98-D1FF-47B3-9028-7894C826AE9F}" type="parTrans" cxnId="{3183AF35-808F-41F5-B4A3-2E484A4564E4}">
      <dgm:prSet/>
      <dgm:spPr/>
      <dgm:t>
        <a:bodyPr/>
        <a:lstStyle/>
        <a:p>
          <a:endParaRPr lang="sv-SE"/>
        </a:p>
      </dgm:t>
    </dgm:pt>
    <dgm:pt modelId="{124324DC-5964-460A-B7C7-BFBF0BEEFCB7}" type="sibTrans" cxnId="{3183AF35-808F-41F5-B4A3-2E484A4564E4}">
      <dgm:prSet/>
      <dgm:spPr/>
      <dgm:t>
        <a:bodyPr/>
        <a:lstStyle/>
        <a:p>
          <a:endParaRPr lang="sv-SE"/>
        </a:p>
      </dgm:t>
    </dgm:pt>
    <dgm:pt modelId="{628BEF58-8D7F-441E-930E-808FBF73BEF2}">
      <dgm:prSet phldrT="[Text]" custT="1"/>
      <dgm:spPr>
        <a:ln>
          <a:noFill/>
        </a:ln>
      </dgm:spPr>
      <dgm:t>
        <a:bodyPr/>
        <a:lstStyle/>
        <a:p>
          <a:r>
            <a:rPr lang="sv-SE" sz="1200" dirty="0"/>
            <a:t>Små och medelstora företag</a:t>
          </a:r>
        </a:p>
      </dgm:t>
    </dgm:pt>
    <dgm:pt modelId="{DDAAD62A-ABF0-4D78-974A-228F0B2059DC}" type="parTrans" cxnId="{8ED55E03-11E6-4279-9B3C-CC3DB02A715C}">
      <dgm:prSet/>
      <dgm:spPr/>
      <dgm:t>
        <a:bodyPr/>
        <a:lstStyle/>
        <a:p>
          <a:endParaRPr lang="sv-SE"/>
        </a:p>
      </dgm:t>
    </dgm:pt>
    <dgm:pt modelId="{F73C03C9-A55F-4931-83F6-C8B45A04790A}" type="sibTrans" cxnId="{8ED55E03-11E6-4279-9B3C-CC3DB02A715C}">
      <dgm:prSet/>
      <dgm:spPr/>
      <dgm:t>
        <a:bodyPr/>
        <a:lstStyle/>
        <a:p>
          <a:endParaRPr lang="sv-SE"/>
        </a:p>
      </dgm:t>
    </dgm:pt>
    <dgm:pt modelId="{D63A429C-518C-4ED2-B276-05D998AB4B1F}">
      <dgm:prSet phldrT="[Text]" custT="1"/>
      <dgm:spPr>
        <a:ln>
          <a:noFill/>
        </a:ln>
      </dgm:spPr>
      <dgm:t>
        <a:bodyPr/>
        <a:lstStyle/>
        <a:p>
          <a:r>
            <a:rPr lang="sv-SE" sz="1200" dirty="0"/>
            <a:t>Stora företag</a:t>
          </a:r>
        </a:p>
      </dgm:t>
    </dgm:pt>
    <dgm:pt modelId="{B0688874-07AB-435D-8997-183608399166}" type="parTrans" cxnId="{BA449B82-9CDD-4BC5-969A-A00E86B109A2}">
      <dgm:prSet/>
      <dgm:spPr/>
      <dgm:t>
        <a:bodyPr/>
        <a:lstStyle/>
        <a:p>
          <a:endParaRPr lang="sv-SE"/>
        </a:p>
      </dgm:t>
    </dgm:pt>
    <dgm:pt modelId="{E7E416CE-1857-499C-A777-4162C30F0603}" type="sibTrans" cxnId="{BA449B82-9CDD-4BC5-969A-A00E86B109A2}">
      <dgm:prSet/>
      <dgm:spPr/>
      <dgm:t>
        <a:bodyPr/>
        <a:lstStyle/>
        <a:p>
          <a:endParaRPr lang="sv-SE"/>
        </a:p>
      </dgm:t>
    </dgm:pt>
    <dgm:pt modelId="{DF589DFE-7B9B-49B4-853E-0D7D42EBCA84}">
      <dgm:prSet phldrT="[Text]" custT="1"/>
      <dgm:spPr>
        <a:solidFill>
          <a:srgbClr val="E7ECF4"/>
        </a:solidFill>
      </dgm:spPr>
      <dgm:t>
        <a:bodyPr/>
        <a:lstStyle/>
        <a:p>
          <a:pPr algn="l"/>
          <a:r>
            <a:rPr lang="sv-SE" sz="1400" b="1" dirty="0"/>
            <a:t>Utifrån uppgifter </a:t>
          </a:r>
          <a:r>
            <a:rPr lang="sv-SE" sz="1400" dirty="0"/>
            <a:t>om </a:t>
          </a:r>
          <a:br>
            <a:rPr lang="sv-SE" sz="1400" dirty="0"/>
          </a:br>
          <a:r>
            <a:rPr lang="sv-SE" sz="1400" b="0" dirty="0"/>
            <a:t>antal anställda och ekonomisk omsättning (eller </a:t>
          </a:r>
          <a:r>
            <a:rPr lang="sv-SE" sz="1400" dirty="0"/>
            <a:t>balansomslutning) </a:t>
          </a:r>
          <a:r>
            <a:rPr lang="sv-SE" sz="1400" b="1" dirty="0"/>
            <a:t>klassificeras </a:t>
          </a:r>
          <a:r>
            <a:rPr lang="sv-SE" sz="1400" dirty="0"/>
            <a:t>varje leverantör</a:t>
          </a:r>
        </a:p>
      </dgm:t>
    </dgm:pt>
    <dgm:pt modelId="{92DCAFBA-56D6-425E-96F0-1BCCE7D6C5AC}" type="parTrans" cxnId="{62199332-EF4F-451B-ACBB-4C56296422DB}">
      <dgm:prSet/>
      <dgm:spPr/>
      <dgm:t>
        <a:bodyPr/>
        <a:lstStyle/>
        <a:p>
          <a:endParaRPr lang="sv-SE"/>
        </a:p>
      </dgm:t>
    </dgm:pt>
    <dgm:pt modelId="{51732BA0-B349-48D0-ACA4-5B03EF232C9E}" type="sibTrans" cxnId="{62199332-EF4F-451B-ACBB-4C56296422DB}">
      <dgm:prSet/>
      <dgm:spPr/>
      <dgm:t>
        <a:bodyPr/>
        <a:lstStyle/>
        <a:p>
          <a:endParaRPr lang="sv-SE"/>
        </a:p>
      </dgm:t>
    </dgm:pt>
    <dgm:pt modelId="{AE42E2E6-2C56-4D1C-A717-A0A75134C584}">
      <dgm:prSet phldrT="[Text]" custT="1"/>
      <dgm:spPr>
        <a:ln>
          <a:noFill/>
        </a:ln>
      </dgm:spPr>
      <dgm:t>
        <a:bodyPr/>
        <a:lstStyle/>
        <a:p>
          <a:r>
            <a:rPr lang="sv-SE" sz="1100" dirty="0"/>
            <a:t>Medelstora företag</a:t>
          </a:r>
        </a:p>
      </dgm:t>
    </dgm:pt>
    <dgm:pt modelId="{0636A41C-D4EA-4B38-A973-F3AFCEDC3CD4}" type="parTrans" cxnId="{7A7EDE79-8DBB-4F08-9B44-408A109C1C3C}">
      <dgm:prSet/>
      <dgm:spPr/>
      <dgm:t>
        <a:bodyPr/>
        <a:lstStyle/>
        <a:p>
          <a:endParaRPr lang="sv-SE"/>
        </a:p>
      </dgm:t>
    </dgm:pt>
    <dgm:pt modelId="{9748202A-8D3E-41DC-92A7-20D086FF025C}" type="sibTrans" cxnId="{7A7EDE79-8DBB-4F08-9B44-408A109C1C3C}">
      <dgm:prSet/>
      <dgm:spPr/>
      <dgm:t>
        <a:bodyPr/>
        <a:lstStyle/>
        <a:p>
          <a:endParaRPr lang="sv-SE"/>
        </a:p>
      </dgm:t>
    </dgm:pt>
    <dgm:pt modelId="{762D0BAB-2FA7-4AF2-BC7A-56BBE48D37D7}">
      <dgm:prSet phldrT="[Text]" custT="1"/>
      <dgm:spPr>
        <a:ln>
          <a:noFill/>
        </a:ln>
      </dgm:spPr>
      <dgm:t>
        <a:bodyPr/>
        <a:lstStyle/>
        <a:p>
          <a:r>
            <a:rPr lang="sv-SE" sz="1100" dirty="0"/>
            <a:t>Små företag</a:t>
          </a:r>
        </a:p>
      </dgm:t>
    </dgm:pt>
    <dgm:pt modelId="{5303E888-C8B8-411D-9969-5FB7E4123DD5}" type="parTrans" cxnId="{ED397998-64B8-4445-86A2-71025BE0C52E}">
      <dgm:prSet/>
      <dgm:spPr/>
      <dgm:t>
        <a:bodyPr/>
        <a:lstStyle/>
        <a:p>
          <a:endParaRPr lang="sv-SE"/>
        </a:p>
      </dgm:t>
    </dgm:pt>
    <dgm:pt modelId="{CAAB44CF-BC4A-4AD5-A3FE-CDD19CBC3133}" type="sibTrans" cxnId="{ED397998-64B8-4445-86A2-71025BE0C52E}">
      <dgm:prSet/>
      <dgm:spPr/>
      <dgm:t>
        <a:bodyPr/>
        <a:lstStyle/>
        <a:p>
          <a:endParaRPr lang="sv-SE"/>
        </a:p>
      </dgm:t>
    </dgm:pt>
    <dgm:pt modelId="{35B6EF0D-83F7-4390-BAF0-7D13DFEF8608}">
      <dgm:prSet phldrT="[Text]" custT="1"/>
      <dgm:spPr>
        <a:ln>
          <a:noFill/>
        </a:ln>
      </dgm:spPr>
      <dgm:t>
        <a:bodyPr/>
        <a:lstStyle/>
        <a:p>
          <a:r>
            <a:rPr lang="sv-SE" sz="1100" dirty="0"/>
            <a:t>Mikro-företag</a:t>
          </a:r>
        </a:p>
      </dgm:t>
    </dgm:pt>
    <dgm:pt modelId="{18685920-C399-4D5A-91DE-66C56B394E15}" type="parTrans" cxnId="{CC545F2A-210B-4403-B3DD-8194BD56BD72}">
      <dgm:prSet/>
      <dgm:spPr/>
      <dgm:t>
        <a:bodyPr/>
        <a:lstStyle/>
        <a:p>
          <a:endParaRPr lang="sv-SE"/>
        </a:p>
      </dgm:t>
    </dgm:pt>
    <dgm:pt modelId="{A833A89A-C16D-4DE1-AC3A-D716642D2DAE}" type="sibTrans" cxnId="{CC545F2A-210B-4403-B3DD-8194BD56BD72}">
      <dgm:prSet/>
      <dgm:spPr/>
      <dgm:t>
        <a:bodyPr/>
        <a:lstStyle/>
        <a:p>
          <a:endParaRPr lang="sv-SE"/>
        </a:p>
      </dgm:t>
    </dgm:pt>
    <dgm:pt modelId="{AEA5638B-B0B6-4046-919F-573A62398207}">
      <dgm:prSet phldrT="[Text]" custT="1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sv-SE" sz="1200" dirty="0"/>
            <a:t>Ej klassningsbara företag</a:t>
          </a:r>
        </a:p>
      </dgm:t>
    </dgm:pt>
    <dgm:pt modelId="{EF1B440C-1BCD-4DEF-A2F3-ACEEB372D27C}" type="parTrans" cxnId="{9C6C6CE8-BD2D-4B49-88DD-0BF0CEE8FF74}">
      <dgm:prSet/>
      <dgm:spPr/>
      <dgm:t>
        <a:bodyPr/>
        <a:lstStyle/>
        <a:p>
          <a:endParaRPr lang="sv-SE"/>
        </a:p>
      </dgm:t>
    </dgm:pt>
    <dgm:pt modelId="{9B37C96D-54A7-44AE-92B7-E9B9C8C56A32}" type="sibTrans" cxnId="{9C6C6CE8-BD2D-4B49-88DD-0BF0CEE8FF74}">
      <dgm:prSet/>
      <dgm:spPr/>
      <dgm:t>
        <a:bodyPr/>
        <a:lstStyle/>
        <a:p>
          <a:endParaRPr lang="sv-SE"/>
        </a:p>
      </dgm:t>
    </dgm:pt>
    <dgm:pt modelId="{85A33523-D81A-4841-87BB-C3EE49D75B72}" type="pres">
      <dgm:prSet presAssocID="{CCAD2F5D-4FAC-4644-A484-1366AFC83D0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1F3E129-8B2F-4C7E-A46F-22EB57B61D4C}" type="pres">
      <dgm:prSet presAssocID="{CCAD2F5D-4FAC-4644-A484-1366AFC83D05}" presName="hierFlow" presStyleCnt="0"/>
      <dgm:spPr/>
    </dgm:pt>
    <dgm:pt modelId="{E04B2692-BCB5-4FFA-9C29-DD8C982FA9F2}" type="pres">
      <dgm:prSet presAssocID="{CCAD2F5D-4FAC-4644-A484-1366AFC83D05}" presName="firstBuf" presStyleCnt="0"/>
      <dgm:spPr/>
    </dgm:pt>
    <dgm:pt modelId="{6A932357-0ADF-452F-B34B-976F5C3BB9B3}" type="pres">
      <dgm:prSet presAssocID="{CCAD2F5D-4FAC-4644-A484-1366AFC83D0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029A4C2-6EE8-4DE8-850E-A9E1CA7D56F4}" type="pres">
      <dgm:prSet presAssocID="{41B2DF0C-0AE2-4248-B726-72915B6D9847}" presName="Name14" presStyleCnt="0"/>
      <dgm:spPr/>
    </dgm:pt>
    <dgm:pt modelId="{F74595D9-F949-4721-B243-418BE53081A3}" type="pres">
      <dgm:prSet presAssocID="{41B2DF0C-0AE2-4248-B726-72915B6D9847}" presName="level1Shape" presStyleLbl="node0" presStyleIdx="0" presStyleCnt="1" custScaleX="141632" custScaleY="81778" custLinFactNeighborX="3530" custLinFactNeighborY="11508">
        <dgm:presLayoutVars>
          <dgm:chPref val="3"/>
        </dgm:presLayoutVars>
      </dgm:prSet>
      <dgm:spPr>
        <a:prstGeom prst="rect">
          <a:avLst/>
        </a:prstGeom>
      </dgm:spPr>
    </dgm:pt>
    <dgm:pt modelId="{C46820B3-A9AD-41C0-B992-101F6B243876}" type="pres">
      <dgm:prSet presAssocID="{41B2DF0C-0AE2-4248-B726-72915B6D9847}" presName="hierChild2" presStyleCnt="0"/>
      <dgm:spPr/>
    </dgm:pt>
    <dgm:pt modelId="{FB99111C-8539-4CE3-A90E-60F64FCDF7CC}" type="pres">
      <dgm:prSet presAssocID="{A1CE0FEF-1E5D-4D1F-B03B-34A29C8E9495}" presName="Name19" presStyleLbl="parChTrans1D2" presStyleIdx="0" presStyleCnt="2"/>
      <dgm:spPr/>
    </dgm:pt>
    <dgm:pt modelId="{88BFF0F6-E4CF-4374-A6A6-263A044000E2}" type="pres">
      <dgm:prSet presAssocID="{C2E2424F-6402-4D7C-83E1-19B698EF105C}" presName="Name21" presStyleCnt="0"/>
      <dgm:spPr/>
    </dgm:pt>
    <dgm:pt modelId="{862CAE40-F342-443D-976C-3C14FBA45A07}" type="pres">
      <dgm:prSet presAssocID="{C2E2424F-6402-4D7C-83E1-19B698EF105C}" presName="level2Shape" presStyleLbl="node2" presStyleIdx="0" presStyleCnt="2" custScaleX="134099" custScaleY="91414" custLinFactNeighborX="10590" custLinFactNeighborY="26898"/>
      <dgm:spPr>
        <a:prstGeom prst="rect">
          <a:avLst/>
        </a:prstGeom>
      </dgm:spPr>
    </dgm:pt>
    <dgm:pt modelId="{CEAE75C7-59F7-453B-8AE9-9B6AF204FB85}" type="pres">
      <dgm:prSet presAssocID="{C2E2424F-6402-4D7C-83E1-19B698EF105C}" presName="hierChild3" presStyleCnt="0"/>
      <dgm:spPr/>
    </dgm:pt>
    <dgm:pt modelId="{5534ED9E-B0C7-4EF9-A05B-79CEA32EFC1F}" type="pres">
      <dgm:prSet presAssocID="{DDAAD62A-ABF0-4D78-974A-228F0B2059DC}" presName="Name19" presStyleLbl="parChTrans1D3" presStyleIdx="0" presStyleCnt="3"/>
      <dgm:spPr/>
    </dgm:pt>
    <dgm:pt modelId="{C8488DD1-2EF6-454E-805F-3199EB93D53D}" type="pres">
      <dgm:prSet presAssocID="{628BEF58-8D7F-441E-930E-808FBF73BEF2}" presName="Name21" presStyleCnt="0"/>
      <dgm:spPr/>
    </dgm:pt>
    <dgm:pt modelId="{32429756-5B8C-4F65-8FA3-D6D1E29BD489}" type="pres">
      <dgm:prSet presAssocID="{628BEF58-8D7F-441E-930E-808FBF73BEF2}" presName="level2Shape" presStyleLbl="node3" presStyleIdx="0" presStyleCnt="3" custScaleX="98446" custScaleY="69628" custLinFactNeighborX="59658" custLinFactNeighborY="32389"/>
      <dgm:spPr>
        <a:prstGeom prst="rect">
          <a:avLst/>
        </a:prstGeom>
      </dgm:spPr>
    </dgm:pt>
    <dgm:pt modelId="{0DAD0390-90EB-49C6-9D70-004FCE0F86F1}" type="pres">
      <dgm:prSet presAssocID="{628BEF58-8D7F-441E-930E-808FBF73BEF2}" presName="hierChild3" presStyleCnt="0"/>
      <dgm:spPr/>
    </dgm:pt>
    <dgm:pt modelId="{18BA3443-8952-4513-B055-B66DE6659DE3}" type="pres">
      <dgm:prSet presAssocID="{0636A41C-D4EA-4B38-A973-F3AFCEDC3CD4}" presName="Name19" presStyleLbl="parChTrans1D4" presStyleIdx="0" presStyleCnt="3"/>
      <dgm:spPr/>
    </dgm:pt>
    <dgm:pt modelId="{7E4E606C-0369-43DC-A4D8-A8BE4ECF2EA2}" type="pres">
      <dgm:prSet presAssocID="{AE42E2E6-2C56-4D1C-A717-A0A75134C584}" presName="Name21" presStyleCnt="0"/>
      <dgm:spPr/>
    </dgm:pt>
    <dgm:pt modelId="{6ECC8D75-9B0E-4C9F-ABEA-695E66819E8B}" type="pres">
      <dgm:prSet presAssocID="{AE42E2E6-2C56-4D1C-A717-A0A75134C584}" presName="level2Shape" presStyleLbl="node4" presStyleIdx="0" presStyleCnt="3" custScaleX="73996" custScaleY="61622" custLinFactNeighborX="71254" custLinFactNeighborY="10766"/>
      <dgm:spPr>
        <a:prstGeom prst="rect">
          <a:avLst/>
        </a:prstGeom>
      </dgm:spPr>
    </dgm:pt>
    <dgm:pt modelId="{3EE401A3-AC33-4795-87CA-381330132AE2}" type="pres">
      <dgm:prSet presAssocID="{AE42E2E6-2C56-4D1C-A717-A0A75134C584}" presName="hierChild3" presStyleCnt="0"/>
      <dgm:spPr/>
    </dgm:pt>
    <dgm:pt modelId="{5C4B2B3E-1C87-4D09-8F73-11694E3E4166}" type="pres">
      <dgm:prSet presAssocID="{5303E888-C8B8-411D-9969-5FB7E4123DD5}" presName="Name19" presStyleLbl="parChTrans1D4" presStyleIdx="1" presStyleCnt="3"/>
      <dgm:spPr/>
    </dgm:pt>
    <dgm:pt modelId="{F51F51D6-389E-44D5-9FD4-72B2A34643ED}" type="pres">
      <dgm:prSet presAssocID="{762D0BAB-2FA7-4AF2-BC7A-56BBE48D37D7}" presName="Name21" presStyleCnt="0"/>
      <dgm:spPr/>
    </dgm:pt>
    <dgm:pt modelId="{AF7ECF5F-103A-4007-9796-853625D0C13E}" type="pres">
      <dgm:prSet presAssocID="{762D0BAB-2FA7-4AF2-BC7A-56BBE48D37D7}" presName="level2Shape" presStyleLbl="node4" presStyleIdx="1" presStyleCnt="3" custScaleX="73996" custScaleY="61622" custLinFactNeighborX="53814" custLinFactNeighborY="10766"/>
      <dgm:spPr>
        <a:prstGeom prst="rect">
          <a:avLst/>
        </a:prstGeom>
      </dgm:spPr>
    </dgm:pt>
    <dgm:pt modelId="{2CC28146-10C6-43D6-B60A-CAB0EE764D11}" type="pres">
      <dgm:prSet presAssocID="{762D0BAB-2FA7-4AF2-BC7A-56BBE48D37D7}" presName="hierChild3" presStyleCnt="0"/>
      <dgm:spPr/>
    </dgm:pt>
    <dgm:pt modelId="{A88195CB-9B7B-44F3-A7FB-EB773BC8AC61}" type="pres">
      <dgm:prSet presAssocID="{18685920-C399-4D5A-91DE-66C56B394E15}" presName="Name19" presStyleLbl="parChTrans1D4" presStyleIdx="2" presStyleCnt="3"/>
      <dgm:spPr/>
    </dgm:pt>
    <dgm:pt modelId="{6CE91D4D-C5CE-4A75-AE37-8356565C5505}" type="pres">
      <dgm:prSet presAssocID="{35B6EF0D-83F7-4390-BAF0-7D13DFEF8608}" presName="Name21" presStyleCnt="0"/>
      <dgm:spPr/>
    </dgm:pt>
    <dgm:pt modelId="{CAA159F1-C9F4-4896-B246-91131F3F8DBB}" type="pres">
      <dgm:prSet presAssocID="{35B6EF0D-83F7-4390-BAF0-7D13DFEF8608}" presName="level2Shape" presStyleLbl="node4" presStyleIdx="2" presStyleCnt="3" custScaleX="73996" custScaleY="61622" custLinFactNeighborX="32770" custLinFactNeighborY="10389"/>
      <dgm:spPr>
        <a:prstGeom prst="rect">
          <a:avLst/>
        </a:prstGeom>
      </dgm:spPr>
    </dgm:pt>
    <dgm:pt modelId="{785E606F-9795-4FBB-8F20-BB15D577EADD}" type="pres">
      <dgm:prSet presAssocID="{35B6EF0D-83F7-4390-BAF0-7D13DFEF8608}" presName="hierChild3" presStyleCnt="0"/>
      <dgm:spPr/>
    </dgm:pt>
    <dgm:pt modelId="{D0916BE6-5F2A-43F2-9957-046BFB41FAFD}" type="pres">
      <dgm:prSet presAssocID="{B0688874-07AB-435D-8997-183608399166}" presName="Name19" presStyleLbl="parChTrans1D3" presStyleIdx="1" presStyleCnt="3"/>
      <dgm:spPr/>
    </dgm:pt>
    <dgm:pt modelId="{1470562D-F830-4B50-869A-DD81F689A3BE}" type="pres">
      <dgm:prSet presAssocID="{D63A429C-518C-4ED2-B276-05D998AB4B1F}" presName="Name21" presStyleCnt="0"/>
      <dgm:spPr/>
    </dgm:pt>
    <dgm:pt modelId="{75D55E8D-6839-436E-A23D-24148FB3FA27}" type="pres">
      <dgm:prSet presAssocID="{D63A429C-518C-4ED2-B276-05D998AB4B1F}" presName="level2Shape" presStyleLbl="node3" presStyleIdx="1" presStyleCnt="3" custScaleX="98446" custScaleY="69628" custLinFactNeighborX="45821" custLinFactNeighborY="32553"/>
      <dgm:spPr>
        <a:prstGeom prst="rect">
          <a:avLst/>
        </a:prstGeom>
      </dgm:spPr>
    </dgm:pt>
    <dgm:pt modelId="{71903FE6-05F0-4894-9C27-EE899CC0FE53}" type="pres">
      <dgm:prSet presAssocID="{D63A429C-518C-4ED2-B276-05D998AB4B1F}" presName="hierChild3" presStyleCnt="0"/>
      <dgm:spPr/>
    </dgm:pt>
    <dgm:pt modelId="{8C69CA8F-02F3-4032-851C-0D5963A92C0A}" type="pres">
      <dgm:prSet presAssocID="{EF1B440C-1BCD-4DEF-A2F3-ACEEB372D27C}" presName="Name19" presStyleLbl="parChTrans1D3" presStyleIdx="2" presStyleCnt="3"/>
      <dgm:spPr/>
    </dgm:pt>
    <dgm:pt modelId="{A9728B54-C7DA-4BDC-82E9-27E1469F8766}" type="pres">
      <dgm:prSet presAssocID="{AEA5638B-B0B6-4046-919F-573A62398207}" presName="Name21" presStyleCnt="0"/>
      <dgm:spPr/>
    </dgm:pt>
    <dgm:pt modelId="{5490FB47-333D-4D2D-BC6C-04983490DAF0}" type="pres">
      <dgm:prSet presAssocID="{AEA5638B-B0B6-4046-919F-573A62398207}" presName="level2Shape" presStyleLbl="node3" presStyleIdx="2" presStyleCnt="3" custScaleX="98476" custScaleY="69628" custLinFactNeighborX="30186" custLinFactNeighborY="33466"/>
      <dgm:spPr>
        <a:prstGeom prst="rect">
          <a:avLst/>
        </a:prstGeom>
      </dgm:spPr>
    </dgm:pt>
    <dgm:pt modelId="{95E642B4-0C6F-4B29-9A1C-68AF21A1F507}" type="pres">
      <dgm:prSet presAssocID="{AEA5638B-B0B6-4046-919F-573A62398207}" presName="hierChild3" presStyleCnt="0"/>
      <dgm:spPr/>
    </dgm:pt>
    <dgm:pt modelId="{EC2262E4-F2C8-4DF1-A4AF-76E1BA1B11E1}" type="pres">
      <dgm:prSet presAssocID="{65E93752-9A55-4DC5-88A0-29AB4E1AD511}" presName="Name19" presStyleLbl="parChTrans1D2" presStyleIdx="1" presStyleCnt="2"/>
      <dgm:spPr/>
    </dgm:pt>
    <dgm:pt modelId="{47D378D4-17B2-4C41-A1EF-F58446BE103A}" type="pres">
      <dgm:prSet presAssocID="{EAD4DF47-52ED-4111-81CF-448EAE6C689D}" presName="Name21" presStyleCnt="0"/>
      <dgm:spPr/>
    </dgm:pt>
    <dgm:pt modelId="{8E6303D3-15B9-4C6F-A529-CFBD624A1672}" type="pres">
      <dgm:prSet presAssocID="{EAD4DF47-52ED-4111-81CF-448EAE6C689D}" presName="level2Shape" presStyleLbl="node2" presStyleIdx="1" presStyleCnt="2" custScaleX="127951" custScaleY="91414" custLinFactNeighborX="-1412" custLinFactNeighborY="26898"/>
      <dgm:spPr>
        <a:prstGeom prst="rect">
          <a:avLst/>
        </a:prstGeom>
      </dgm:spPr>
    </dgm:pt>
    <dgm:pt modelId="{94E91917-927F-4ECE-B134-1C53B041D65E}" type="pres">
      <dgm:prSet presAssocID="{EAD4DF47-52ED-4111-81CF-448EAE6C689D}" presName="hierChild3" presStyleCnt="0"/>
      <dgm:spPr/>
    </dgm:pt>
    <dgm:pt modelId="{30E65C3A-A62F-476A-B8EA-DB3F42A6CEE0}" type="pres">
      <dgm:prSet presAssocID="{CCAD2F5D-4FAC-4644-A484-1366AFC83D05}" presName="bgShapesFlow" presStyleCnt="0"/>
      <dgm:spPr/>
    </dgm:pt>
    <dgm:pt modelId="{50309B5E-A225-4068-B45B-4C923285FD3A}" type="pres">
      <dgm:prSet presAssocID="{4340BBA8-6CDF-465A-8C38-E04211D9BF83}" presName="rectComp" presStyleCnt="0"/>
      <dgm:spPr/>
    </dgm:pt>
    <dgm:pt modelId="{BB0A5B56-F8D8-4E7F-BDDE-3B97DB262114}" type="pres">
      <dgm:prSet presAssocID="{4340BBA8-6CDF-465A-8C38-E04211D9BF83}" presName="bgRect" presStyleLbl="bgShp" presStyleIdx="0" presStyleCnt="3" custScaleX="100000" custScaleY="110636" custLinFactNeighborX="0" custLinFactNeighborY="0"/>
      <dgm:spPr>
        <a:prstGeom prst="rect">
          <a:avLst/>
        </a:prstGeom>
      </dgm:spPr>
    </dgm:pt>
    <dgm:pt modelId="{6BF6A7FA-4699-4E37-94C3-BC37A38D05B1}" type="pres">
      <dgm:prSet presAssocID="{4340BBA8-6CDF-465A-8C38-E04211D9BF83}" presName="bgRectTx" presStyleLbl="bgShp" presStyleIdx="0" presStyleCnt="3">
        <dgm:presLayoutVars>
          <dgm:bulletEnabled val="1"/>
        </dgm:presLayoutVars>
      </dgm:prSet>
      <dgm:spPr/>
    </dgm:pt>
    <dgm:pt modelId="{FE4FC5AE-AA63-4F34-AC06-B8D0CE0500CD}" type="pres">
      <dgm:prSet presAssocID="{4340BBA8-6CDF-465A-8C38-E04211D9BF83}" presName="spComp" presStyleCnt="0"/>
      <dgm:spPr/>
    </dgm:pt>
    <dgm:pt modelId="{66A7D492-78CD-47B5-8608-39D8178F7CE3}" type="pres">
      <dgm:prSet presAssocID="{4340BBA8-6CDF-465A-8C38-E04211D9BF83}" presName="vSp" presStyleCnt="0"/>
      <dgm:spPr/>
    </dgm:pt>
    <dgm:pt modelId="{5EE4E2EE-CB65-4985-8E7B-991352488D5E}" type="pres">
      <dgm:prSet presAssocID="{33E5A2FC-18D0-47B8-82CA-B477AB277B60}" presName="rectComp" presStyleCnt="0"/>
      <dgm:spPr/>
    </dgm:pt>
    <dgm:pt modelId="{F857DE3C-7971-4C78-951D-8DD68799CA3D}" type="pres">
      <dgm:prSet presAssocID="{33E5A2FC-18D0-47B8-82CA-B477AB277B60}" presName="bgRect" presStyleLbl="bgShp" presStyleIdx="1" presStyleCnt="3" custScaleX="100000" custScaleY="110636" custLinFactNeighborY="-2267"/>
      <dgm:spPr>
        <a:prstGeom prst="rect">
          <a:avLst/>
        </a:prstGeom>
      </dgm:spPr>
    </dgm:pt>
    <dgm:pt modelId="{98B1A332-A061-49A1-BAC2-AD30AD09F4B0}" type="pres">
      <dgm:prSet presAssocID="{33E5A2FC-18D0-47B8-82CA-B477AB277B60}" presName="bgRectTx" presStyleLbl="bgShp" presStyleIdx="1" presStyleCnt="3">
        <dgm:presLayoutVars>
          <dgm:bulletEnabled val="1"/>
        </dgm:presLayoutVars>
      </dgm:prSet>
      <dgm:spPr/>
    </dgm:pt>
    <dgm:pt modelId="{639E187F-DFED-48F6-BFAC-299CA3005B69}" type="pres">
      <dgm:prSet presAssocID="{33E5A2FC-18D0-47B8-82CA-B477AB277B60}" presName="spComp" presStyleCnt="0"/>
      <dgm:spPr/>
    </dgm:pt>
    <dgm:pt modelId="{6DF0E378-111E-440B-BD17-CEF70B7619C4}" type="pres">
      <dgm:prSet presAssocID="{33E5A2FC-18D0-47B8-82CA-B477AB277B60}" presName="vSp" presStyleCnt="0"/>
      <dgm:spPr/>
    </dgm:pt>
    <dgm:pt modelId="{C6C413FC-969D-485D-A5B4-D0E90AA7815C}" type="pres">
      <dgm:prSet presAssocID="{DF589DFE-7B9B-49B4-853E-0D7D42EBCA84}" presName="rectComp" presStyleCnt="0"/>
      <dgm:spPr/>
    </dgm:pt>
    <dgm:pt modelId="{49757D4A-6192-4BEC-8D81-ECDD349BD780}" type="pres">
      <dgm:prSet presAssocID="{DF589DFE-7B9B-49B4-853E-0D7D42EBCA84}" presName="bgRect" presStyleLbl="bgShp" presStyleIdx="2" presStyleCnt="3" custScaleX="100000" custScaleY="156559" custLinFactNeighborY="9764"/>
      <dgm:spPr>
        <a:prstGeom prst="rect">
          <a:avLst/>
        </a:prstGeom>
      </dgm:spPr>
    </dgm:pt>
    <dgm:pt modelId="{04B10AFF-C57A-4E56-B7AD-77893B5459F8}" type="pres">
      <dgm:prSet presAssocID="{DF589DFE-7B9B-49B4-853E-0D7D42EBCA84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8ED55E03-11E6-4279-9B3C-CC3DB02A715C}" srcId="{C2E2424F-6402-4D7C-83E1-19B698EF105C}" destId="{628BEF58-8D7F-441E-930E-808FBF73BEF2}" srcOrd="0" destOrd="0" parTransId="{DDAAD62A-ABF0-4D78-974A-228F0B2059DC}" sibTransId="{F73C03C9-A55F-4931-83F6-C8B45A04790A}"/>
    <dgm:cxn modelId="{1E1E9203-630B-493C-9F2C-82BD9D2BA611}" type="presOf" srcId="{CCAD2F5D-4FAC-4644-A484-1366AFC83D05}" destId="{85A33523-D81A-4841-87BB-C3EE49D75B72}" srcOrd="0" destOrd="0" presId="urn:microsoft.com/office/officeart/2005/8/layout/hierarchy6"/>
    <dgm:cxn modelId="{6CD6AA05-CD4F-41B0-BE0F-4D8FB19B47DA}" type="presOf" srcId="{A1CE0FEF-1E5D-4D1F-B03B-34A29C8E9495}" destId="{FB99111C-8539-4CE3-A90E-60F64FCDF7CC}" srcOrd="0" destOrd="0" presId="urn:microsoft.com/office/officeart/2005/8/layout/hierarchy6"/>
    <dgm:cxn modelId="{4D43530E-56A3-4A8E-B2CC-990CCE8916F4}" type="presOf" srcId="{33E5A2FC-18D0-47B8-82CA-B477AB277B60}" destId="{F857DE3C-7971-4C78-951D-8DD68799CA3D}" srcOrd="0" destOrd="0" presId="urn:microsoft.com/office/officeart/2005/8/layout/hierarchy6"/>
    <dgm:cxn modelId="{7896341B-C750-4EF7-83D3-9F937A8C46BA}" type="presOf" srcId="{C2E2424F-6402-4D7C-83E1-19B698EF105C}" destId="{862CAE40-F342-443D-976C-3C14FBA45A07}" srcOrd="0" destOrd="0" presId="urn:microsoft.com/office/officeart/2005/8/layout/hierarchy6"/>
    <dgm:cxn modelId="{60EA821E-1E1E-431D-9B9A-8639D6259546}" type="presOf" srcId="{B0688874-07AB-435D-8997-183608399166}" destId="{D0916BE6-5F2A-43F2-9957-046BFB41FAFD}" srcOrd="0" destOrd="0" presId="urn:microsoft.com/office/officeart/2005/8/layout/hierarchy6"/>
    <dgm:cxn modelId="{CC545F2A-210B-4403-B3DD-8194BD56BD72}" srcId="{628BEF58-8D7F-441E-930E-808FBF73BEF2}" destId="{35B6EF0D-83F7-4390-BAF0-7D13DFEF8608}" srcOrd="2" destOrd="0" parTransId="{18685920-C399-4D5A-91DE-66C56B394E15}" sibTransId="{A833A89A-C16D-4DE1-AC3A-D716642D2DAE}"/>
    <dgm:cxn modelId="{62199332-EF4F-451B-ACBB-4C56296422DB}" srcId="{CCAD2F5D-4FAC-4644-A484-1366AFC83D05}" destId="{DF589DFE-7B9B-49B4-853E-0D7D42EBCA84}" srcOrd="3" destOrd="0" parTransId="{92DCAFBA-56D6-425E-96F0-1BCCE7D6C5AC}" sibTransId="{51732BA0-B349-48D0-ACA4-5B03EF232C9E}"/>
    <dgm:cxn modelId="{3183AF35-808F-41F5-B4A3-2E484A4564E4}" srcId="{CCAD2F5D-4FAC-4644-A484-1366AFC83D05}" destId="{33E5A2FC-18D0-47B8-82CA-B477AB277B60}" srcOrd="2" destOrd="0" parTransId="{6C9B4F98-D1FF-47B3-9028-7894C826AE9F}" sibTransId="{124324DC-5964-460A-B7C7-BFBF0BEEFCB7}"/>
    <dgm:cxn modelId="{7AE26C37-7B8C-490B-8061-94F57E9A038E}" type="presOf" srcId="{EAD4DF47-52ED-4111-81CF-448EAE6C689D}" destId="{8E6303D3-15B9-4C6F-A529-CFBD624A1672}" srcOrd="0" destOrd="0" presId="urn:microsoft.com/office/officeart/2005/8/layout/hierarchy6"/>
    <dgm:cxn modelId="{3EC7865F-4963-4E38-9561-56B740628D16}" type="presOf" srcId="{DF589DFE-7B9B-49B4-853E-0D7D42EBCA84}" destId="{49757D4A-6192-4BEC-8D81-ECDD349BD780}" srcOrd="0" destOrd="0" presId="urn:microsoft.com/office/officeart/2005/8/layout/hierarchy6"/>
    <dgm:cxn modelId="{44C37566-3B0E-4188-9A01-B8060025B5FC}" type="presOf" srcId="{628BEF58-8D7F-441E-930E-808FBF73BEF2}" destId="{32429756-5B8C-4F65-8FA3-D6D1E29BD489}" srcOrd="0" destOrd="0" presId="urn:microsoft.com/office/officeart/2005/8/layout/hierarchy6"/>
    <dgm:cxn modelId="{D01ED16A-5F14-41B9-A879-30101F55D731}" type="presOf" srcId="{DDAAD62A-ABF0-4D78-974A-228F0B2059DC}" destId="{5534ED9E-B0C7-4EF9-A05B-79CEA32EFC1F}" srcOrd="0" destOrd="0" presId="urn:microsoft.com/office/officeart/2005/8/layout/hierarchy6"/>
    <dgm:cxn modelId="{357AF94A-C6B3-4463-9B5E-8FA900A7F91A}" type="presOf" srcId="{762D0BAB-2FA7-4AF2-BC7A-56BBE48D37D7}" destId="{AF7ECF5F-103A-4007-9796-853625D0C13E}" srcOrd="0" destOrd="0" presId="urn:microsoft.com/office/officeart/2005/8/layout/hierarchy6"/>
    <dgm:cxn modelId="{B6C35A52-7747-474C-887D-C1187CD5DCEB}" srcId="{41B2DF0C-0AE2-4248-B726-72915B6D9847}" destId="{C2E2424F-6402-4D7C-83E1-19B698EF105C}" srcOrd="0" destOrd="0" parTransId="{A1CE0FEF-1E5D-4D1F-B03B-34A29C8E9495}" sibTransId="{3C61E8B8-3743-46C7-BFAF-BDC07D9054E3}"/>
    <dgm:cxn modelId="{B96B6054-DD32-43F3-8CCE-5E85F1997A80}" type="presOf" srcId="{65E93752-9A55-4DC5-88A0-29AB4E1AD511}" destId="{EC2262E4-F2C8-4DF1-A4AF-76E1BA1B11E1}" srcOrd="0" destOrd="0" presId="urn:microsoft.com/office/officeart/2005/8/layout/hierarchy6"/>
    <dgm:cxn modelId="{D647A356-89EA-42C5-A183-775260284646}" type="presOf" srcId="{0636A41C-D4EA-4B38-A973-F3AFCEDC3CD4}" destId="{18BA3443-8952-4513-B055-B66DE6659DE3}" srcOrd="0" destOrd="0" presId="urn:microsoft.com/office/officeart/2005/8/layout/hierarchy6"/>
    <dgm:cxn modelId="{7A7EDE79-8DBB-4F08-9B44-408A109C1C3C}" srcId="{628BEF58-8D7F-441E-930E-808FBF73BEF2}" destId="{AE42E2E6-2C56-4D1C-A717-A0A75134C584}" srcOrd="0" destOrd="0" parTransId="{0636A41C-D4EA-4B38-A973-F3AFCEDC3CD4}" sibTransId="{9748202A-8D3E-41DC-92A7-20D086FF025C}"/>
    <dgm:cxn modelId="{BA449B82-9CDD-4BC5-969A-A00E86B109A2}" srcId="{C2E2424F-6402-4D7C-83E1-19B698EF105C}" destId="{D63A429C-518C-4ED2-B276-05D998AB4B1F}" srcOrd="1" destOrd="0" parTransId="{B0688874-07AB-435D-8997-183608399166}" sibTransId="{E7E416CE-1857-499C-A777-4162C30F0603}"/>
    <dgm:cxn modelId="{2772A585-3F4A-4279-8C45-A7324ABBDF5C}" type="presOf" srcId="{41B2DF0C-0AE2-4248-B726-72915B6D9847}" destId="{F74595D9-F949-4721-B243-418BE53081A3}" srcOrd="0" destOrd="0" presId="urn:microsoft.com/office/officeart/2005/8/layout/hierarchy6"/>
    <dgm:cxn modelId="{A1518B87-7F12-4F4F-A943-112D3DD88477}" type="presOf" srcId="{AE42E2E6-2C56-4D1C-A717-A0A75134C584}" destId="{6ECC8D75-9B0E-4C9F-ABEA-695E66819E8B}" srcOrd="0" destOrd="0" presId="urn:microsoft.com/office/officeart/2005/8/layout/hierarchy6"/>
    <dgm:cxn modelId="{6E2DE389-9E27-4571-9865-9EA417989D17}" srcId="{41B2DF0C-0AE2-4248-B726-72915B6D9847}" destId="{EAD4DF47-52ED-4111-81CF-448EAE6C689D}" srcOrd="1" destOrd="0" parTransId="{65E93752-9A55-4DC5-88A0-29AB4E1AD511}" sibTransId="{F7CCC360-571E-4937-B0D6-90BED42FFD6D}"/>
    <dgm:cxn modelId="{ED397998-64B8-4445-86A2-71025BE0C52E}" srcId="{628BEF58-8D7F-441E-930E-808FBF73BEF2}" destId="{762D0BAB-2FA7-4AF2-BC7A-56BBE48D37D7}" srcOrd="1" destOrd="0" parTransId="{5303E888-C8B8-411D-9969-5FB7E4123DD5}" sibTransId="{CAAB44CF-BC4A-4AD5-A3FE-CDD19CBC3133}"/>
    <dgm:cxn modelId="{916C24A8-414D-41CF-A3C3-E36CCEB38812}" type="presOf" srcId="{DF589DFE-7B9B-49B4-853E-0D7D42EBCA84}" destId="{04B10AFF-C57A-4E56-B7AD-77893B5459F8}" srcOrd="1" destOrd="0" presId="urn:microsoft.com/office/officeart/2005/8/layout/hierarchy6"/>
    <dgm:cxn modelId="{B6DE16B6-3133-43CF-8E92-F3F780A68835}" srcId="{CCAD2F5D-4FAC-4644-A484-1366AFC83D05}" destId="{41B2DF0C-0AE2-4248-B726-72915B6D9847}" srcOrd="0" destOrd="0" parTransId="{EE6AEFC7-D21E-4F79-8278-3E72D3C2360A}" sibTransId="{13CD5825-46C9-4576-AF00-DD4E0B6F5637}"/>
    <dgm:cxn modelId="{C62579BF-4C96-4260-ACBB-0660F67ADF0C}" type="presOf" srcId="{4340BBA8-6CDF-465A-8C38-E04211D9BF83}" destId="{6BF6A7FA-4699-4E37-94C3-BC37A38D05B1}" srcOrd="1" destOrd="0" presId="urn:microsoft.com/office/officeart/2005/8/layout/hierarchy6"/>
    <dgm:cxn modelId="{6E41F5D7-76EB-4A68-93D5-913AE043E33D}" srcId="{CCAD2F5D-4FAC-4644-A484-1366AFC83D05}" destId="{4340BBA8-6CDF-465A-8C38-E04211D9BF83}" srcOrd="1" destOrd="0" parTransId="{75DD0EE5-9692-4BE8-A08E-F1CE6A43A7FA}" sibTransId="{2E56F5B6-468A-4862-ACF4-371139FE5B56}"/>
    <dgm:cxn modelId="{2D31CFE2-EF3E-47DB-85DD-8017E5D1B5F6}" type="presOf" srcId="{35B6EF0D-83F7-4390-BAF0-7D13DFEF8608}" destId="{CAA159F1-C9F4-4896-B246-91131F3F8DBB}" srcOrd="0" destOrd="0" presId="urn:microsoft.com/office/officeart/2005/8/layout/hierarchy6"/>
    <dgm:cxn modelId="{31C3D8E5-4287-4FE5-8D7E-B5020E9CF399}" type="presOf" srcId="{EF1B440C-1BCD-4DEF-A2F3-ACEEB372D27C}" destId="{8C69CA8F-02F3-4032-851C-0D5963A92C0A}" srcOrd="0" destOrd="0" presId="urn:microsoft.com/office/officeart/2005/8/layout/hierarchy6"/>
    <dgm:cxn modelId="{9C6C6CE8-BD2D-4B49-88DD-0BF0CEE8FF74}" srcId="{C2E2424F-6402-4D7C-83E1-19B698EF105C}" destId="{AEA5638B-B0B6-4046-919F-573A62398207}" srcOrd="2" destOrd="0" parTransId="{EF1B440C-1BCD-4DEF-A2F3-ACEEB372D27C}" sibTransId="{9B37C96D-54A7-44AE-92B7-E9B9C8C56A32}"/>
    <dgm:cxn modelId="{A5DABBF1-60C2-4B3A-973A-949D3A3386C1}" type="presOf" srcId="{5303E888-C8B8-411D-9969-5FB7E4123DD5}" destId="{5C4B2B3E-1C87-4D09-8F73-11694E3E4166}" srcOrd="0" destOrd="0" presId="urn:microsoft.com/office/officeart/2005/8/layout/hierarchy6"/>
    <dgm:cxn modelId="{BEE639F5-A778-4AF1-8891-48B46C145E3E}" type="presOf" srcId="{33E5A2FC-18D0-47B8-82CA-B477AB277B60}" destId="{98B1A332-A061-49A1-BAC2-AD30AD09F4B0}" srcOrd="1" destOrd="0" presId="urn:microsoft.com/office/officeart/2005/8/layout/hierarchy6"/>
    <dgm:cxn modelId="{15FCDCF6-FB0D-40F9-905F-7A942C61C55E}" type="presOf" srcId="{18685920-C399-4D5A-91DE-66C56B394E15}" destId="{A88195CB-9B7B-44F3-A7FB-EB773BC8AC61}" srcOrd="0" destOrd="0" presId="urn:microsoft.com/office/officeart/2005/8/layout/hierarchy6"/>
    <dgm:cxn modelId="{A7D1F5F7-9764-4526-90A0-45914AC4B025}" type="presOf" srcId="{D63A429C-518C-4ED2-B276-05D998AB4B1F}" destId="{75D55E8D-6839-436E-A23D-24148FB3FA27}" srcOrd="0" destOrd="0" presId="urn:microsoft.com/office/officeart/2005/8/layout/hierarchy6"/>
    <dgm:cxn modelId="{F0FF6DFA-872A-4C45-9BA0-93982F1FE88D}" type="presOf" srcId="{AEA5638B-B0B6-4046-919F-573A62398207}" destId="{5490FB47-333D-4D2D-BC6C-04983490DAF0}" srcOrd="0" destOrd="0" presId="urn:microsoft.com/office/officeart/2005/8/layout/hierarchy6"/>
    <dgm:cxn modelId="{A58E1EFE-F406-409C-903A-94158E22E89B}" type="presOf" srcId="{4340BBA8-6CDF-465A-8C38-E04211D9BF83}" destId="{BB0A5B56-F8D8-4E7F-BDDE-3B97DB262114}" srcOrd="0" destOrd="0" presId="urn:microsoft.com/office/officeart/2005/8/layout/hierarchy6"/>
    <dgm:cxn modelId="{23D56E58-198F-41CE-915B-8A1E1D74540A}" type="presParOf" srcId="{85A33523-D81A-4841-87BB-C3EE49D75B72}" destId="{41F3E129-8B2F-4C7E-A46F-22EB57B61D4C}" srcOrd="0" destOrd="0" presId="urn:microsoft.com/office/officeart/2005/8/layout/hierarchy6"/>
    <dgm:cxn modelId="{A44B4516-755A-4384-92E3-0D2CC1F73723}" type="presParOf" srcId="{41F3E129-8B2F-4C7E-A46F-22EB57B61D4C}" destId="{E04B2692-BCB5-4FFA-9C29-DD8C982FA9F2}" srcOrd="0" destOrd="0" presId="urn:microsoft.com/office/officeart/2005/8/layout/hierarchy6"/>
    <dgm:cxn modelId="{D8A7481B-1F4B-4384-BD6B-2E40637EBED5}" type="presParOf" srcId="{41F3E129-8B2F-4C7E-A46F-22EB57B61D4C}" destId="{6A932357-0ADF-452F-B34B-976F5C3BB9B3}" srcOrd="1" destOrd="0" presId="urn:microsoft.com/office/officeart/2005/8/layout/hierarchy6"/>
    <dgm:cxn modelId="{5A697262-C6D6-484A-87F7-2BB3325D9809}" type="presParOf" srcId="{6A932357-0ADF-452F-B34B-976F5C3BB9B3}" destId="{D029A4C2-6EE8-4DE8-850E-A9E1CA7D56F4}" srcOrd="0" destOrd="0" presId="urn:microsoft.com/office/officeart/2005/8/layout/hierarchy6"/>
    <dgm:cxn modelId="{8C963640-F81A-49DF-B764-DA3D2FDF07F8}" type="presParOf" srcId="{D029A4C2-6EE8-4DE8-850E-A9E1CA7D56F4}" destId="{F74595D9-F949-4721-B243-418BE53081A3}" srcOrd="0" destOrd="0" presId="urn:microsoft.com/office/officeart/2005/8/layout/hierarchy6"/>
    <dgm:cxn modelId="{5461DE3F-EB18-4922-9813-84EF74A6A00C}" type="presParOf" srcId="{D029A4C2-6EE8-4DE8-850E-A9E1CA7D56F4}" destId="{C46820B3-A9AD-41C0-B992-101F6B243876}" srcOrd="1" destOrd="0" presId="urn:microsoft.com/office/officeart/2005/8/layout/hierarchy6"/>
    <dgm:cxn modelId="{BF601464-0A8C-4394-87FF-003E3C2DCC32}" type="presParOf" srcId="{C46820B3-A9AD-41C0-B992-101F6B243876}" destId="{FB99111C-8539-4CE3-A90E-60F64FCDF7CC}" srcOrd="0" destOrd="0" presId="urn:microsoft.com/office/officeart/2005/8/layout/hierarchy6"/>
    <dgm:cxn modelId="{A9079988-AE3D-4107-ABEC-82DAC6018435}" type="presParOf" srcId="{C46820B3-A9AD-41C0-B992-101F6B243876}" destId="{88BFF0F6-E4CF-4374-A6A6-263A044000E2}" srcOrd="1" destOrd="0" presId="urn:microsoft.com/office/officeart/2005/8/layout/hierarchy6"/>
    <dgm:cxn modelId="{E870D7F9-D6A2-4009-A003-508215F02A8E}" type="presParOf" srcId="{88BFF0F6-E4CF-4374-A6A6-263A044000E2}" destId="{862CAE40-F342-443D-976C-3C14FBA45A07}" srcOrd="0" destOrd="0" presId="urn:microsoft.com/office/officeart/2005/8/layout/hierarchy6"/>
    <dgm:cxn modelId="{C769F300-5559-4905-8C1D-0C4BF4903A31}" type="presParOf" srcId="{88BFF0F6-E4CF-4374-A6A6-263A044000E2}" destId="{CEAE75C7-59F7-453B-8AE9-9B6AF204FB85}" srcOrd="1" destOrd="0" presId="urn:microsoft.com/office/officeart/2005/8/layout/hierarchy6"/>
    <dgm:cxn modelId="{38F9B1A1-2D22-4092-9A68-B18621CADF7C}" type="presParOf" srcId="{CEAE75C7-59F7-453B-8AE9-9B6AF204FB85}" destId="{5534ED9E-B0C7-4EF9-A05B-79CEA32EFC1F}" srcOrd="0" destOrd="0" presId="urn:microsoft.com/office/officeart/2005/8/layout/hierarchy6"/>
    <dgm:cxn modelId="{D08D41E6-9C3A-4244-AB0E-7DD0B351D4A2}" type="presParOf" srcId="{CEAE75C7-59F7-453B-8AE9-9B6AF204FB85}" destId="{C8488DD1-2EF6-454E-805F-3199EB93D53D}" srcOrd="1" destOrd="0" presId="urn:microsoft.com/office/officeart/2005/8/layout/hierarchy6"/>
    <dgm:cxn modelId="{269A617D-0FCF-4F4A-B00B-146A8F4ED918}" type="presParOf" srcId="{C8488DD1-2EF6-454E-805F-3199EB93D53D}" destId="{32429756-5B8C-4F65-8FA3-D6D1E29BD489}" srcOrd="0" destOrd="0" presId="urn:microsoft.com/office/officeart/2005/8/layout/hierarchy6"/>
    <dgm:cxn modelId="{11729E0A-605A-4345-A38D-EE8C9E9CFF67}" type="presParOf" srcId="{C8488DD1-2EF6-454E-805F-3199EB93D53D}" destId="{0DAD0390-90EB-49C6-9D70-004FCE0F86F1}" srcOrd="1" destOrd="0" presId="urn:microsoft.com/office/officeart/2005/8/layout/hierarchy6"/>
    <dgm:cxn modelId="{1C68962E-9B28-4148-87EB-877F2B80F787}" type="presParOf" srcId="{0DAD0390-90EB-49C6-9D70-004FCE0F86F1}" destId="{18BA3443-8952-4513-B055-B66DE6659DE3}" srcOrd="0" destOrd="0" presId="urn:microsoft.com/office/officeart/2005/8/layout/hierarchy6"/>
    <dgm:cxn modelId="{55DFCDA2-E5ED-44D6-9714-DE12385DECE4}" type="presParOf" srcId="{0DAD0390-90EB-49C6-9D70-004FCE0F86F1}" destId="{7E4E606C-0369-43DC-A4D8-A8BE4ECF2EA2}" srcOrd="1" destOrd="0" presId="urn:microsoft.com/office/officeart/2005/8/layout/hierarchy6"/>
    <dgm:cxn modelId="{7F6C9E9F-D84D-4309-9561-B7CA5AE0D28A}" type="presParOf" srcId="{7E4E606C-0369-43DC-A4D8-A8BE4ECF2EA2}" destId="{6ECC8D75-9B0E-4C9F-ABEA-695E66819E8B}" srcOrd="0" destOrd="0" presId="urn:microsoft.com/office/officeart/2005/8/layout/hierarchy6"/>
    <dgm:cxn modelId="{864896B0-A219-4494-B389-9C8A97472DC2}" type="presParOf" srcId="{7E4E606C-0369-43DC-A4D8-A8BE4ECF2EA2}" destId="{3EE401A3-AC33-4795-87CA-381330132AE2}" srcOrd="1" destOrd="0" presId="urn:microsoft.com/office/officeart/2005/8/layout/hierarchy6"/>
    <dgm:cxn modelId="{5B26B2B8-13F3-43DE-B75D-41CAF0A25383}" type="presParOf" srcId="{0DAD0390-90EB-49C6-9D70-004FCE0F86F1}" destId="{5C4B2B3E-1C87-4D09-8F73-11694E3E4166}" srcOrd="2" destOrd="0" presId="urn:microsoft.com/office/officeart/2005/8/layout/hierarchy6"/>
    <dgm:cxn modelId="{3CF5B6D3-E81E-4143-B7A8-02EF0D0467FB}" type="presParOf" srcId="{0DAD0390-90EB-49C6-9D70-004FCE0F86F1}" destId="{F51F51D6-389E-44D5-9FD4-72B2A34643ED}" srcOrd="3" destOrd="0" presId="urn:microsoft.com/office/officeart/2005/8/layout/hierarchy6"/>
    <dgm:cxn modelId="{D190E7F3-AAA4-4DA1-A8A3-E2F993B0BAC7}" type="presParOf" srcId="{F51F51D6-389E-44D5-9FD4-72B2A34643ED}" destId="{AF7ECF5F-103A-4007-9796-853625D0C13E}" srcOrd="0" destOrd="0" presId="urn:microsoft.com/office/officeart/2005/8/layout/hierarchy6"/>
    <dgm:cxn modelId="{C8A48E05-1EF5-4AB5-923D-BE25347B37AF}" type="presParOf" srcId="{F51F51D6-389E-44D5-9FD4-72B2A34643ED}" destId="{2CC28146-10C6-43D6-B60A-CAB0EE764D11}" srcOrd="1" destOrd="0" presId="urn:microsoft.com/office/officeart/2005/8/layout/hierarchy6"/>
    <dgm:cxn modelId="{93F8A679-0733-40A7-B8DD-F75DC0F53812}" type="presParOf" srcId="{0DAD0390-90EB-49C6-9D70-004FCE0F86F1}" destId="{A88195CB-9B7B-44F3-A7FB-EB773BC8AC61}" srcOrd="4" destOrd="0" presId="urn:microsoft.com/office/officeart/2005/8/layout/hierarchy6"/>
    <dgm:cxn modelId="{A65FDD43-4AEE-4DF7-8FE8-5AEFC0BBDEE8}" type="presParOf" srcId="{0DAD0390-90EB-49C6-9D70-004FCE0F86F1}" destId="{6CE91D4D-C5CE-4A75-AE37-8356565C5505}" srcOrd="5" destOrd="0" presId="urn:microsoft.com/office/officeart/2005/8/layout/hierarchy6"/>
    <dgm:cxn modelId="{2E6127C0-FEAC-4DD4-A1A5-42FCC68486EA}" type="presParOf" srcId="{6CE91D4D-C5CE-4A75-AE37-8356565C5505}" destId="{CAA159F1-C9F4-4896-B246-91131F3F8DBB}" srcOrd="0" destOrd="0" presId="urn:microsoft.com/office/officeart/2005/8/layout/hierarchy6"/>
    <dgm:cxn modelId="{27262923-5F8F-4D5E-BA14-45133D899092}" type="presParOf" srcId="{6CE91D4D-C5CE-4A75-AE37-8356565C5505}" destId="{785E606F-9795-4FBB-8F20-BB15D577EADD}" srcOrd="1" destOrd="0" presId="urn:microsoft.com/office/officeart/2005/8/layout/hierarchy6"/>
    <dgm:cxn modelId="{15BC097B-9E81-4E93-AAFE-806C7B21505C}" type="presParOf" srcId="{CEAE75C7-59F7-453B-8AE9-9B6AF204FB85}" destId="{D0916BE6-5F2A-43F2-9957-046BFB41FAFD}" srcOrd="2" destOrd="0" presId="urn:microsoft.com/office/officeart/2005/8/layout/hierarchy6"/>
    <dgm:cxn modelId="{5DFB7FF4-20A8-4FBF-A974-CF69CF99635B}" type="presParOf" srcId="{CEAE75C7-59F7-453B-8AE9-9B6AF204FB85}" destId="{1470562D-F830-4B50-869A-DD81F689A3BE}" srcOrd="3" destOrd="0" presId="urn:microsoft.com/office/officeart/2005/8/layout/hierarchy6"/>
    <dgm:cxn modelId="{D813DD4C-7F26-41D5-8ECA-0FBCB472C5AB}" type="presParOf" srcId="{1470562D-F830-4B50-869A-DD81F689A3BE}" destId="{75D55E8D-6839-436E-A23D-24148FB3FA27}" srcOrd="0" destOrd="0" presId="urn:microsoft.com/office/officeart/2005/8/layout/hierarchy6"/>
    <dgm:cxn modelId="{F9FE6B00-13BC-4694-8E00-55A892B0A6A9}" type="presParOf" srcId="{1470562D-F830-4B50-869A-DD81F689A3BE}" destId="{71903FE6-05F0-4894-9C27-EE899CC0FE53}" srcOrd="1" destOrd="0" presId="urn:microsoft.com/office/officeart/2005/8/layout/hierarchy6"/>
    <dgm:cxn modelId="{9C6D04F9-0119-44B4-8054-DFA6E94A3325}" type="presParOf" srcId="{CEAE75C7-59F7-453B-8AE9-9B6AF204FB85}" destId="{8C69CA8F-02F3-4032-851C-0D5963A92C0A}" srcOrd="4" destOrd="0" presId="urn:microsoft.com/office/officeart/2005/8/layout/hierarchy6"/>
    <dgm:cxn modelId="{9815AB07-9EF4-4CB1-B537-F23B7B7DF6CA}" type="presParOf" srcId="{CEAE75C7-59F7-453B-8AE9-9B6AF204FB85}" destId="{A9728B54-C7DA-4BDC-82E9-27E1469F8766}" srcOrd="5" destOrd="0" presId="urn:microsoft.com/office/officeart/2005/8/layout/hierarchy6"/>
    <dgm:cxn modelId="{5BDB9BF4-126B-49E9-BFB4-F386008ED4DC}" type="presParOf" srcId="{A9728B54-C7DA-4BDC-82E9-27E1469F8766}" destId="{5490FB47-333D-4D2D-BC6C-04983490DAF0}" srcOrd="0" destOrd="0" presId="urn:microsoft.com/office/officeart/2005/8/layout/hierarchy6"/>
    <dgm:cxn modelId="{BBC09F02-53CE-40C5-A93E-DE83CBD96BCC}" type="presParOf" srcId="{A9728B54-C7DA-4BDC-82E9-27E1469F8766}" destId="{95E642B4-0C6F-4B29-9A1C-68AF21A1F507}" srcOrd="1" destOrd="0" presId="urn:microsoft.com/office/officeart/2005/8/layout/hierarchy6"/>
    <dgm:cxn modelId="{6DAE3672-950E-40B5-BDF3-789D215D1216}" type="presParOf" srcId="{C46820B3-A9AD-41C0-B992-101F6B243876}" destId="{EC2262E4-F2C8-4DF1-A4AF-76E1BA1B11E1}" srcOrd="2" destOrd="0" presId="urn:microsoft.com/office/officeart/2005/8/layout/hierarchy6"/>
    <dgm:cxn modelId="{3F5E9C12-B66D-4E4A-A870-D0982741105C}" type="presParOf" srcId="{C46820B3-A9AD-41C0-B992-101F6B243876}" destId="{47D378D4-17B2-4C41-A1EF-F58446BE103A}" srcOrd="3" destOrd="0" presId="urn:microsoft.com/office/officeart/2005/8/layout/hierarchy6"/>
    <dgm:cxn modelId="{05E10F45-14D7-4B29-B456-A51FE90B0B68}" type="presParOf" srcId="{47D378D4-17B2-4C41-A1EF-F58446BE103A}" destId="{8E6303D3-15B9-4C6F-A529-CFBD624A1672}" srcOrd="0" destOrd="0" presId="urn:microsoft.com/office/officeart/2005/8/layout/hierarchy6"/>
    <dgm:cxn modelId="{D5BDD7C7-CACC-4607-B04E-E16E0D46D813}" type="presParOf" srcId="{47D378D4-17B2-4C41-A1EF-F58446BE103A}" destId="{94E91917-927F-4ECE-B134-1C53B041D65E}" srcOrd="1" destOrd="0" presId="urn:microsoft.com/office/officeart/2005/8/layout/hierarchy6"/>
    <dgm:cxn modelId="{5AC5BFA4-829F-44B2-9342-C205CB2280F1}" type="presParOf" srcId="{85A33523-D81A-4841-87BB-C3EE49D75B72}" destId="{30E65C3A-A62F-476A-B8EA-DB3F42A6CEE0}" srcOrd="1" destOrd="0" presId="urn:microsoft.com/office/officeart/2005/8/layout/hierarchy6"/>
    <dgm:cxn modelId="{CF72E0F2-2C34-4DD5-A91C-3BC49C99A6D2}" type="presParOf" srcId="{30E65C3A-A62F-476A-B8EA-DB3F42A6CEE0}" destId="{50309B5E-A225-4068-B45B-4C923285FD3A}" srcOrd="0" destOrd="0" presId="urn:microsoft.com/office/officeart/2005/8/layout/hierarchy6"/>
    <dgm:cxn modelId="{24780B51-C48C-4C07-ADFB-6715FE9109EF}" type="presParOf" srcId="{50309B5E-A225-4068-B45B-4C923285FD3A}" destId="{BB0A5B56-F8D8-4E7F-BDDE-3B97DB262114}" srcOrd="0" destOrd="0" presId="urn:microsoft.com/office/officeart/2005/8/layout/hierarchy6"/>
    <dgm:cxn modelId="{AE437A0D-88D9-493A-8CB5-EF8E8F6D569B}" type="presParOf" srcId="{50309B5E-A225-4068-B45B-4C923285FD3A}" destId="{6BF6A7FA-4699-4E37-94C3-BC37A38D05B1}" srcOrd="1" destOrd="0" presId="urn:microsoft.com/office/officeart/2005/8/layout/hierarchy6"/>
    <dgm:cxn modelId="{572F49B0-9734-43AA-A91B-F60DE0EE6AD0}" type="presParOf" srcId="{30E65C3A-A62F-476A-B8EA-DB3F42A6CEE0}" destId="{FE4FC5AE-AA63-4F34-AC06-B8D0CE0500CD}" srcOrd="1" destOrd="0" presId="urn:microsoft.com/office/officeart/2005/8/layout/hierarchy6"/>
    <dgm:cxn modelId="{D833842D-E1DA-4B5E-BACE-7492F26038B7}" type="presParOf" srcId="{FE4FC5AE-AA63-4F34-AC06-B8D0CE0500CD}" destId="{66A7D492-78CD-47B5-8608-39D8178F7CE3}" srcOrd="0" destOrd="0" presId="urn:microsoft.com/office/officeart/2005/8/layout/hierarchy6"/>
    <dgm:cxn modelId="{4E886910-A6E6-49EB-8A00-6AE602DAE462}" type="presParOf" srcId="{30E65C3A-A62F-476A-B8EA-DB3F42A6CEE0}" destId="{5EE4E2EE-CB65-4985-8E7B-991352488D5E}" srcOrd="2" destOrd="0" presId="urn:microsoft.com/office/officeart/2005/8/layout/hierarchy6"/>
    <dgm:cxn modelId="{D41BFD02-CC2F-4733-8469-220F53393635}" type="presParOf" srcId="{5EE4E2EE-CB65-4985-8E7B-991352488D5E}" destId="{F857DE3C-7971-4C78-951D-8DD68799CA3D}" srcOrd="0" destOrd="0" presId="urn:microsoft.com/office/officeart/2005/8/layout/hierarchy6"/>
    <dgm:cxn modelId="{219EDA54-4BDD-421D-AC0A-EF4D2B3BBAEA}" type="presParOf" srcId="{5EE4E2EE-CB65-4985-8E7B-991352488D5E}" destId="{98B1A332-A061-49A1-BAC2-AD30AD09F4B0}" srcOrd="1" destOrd="0" presId="urn:microsoft.com/office/officeart/2005/8/layout/hierarchy6"/>
    <dgm:cxn modelId="{F265887F-CACA-4AC1-96E7-56979EF646B1}" type="presParOf" srcId="{30E65C3A-A62F-476A-B8EA-DB3F42A6CEE0}" destId="{639E187F-DFED-48F6-BFAC-299CA3005B69}" srcOrd="3" destOrd="0" presId="urn:microsoft.com/office/officeart/2005/8/layout/hierarchy6"/>
    <dgm:cxn modelId="{87C2980F-5BA2-46C9-AD55-DED67F5F43DF}" type="presParOf" srcId="{639E187F-DFED-48F6-BFAC-299CA3005B69}" destId="{6DF0E378-111E-440B-BD17-CEF70B7619C4}" srcOrd="0" destOrd="0" presId="urn:microsoft.com/office/officeart/2005/8/layout/hierarchy6"/>
    <dgm:cxn modelId="{920D2522-AA45-441D-8C75-F4FA9E48A5B0}" type="presParOf" srcId="{30E65C3A-A62F-476A-B8EA-DB3F42A6CEE0}" destId="{C6C413FC-969D-485D-A5B4-D0E90AA7815C}" srcOrd="4" destOrd="0" presId="urn:microsoft.com/office/officeart/2005/8/layout/hierarchy6"/>
    <dgm:cxn modelId="{2C57DB59-5CC8-4358-890C-33C2C28C365A}" type="presParOf" srcId="{C6C413FC-969D-485D-A5B4-D0E90AA7815C}" destId="{49757D4A-6192-4BEC-8D81-ECDD349BD780}" srcOrd="0" destOrd="0" presId="urn:microsoft.com/office/officeart/2005/8/layout/hierarchy6"/>
    <dgm:cxn modelId="{7E90EC7A-4348-4CAB-BC92-F1AE40DA80C7}" type="presParOf" srcId="{C6C413FC-969D-485D-A5B4-D0E90AA7815C}" destId="{04B10AFF-C57A-4E56-B7AD-77893B5459F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AD2F5D-4FAC-4644-A484-1366AFC83D0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41B2DF0C-0AE2-4248-B726-72915B6D9847}">
      <dgm:prSet phldrT="[Text]" custT="1"/>
      <dgm:spPr>
        <a:ln>
          <a:noFill/>
        </a:ln>
      </dgm:spPr>
      <dgm:t>
        <a:bodyPr/>
        <a:lstStyle/>
        <a:p>
          <a:r>
            <a:rPr lang="sv-SE" sz="1200" dirty="0"/>
            <a:t>Dataunderlag: Leverantörslistor </a:t>
          </a:r>
          <a:br>
            <a:rPr lang="sv-SE" sz="1200" dirty="0"/>
          </a:br>
          <a:r>
            <a:rPr lang="sv-SE" sz="1200" dirty="0"/>
            <a:t>Spendrapport &amp; Avtalsredovisning &amp; </a:t>
          </a:r>
          <a:r>
            <a:rPr lang="sv-SE" sz="1200" dirty="0" err="1"/>
            <a:t>Proceedo</a:t>
          </a:r>
          <a:endParaRPr lang="sv-SE" sz="1200" dirty="0"/>
        </a:p>
        <a:p>
          <a:r>
            <a:rPr lang="sv-SE" sz="1200" dirty="0"/>
            <a:t>2019 &amp; 2020 (ca 20 000 organisationer)</a:t>
          </a:r>
        </a:p>
      </dgm:t>
    </dgm:pt>
    <dgm:pt modelId="{EE6AEFC7-D21E-4F79-8278-3E72D3C2360A}" type="parTrans" cxnId="{B6DE16B6-3133-43CF-8E92-F3F780A68835}">
      <dgm:prSet/>
      <dgm:spPr/>
      <dgm:t>
        <a:bodyPr/>
        <a:lstStyle/>
        <a:p>
          <a:endParaRPr lang="sv-SE"/>
        </a:p>
      </dgm:t>
    </dgm:pt>
    <dgm:pt modelId="{13CD5825-46C9-4576-AF00-DD4E0B6F5637}" type="sibTrans" cxnId="{B6DE16B6-3133-43CF-8E92-F3F780A68835}">
      <dgm:prSet/>
      <dgm:spPr/>
      <dgm:t>
        <a:bodyPr/>
        <a:lstStyle/>
        <a:p>
          <a:endParaRPr lang="sv-SE"/>
        </a:p>
      </dgm:t>
    </dgm:pt>
    <dgm:pt modelId="{C2E2424F-6402-4D7C-83E1-19B698EF105C}">
      <dgm:prSet phldrT="[Text]" custT="1"/>
      <dgm:spPr>
        <a:ln>
          <a:noFill/>
        </a:ln>
      </dgm:spPr>
      <dgm:t>
        <a:bodyPr/>
        <a:lstStyle/>
        <a:p>
          <a:r>
            <a:rPr lang="sv-SE" sz="1200" dirty="0"/>
            <a:t>Ca 2 000 organisationer</a:t>
          </a:r>
        </a:p>
      </dgm:t>
    </dgm:pt>
    <dgm:pt modelId="{A1CE0FEF-1E5D-4D1F-B03B-34A29C8E9495}" type="parTrans" cxnId="{B6C35A52-7747-474C-887D-C1187CD5DCEB}">
      <dgm:prSet/>
      <dgm:spPr/>
      <dgm:t>
        <a:bodyPr/>
        <a:lstStyle/>
        <a:p>
          <a:endParaRPr lang="sv-SE"/>
        </a:p>
      </dgm:t>
    </dgm:pt>
    <dgm:pt modelId="{3C61E8B8-3743-46C7-BFAF-BDC07D9054E3}" type="sibTrans" cxnId="{B6C35A52-7747-474C-887D-C1187CD5DCEB}">
      <dgm:prSet/>
      <dgm:spPr/>
      <dgm:t>
        <a:bodyPr/>
        <a:lstStyle/>
        <a:p>
          <a:endParaRPr lang="sv-SE"/>
        </a:p>
      </dgm:t>
    </dgm:pt>
    <dgm:pt modelId="{EAD4DF47-52ED-4111-81CF-448EAE6C689D}">
      <dgm:prSet phldrT="[Text]" custT="1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sv-SE" sz="1200" dirty="0"/>
            <a:t>Gallring av Privat Aktiebolag</a:t>
          </a:r>
        </a:p>
      </dgm:t>
    </dgm:pt>
    <dgm:pt modelId="{65E93752-9A55-4DC5-88A0-29AB4E1AD511}" type="parTrans" cxnId="{6E2DE389-9E27-4571-9865-9EA417989D17}">
      <dgm:prSet/>
      <dgm:spPr/>
      <dgm:t>
        <a:bodyPr/>
        <a:lstStyle/>
        <a:p>
          <a:endParaRPr lang="sv-SE"/>
        </a:p>
      </dgm:t>
    </dgm:pt>
    <dgm:pt modelId="{F7CCC360-571E-4937-B0D6-90BED42FFD6D}" type="sibTrans" cxnId="{6E2DE389-9E27-4571-9865-9EA417989D17}">
      <dgm:prSet/>
      <dgm:spPr/>
      <dgm:t>
        <a:bodyPr/>
        <a:lstStyle/>
        <a:p>
          <a:endParaRPr lang="sv-SE"/>
        </a:p>
      </dgm:t>
    </dgm:pt>
    <dgm:pt modelId="{4340BBA8-6CDF-465A-8C38-E04211D9BF83}">
      <dgm:prSet phldrT="[Text]" custT="1"/>
      <dgm:spPr>
        <a:solidFill>
          <a:srgbClr val="E7ECF4"/>
        </a:solidFill>
      </dgm:spPr>
      <dgm:t>
        <a:bodyPr/>
        <a:lstStyle/>
        <a:p>
          <a:pPr algn="l"/>
          <a:r>
            <a:rPr lang="sv-SE" sz="1400" b="1" dirty="0"/>
            <a:t>Leverantörslistor</a:t>
          </a:r>
          <a:r>
            <a:rPr lang="sv-SE" sz="1400" dirty="0"/>
            <a:t> från den </a:t>
          </a:r>
          <a:r>
            <a:rPr lang="sv-SE" sz="1400" b="1" dirty="0"/>
            <a:t>stadenövergripande spendrapporten </a:t>
          </a:r>
          <a:r>
            <a:rPr lang="sv-SE" sz="1400" dirty="0"/>
            <a:t>och </a:t>
          </a:r>
          <a:r>
            <a:rPr lang="sv-SE" sz="1400" b="1" dirty="0"/>
            <a:t>ramavtalsredovisningen</a:t>
          </a:r>
          <a:r>
            <a:rPr lang="sv-SE" sz="1400" dirty="0"/>
            <a:t> är grunden för klassning av civilsamhällets organisationer</a:t>
          </a:r>
        </a:p>
      </dgm:t>
    </dgm:pt>
    <dgm:pt modelId="{75DD0EE5-9692-4BE8-A08E-F1CE6A43A7FA}" type="parTrans" cxnId="{6E41F5D7-76EB-4A68-93D5-913AE043E33D}">
      <dgm:prSet/>
      <dgm:spPr/>
      <dgm:t>
        <a:bodyPr/>
        <a:lstStyle/>
        <a:p>
          <a:endParaRPr lang="sv-SE"/>
        </a:p>
      </dgm:t>
    </dgm:pt>
    <dgm:pt modelId="{2E56F5B6-468A-4862-ACF4-371139FE5B56}" type="sibTrans" cxnId="{6E41F5D7-76EB-4A68-93D5-913AE043E33D}">
      <dgm:prSet/>
      <dgm:spPr/>
      <dgm:t>
        <a:bodyPr/>
        <a:lstStyle/>
        <a:p>
          <a:endParaRPr lang="sv-SE"/>
        </a:p>
      </dgm:t>
    </dgm:pt>
    <dgm:pt modelId="{33E5A2FC-18D0-47B8-82CA-B477AB277B60}">
      <dgm:prSet phldrT="[Text]" custT="1"/>
      <dgm:spPr>
        <a:solidFill>
          <a:srgbClr val="E7ECF4"/>
        </a:solidFill>
      </dgm:spPr>
      <dgm:t>
        <a:bodyPr/>
        <a:lstStyle/>
        <a:p>
          <a:pPr algn="l"/>
          <a:r>
            <a:rPr lang="sv-SE" sz="1400" b="1" dirty="0"/>
            <a:t>Privata aktiebolag </a:t>
          </a:r>
          <a:r>
            <a:rPr lang="sv-SE" sz="1400" b="0" dirty="0"/>
            <a:t>har </a:t>
          </a:r>
          <a:r>
            <a:rPr lang="sv-SE" sz="1400" b="1" dirty="0"/>
            <a:t>gallrats</a:t>
          </a:r>
          <a:r>
            <a:rPr lang="sv-SE" sz="1400" b="0" dirty="0"/>
            <a:t> bort (med några undantag). </a:t>
          </a:r>
          <a:br>
            <a:rPr lang="sv-SE" sz="1400" b="0" dirty="0"/>
          </a:br>
          <a:r>
            <a:rPr lang="sv-SE" sz="1400" b="0" dirty="0"/>
            <a:t>Ca </a:t>
          </a:r>
          <a:r>
            <a:rPr lang="sv-SE" sz="1400" b="1" dirty="0"/>
            <a:t>2 000 </a:t>
          </a:r>
          <a:r>
            <a:rPr lang="sv-SE" sz="1400" b="0" dirty="0"/>
            <a:t>organisationer har </a:t>
          </a:r>
          <a:r>
            <a:rPr lang="sv-SE" sz="1400" b="1" dirty="0"/>
            <a:t>klassats.</a:t>
          </a:r>
        </a:p>
      </dgm:t>
    </dgm:pt>
    <dgm:pt modelId="{6C9B4F98-D1FF-47B3-9028-7894C826AE9F}" type="parTrans" cxnId="{3183AF35-808F-41F5-B4A3-2E484A4564E4}">
      <dgm:prSet/>
      <dgm:spPr/>
      <dgm:t>
        <a:bodyPr/>
        <a:lstStyle/>
        <a:p>
          <a:endParaRPr lang="sv-SE"/>
        </a:p>
      </dgm:t>
    </dgm:pt>
    <dgm:pt modelId="{124324DC-5964-460A-B7C7-BFBF0BEEFCB7}" type="sibTrans" cxnId="{3183AF35-808F-41F5-B4A3-2E484A4564E4}">
      <dgm:prSet/>
      <dgm:spPr/>
      <dgm:t>
        <a:bodyPr/>
        <a:lstStyle/>
        <a:p>
          <a:endParaRPr lang="sv-SE"/>
        </a:p>
      </dgm:t>
    </dgm:pt>
    <dgm:pt modelId="{628BEF58-8D7F-441E-930E-808FBF73BEF2}">
      <dgm:prSet phldrT="[Text]" custT="1"/>
      <dgm:spPr>
        <a:ln>
          <a:noFill/>
        </a:ln>
      </dgm:spPr>
      <dgm:t>
        <a:bodyPr/>
        <a:lstStyle/>
        <a:p>
          <a:r>
            <a:rPr lang="sv-SE" sz="1200" dirty="0"/>
            <a:t>Manuell klassning av organisationerna</a:t>
          </a:r>
        </a:p>
      </dgm:t>
    </dgm:pt>
    <dgm:pt modelId="{DDAAD62A-ABF0-4D78-974A-228F0B2059DC}" type="parTrans" cxnId="{8ED55E03-11E6-4279-9B3C-CC3DB02A715C}">
      <dgm:prSet/>
      <dgm:spPr/>
      <dgm:t>
        <a:bodyPr/>
        <a:lstStyle/>
        <a:p>
          <a:endParaRPr lang="sv-SE"/>
        </a:p>
      </dgm:t>
    </dgm:pt>
    <dgm:pt modelId="{F73C03C9-A55F-4931-83F6-C8B45A04790A}" type="sibTrans" cxnId="{8ED55E03-11E6-4279-9B3C-CC3DB02A715C}">
      <dgm:prSet/>
      <dgm:spPr/>
      <dgm:t>
        <a:bodyPr/>
        <a:lstStyle/>
        <a:p>
          <a:endParaRPr lang="sv-SE"/>
        </a:p>
      </dgm:t>
    </dgm:pt>
    <dgm:pt modelId="{DF589DFE-7B9B-49B4-853E-0D7D42EBCA84}">
      <dgm:prSet phldrT="[Text]" custT="1"/>
      <dgm:spPr>
        <a:solidFill>
          <a:srgbClr val="E7ECF4"/>
        </a:solidFill>
      </dgm:spPr>
      <dgm:t>
        <a:bodyPr/>
        <a:lstStyle/>
        <a:p>
          <a:pPr algn="l"/>
          <a:r>
            <a:rPr lang="sv-SE" sz="1400" b="1" dirty="0"/>
            <a:t>Övergripande klassning </a:t>
          </a:r>
          <a:r>
            <a:rPr lang="sv-SE" sz="1400" dirty="0"/>
            <a:t>har </a:t>
          </a:r>
          <a:r>
            <a:rPr lang="sv-SE" sz="1400" b="1" dirty="0"/>
            <a:t>gjorts manuellt </a:t>
          </a:r>
          <a:r>
            <a:rPr lang="sv-SE" sz="1400" dirty="0"/>
            <a:t>av de kvarstående organisationerna. Klassningen har gjorts översiktligt och därför finns det </a:t>
          </a:r>
          <a:r>
            <a:rPr lang="sv-SE" sz="1400" b="1" dirty="0"/>
            <a:t>viss felmarginal</a:t>
          </a:r>
          <a:r>
            <a:rPr lang="sv-SE" sz="1400" dirty="0"/>
            <a:t>.</a:t>
          </a:r>
        </a:p>
      </dgm:t>
    </dgm:pt>
    <dgm:pt modelId="{92DCAFBA-56D6-425E-96F0-1BCCE7D6C5AC}" type="parTrans" cxnId="{62199332-EF4F-451B-ACBB-4C56296422DB}">
      <dgm:prSet/>
      <dgm:spPr/>
      <dgm:t>
        <a:bodyPr/>
        <a:lstStyle/>
        <a:p>
          <a:endParaRPr lang="sv-SE"/>
        </a:p>
      </dgm:t>
    </dgm:pt>
    <dgm:pt modelId="{51732BA0-B349-48D0-ACA4-5B03EF232C9E}" type="sibTrans" cxnId="{62199332-EF4F-451B-ACBB-4C56296422DB}">
      <dgm:prSet/>
      <dgm:spPr/>
      <dgm:t>
        <a:bodyPr/>
        <a:lstStyle/>
        <a:p>
          <a:endParaRPr lang="sv-SE"/>
        </a:p>
      </dgm:t>
    </dgm:pt>
    <dgm:pt modelId="{AE42E2E6-2C56-4D1C-A717-A0A75134C584}">
      <dgm:prSet phldrT="[Text]" custT="1"/>
      <dgm:spPr>
        <a:ln>
          <a:noFill/>
        </a:ln>
      </dgm:spPr>
      <dgm:t>
        <a:bodyPr/>
        <a:lstStyle/>
        <a:p>
          <a:r>
            <a:rPr lang="sv-SE" sz="1100" dirty="0"/>
            <a:t>Ja</a:t>
          </a:r>
        </a:p>
      </dgm:t>
    </dgm:pt>
    <dgm:pt modelId="{0636A41C-D4EA-4B38-A973-F3AFCEDC3CD4}" type="parTrans" cxnId="{7A7EDE79-8DBB-4F08-9B44-408A109C1C3C}">
      <dgm:prSet/>
      <dgm:spPr/>
      <dgm:t>
        <a:bodyPr/>
        <a:lstStyle/>
        <a:p>
          <a:endParaRPr lang="sv-SE"/>
        </a:p>
      </dgm:t>
    </dgm:pt>
    <dgm:pt modelId="{9748202A-8D3E-41DC-92A7-20D086FF025C}" type="sibTrans" cxnId="{7A7EDE79-8DBB-4F08-9B44-408A109C1C3C}">
      <dgm:prSet/>
      <dgm:spPr/>
      <dgm:t>
        <a:bodyPr/>
        <a:lstStyle/>
        <a:p>
          <a:endParaRPr lang="sv-SE"/>
        </a:p>
      </dgm:t>
    </dgm:pt>
    <dgm:pt modelId="{762D0BAB-2FA7-4AF2-BC7A-56BBE48D37D7}">
      <dgm:prSet phldrT="[Text]" custT="1"/>
      <dgm:spPr>
        <a:ln>
          <a:noFill/>
        </a:ln>
      </dgm:spPr>
      <dgm:t>
        <a:bodyPr/>
        <a:lstStyle/>
        <a:p>
          <a:r>
            <a:rPr lang="sv-SE" sz="1100" dirty="0"/>
            <a:t>Nej</a:t>
          </a:r>
        </a:p>
      </dgm:t>
    </dgm:pt>
    <dgm:pt modelId="{5303E888-C8B8-411D-9969-5FB7E4123DD5}" type="parTrans" cxnId="{ED397998-64B8-4445-86A2-71025BE0C52E}">
      <dgm:prSet/>
      <dgm:spPr/>
      <dgm:t>
        <a:bodyPr/>
        <a:lstStyle/>
        <a:p>
          <a:endParaRPr lang="sv-SE"/>
        </a:p>
      </dgm:t>
    </dgm:pt>
    <dgm:pt modelId="{CAAB44CF-BC4A-4AD5-A3FE-CDD19CBC3133}" type="sibTrans" cxnId="{ED397998-64B8-4445-86A2-71025BE0C52E}">
      <dgm:prSet/>
      <dgm:spPr/>
      <dgm:t>
        <a:bodyPr/>
        <a:lstStyle/>
        <a:p>
          <a:endParaRPr lang="sv-SE"/>
        </a:p>
      </dgm:t>
    </dgm:pt>
    <dgm:pt modelId="{85A33523-D81A-4841-87BB-C3EE49D75B72}" type="pres">
      <dgm:prSet presAssocID="{CCAD2F5D-4FAC-4644-A484-1366AFC83D0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1F3E129-8B2F-4C7E-A46F-22EB57B61D4C}" type="pres">
      <dgm:prSet presAssocID="{CCAD2F5D-4FAC-4644-A484-1366AFC83D05}" presName="hierFlow" presStyleCnt="0"/>
      <dgm:spPr/>
    </dgm:pt>
    <dgm:pt modelId="{E04B2692-BCB5-4FFA-9C29-DD8C982FA9F2}" type="pres">
      <dgm:prSet presAssocID="{CCAD2F5D-4FAC-4644-A484-1366AFC83D05}" presName="firstBuf" presStyleCnt="0"/>
      <dgm:spPr/>
    </dgm:pt>
    <dgm:pt modelId="{6A932357-0ADF-452F-B34B-976F5C3BB9B3}" type="pres">
      <dgm:prSet presAssocID="{CCAD2F5D-4FAC-4644-A484-1366AFC83D0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029A4C2-6EE8-4DE8-850E-A9E1CA7D56F4}" type="pres">
      <dgm:prSet presAssocID="{41B2DF0C-0AE2-4248-B726-72915B6D9847}" presName="Name14" presStyleCnt="0"/>
      <dgm:spPr/>
    </dgm:pt>
    <dgm:pt modelId="{F74595D9-F949-4721-B243-418BE53081A3}" type="pres">
      <dgm:prSet presAssocID="{41B2DF0C-0AE2-4248-B726-72915B6D9847}" presName="level1Shape" presStyleLbl="node0" presStyleIdx="0" presStyleCnt="1" custScaleX="194523" custScaleY="100281" custLinFactNeighborX="4806" custLinFactNeighborY="-5718">
        <dgm:presLayoutVars>
          <dgm:chPref val="3"/>
        </dgm:presLayoutVars>
      </dgm:prSet>
      <dgm:spPr>
        <a:prstGeom prst="rect">
          <a:avLst/>
        </a:prstGeom>
      </dgm:spPr>
    </dgm:pt>
    <dgm:pt modelId="{C46820B3-A9AD-41C0-B992-101F6B243876}" type="pres">
      <dgm:prSet presAssocID="{41B2DF0C-0AE2-4248-B726-72915B6D9847}" presName="hierChild2" presStyleCnt="0"/>
      <dgm:spPr/>
    </dgm:pt>
    <dgm:pt modelId="{FB99111C-8539-4CE3-A90E-60F64FCDF7CC}" type="pres">
      <dgm:prSet presAssocID="{A1CE0FEF-1E5D-4D1F-B03B-34A29C8E9495}" presName="Name19" presStyleLbl="parChTrans1D2" presStyleIdx="0" presStyleCnt="2"/>
      <dgm:spPr/>
    </dgm:pt>
    <dgm:pt modelId="{88BFF0F6-E4CF-4374-A6A6-263A044000E2}" type="pres">
      <dgm:prSet presAssocID="{C2E2424F-6402-4D7C-83E1-19B698EF105C}" presName="Name21" presStyleCnt="0"/>
      <dgm:spPr/>
    </dgm:pt>
    <dgm:pt modelId="{862CAE40-F342-443D-976C-3C14FBA45A07}" type="pres">
      <dgm:prSet presAssocID="{C2E2424F-6402-4D7C-83E1-19B698EF105C}" presName="level2Shape" presStyleLbl="node2" presStyleIdx="0" presStyleCnt="2" custScaleX="134099" custScaleY="82620" custLinFactNeighborX="10590" custLinFactNeighborY="26898"/>
      <dgm:spPr>
        <a:prstGeom prst="rect">
          <a:avLst/>
        </a:prstGeom>
      </dgm:spPr>
    </dgm:pt>
    <dgm:pt modelId="{CEAE75C7-59F7-453B-8AE9-9B6AF204FB85}" type="pres">
      <dgm:prSet presAssocID="{C2E2424F-6402-4D7C-83E1-19B698EF105C}" presName="hierChild3" presStyleCnt="0"/>
      <dgm:spPr/>
    </dgm:pt>
    <dgm:pt modelId="{5534ED9E-B0C7-4EF9-A05B-79CEA32EFC1F}" type="pres">
      <dgm:prSet presAssocID="{DDAAD62A-ABF0-4D78-974A-228F0B2059DC}" presName="Name19" presStyleLbl="parChTrans1D3" presStyleIdx="0" presStyleCnt="1"/>
      <dgm:spPr/>
    </dgm:pt>
    <dgm:pt modelId="{C8488DD1-2EF6-454E-805F-3199EB93D53D}" type="pres">
      <dgm:prSet presAssocID="{628BEF58-8D7F-441E-930E-808FBF73BEF2}" presName="Name21" presStyleCnt="0"/>
      <dgm:spPr/>
    </dgm:pt>
    <dgm:pt modelId="{32429756-5B8C-4F65-8FA3-D6D1E29BD489}" type="pres">
      <dgm:prSet presAssocID="{628BEF58-8D7F-441E-930E-808FBF73BEF2}" presName="level2Shape" presStyleLbl="node3" presStyleIdx="0" presStyleCnt="1" custScaleX="98446" custScaleY="69628" custLinFactNeighborX="10458" custLinFactNeighborY="30508"/>
      <dgm:spPr>
        <a:prstGeom prst="rect">
          <a:avLst/>
        </a:prstGeom>
      </dgm:spPr>
    </dgm:pt>
    <dgm:pt modelId="{0DAD0390-90EB-49C6-9D70-004FCE0F86F1}" type="pres">
      <dgm:prSet presAssocID="{628BEF58-8D7F-441E-930E-808FBF73BEF2}" presName="hierChild3" presStyleCnt="0"/>
      <dgm:spPr/>
    </dgm:pt>
    <dgm:pt modelId="{18BA3443-8952-4513-B055-B66DE6659DE3}" type="pres">
      <dgm:prSet presAssocID="{0636A41C-D4EA-4B38-A973-F3AFCEDC3CD4}" presName="Name19" presStyleLbl="parChTrans1D4" presStyleIdx="0" presStyleCnt="2"/>
      <dgm:spPr/>
    </dgm:pt>
    <dgm:pt modelId="{7E4E606C-0369-43DC-A4D8-A8BE4ECF2EA2}" type="pres">
      <dgm:prSet presAssocID="{AE42E2E6-2C56-4D1C-A717-A0A75134C584}" presName="Name21" presStyleCnt="0"/>
      <dgm:spPr/>
    </dgm:pt>
    <dgm:pt modelId="{6ECC8D75-9B0E-4C9F-ABEA-695E66819E8B}" type="pres">
      <dgm:prSet presAssocID="{AE42E2E6-2C56-4D1C-A717-A0A75134C584}" presName="level2Shape" presStyleLbl="node4" presStyleIdx="0" presStyleCnt="2" custScaleX="39821" custScaleY="56826" custLinFactNeighborX="-3978" custLinFactNeighborY="11323"/>
      <dgm:spPr>
        <a:prstGeom prst="rect">
          <a:avLst/>
        </a:prstGeom>
      </dgm:spPr>
    </dgm:pt>
    <dgm:pt modelId="{3EE401A3-AC33-4795-87CA-381330132AE2}" type="pres">
      <dgm:prSet presAssocID="{AE42E2E6-2C56-4D1C-A717-A0A75134C584}" presName="hierChild3" presStyleCnt="0"/>
      <dgm:spPr/>
    </dgm:pt>
    <dgm:pt modelId="{5C4B2B3E-1C87-4D09-8F73-11694E3E4166}" type="pres">
      <dgm:prSet presAssocID="{5303E888-C8B8-411D-9969-5FB7E4123DD5}" presName="Name19" presStyleLbl="parChTrans1D4" presStyleIdx="1" presStyleCnt="2"/>
      <dgm:spPr/>
    </dgm:pt>
    <dgm:pt modelId="{F51F51D6-389E-44D5-9FD4-72B2A34643ED}" type="pres">
      <dgm:prSet presAssocID="{762D0BAB-2FA7-4AF2-BC7A-56BBE48D37D7}" presName="Name21" presStyleCnt="0"/>
      <dgm:spPr/>
    </dgm:pt>
    <dgm:pt modelId="{AF7ECF5F-103A-4007-9796-853625D0C13E}" type="pres">
      <dgm:prSet presAssocID="{762D0BAB-2FA7-4AF2-BC7A-56BBE48D37D7}" presName="level2Shape" presStyleLbl="node4" presStyleIdx="1" presStyleCnt="2" custScaleX="39925" custScaleY="56248" custLinFactNeighborX="33123" custLinFactNeighborY="10766"/>
      <dgm:spPr>
        <a:prstGeom prst="rect">
          <a:avLst/>
        </a:prstGeom>
      </dgm:spPr>
    </dgm:pt>
    <dgm:pt modelId="{2CC28146-10C6-43D6-B60A-CAB0EE764D11}" type="pres">
      <dgm:prSet presAssocID="{762D0BAB-2FA7-4AF2-BC7A-56BBE48D37D7}" presName="hierChild3" presStyleCnt="0"/>
      <dgm:spPr/>
    </dgm:pt>
    <dgm:pt modelId="{EC2262E4-F2C8-4DF1-A4AF-76E1BA1B11E1}" type="pres">
      <dgm:prSet presAssocID="{65E93752-9A55-4DC5-88A0-29AB4E1AD511}" presName="Name19" presStyleLbl="parChTrans1D2" presStyleIdx="1" presStyleCnt="2"/>
      <dgm:spPr/>
    </dgm:pt>
    <dgm:pt modelId="{47D378D4-17B2-4C41-A1EF-F58446BE103A}" type="pres">
      <dgm:prSet presAssocID="{EAD4DF47-52ED-4111-81CF-448EAE6C689D}" presName="Name21" presStyleCnt="0"/>
      <dgm:spPr/>
    </dgm:pt>
    <dgm:pt modelId="{8E6303D3-15B9-4C6F-A529-CFBD624A1672}" type="pres">
      <dgm:prSet presAssocID="{EAD4DF47-52ED-4111-81CF-448EAE6C689D}" presName="level2Shape" presStyleLbl="node2" presStyleIdx="1" presStyleCnt="2" custScaleX="127951" custScaleY="82643" custLinFactNeighborX="-1412" custLinFactNeighborY="26898"/>
      <dgm:spPr>
        <a:prstGeom prst="rect">
          <a:avLst/>
        </a:prstGeom>
      </dgm:spPr>
    </dgm:pt>
    <dgm:pt modelId="{94E91917-927F-4ECE-B134-1C53B041D65E}" type="pres">
      <dgm:prSet presAssocID="{EAD4DF47-52ED-4111-81CF-448EAE6C689D}" presName="hierChild3" presStyleCnt="0"/>
      <dgm:spPr/>
    </dgm:pt>
    <dgm:pt modelId="{30E65C3A-A62F-476A-B8EA-DB3F42A6CEE0}" type="pres">
      <dgm:prSet presAssocID="{CCAD2F5D-4FAC-4644-A484-1366AFC83D05}" presName="bgShapesFlow" presStyleCnt="0"/>
      <dgm:spPr/>
    </dgm:pt>
    <dgm:pt modelId="{50309B5E-A225-4068-B45B-4C923285FD3A}" type="pres">
      <dgm:prSet presAssocID="{4340BBA8-6CDF-465A-8C38-E04211D9BF83}" presName="rectComp" presStyleCnt="0"/>
      <dgm:spPr/>
    </dgm:pt>
    <dgm:pt modelId="{BB0A5B56-F8D8-4E7F-BDDE-3B97DB262114}" type="pres">
      <dgm:prSet presAssocID="{4340BBA8-6CDF-465A-8C38-E04211D9BF83}" presName="bgRect" presStyleLbl="bgShp" presStyleIdx="0" presStyleCnt="3" custScaleX="100000" custScaleY="110636" custLinFactNeighborX="0" custLinFactNeighborY="0"/>
      <dgm:spPr>
        <a:prstGeom prst="rect">
          <a:avLst/>
        </a:prstGeom>
      </dgm:spPr>
    </dgm:pt>
    <dgm:pt modelId="{6BF6A7FA-4699-4E37-94C3-BC37A38D05B1}" type="pres">
      <dgm:prSet presAssocID="{4340BBA8-6CDF-465A-8C38-E04211D9BF83}" presName="bgRectTx" presStyleLbl="bgShp" presStyleIdx="0" presStyleCnt="3">
        <dgm:presLayoutVars>
          <dgm:bulletEnabled val="1"/>
        </dgm:presLayoutVars>
      </dgm:prSet>
      <dgm:spPr/>
    </dgm:pt>
    <dgm:pt modelId="{FE4FC5AE-AA63-4F34-AC06-B8D0CE0500CD}" type="pres">
      <dgm:prSet presAssocID="{4340BBA8-6CDF-465A-8C38-E04211D9BF83}" presName="spComp" presStyleCnt="0"/>
      <dgm:spPr/>
    </dgm:pt>
    <dgm:pt modelId="{66A7D492-78CD-47B5-8608-39D8178F7CE3}" type="pres">
      <dgm:prSet presAssocID="{4340BBA8-6CDF-465A-8C38-E04211D9BF83}" presName="vSp" presStyleCnt="0"/>
      <dgm:spPr/>
    </dgm:pt>
    <dgm:pt modelId="{5EE4E2EE-CB65-4985-8E7B-991352488D5E}" type="pres">
      <dgm:prSet presAssocID="{33E5A2FC-18D0-47B8-82CA-B477AB277B60}" presName="rectComp" presStyleCnt="0"/>
      <dgm:spPr/>
    </dgm:pt>
    <dgm:pt modelId="{F857DE3C-7971-4C78-951D-8DD68799CA3D}" type="pres">
      <dgm:prSet presAssocID="{33E5A2FC-18D0-47B8-82CA-B477AB277B60}" presName="bgRect" presStyleLbl="bgShp" presStyleIdx="1" presStyleCnt="3" custScaleX="100000" custScaleY="145795" custLinFactNeighborY="-2267"/>
      <dgm:spPr>
        <a:prstGeom prst="rect">
          <a:avLst/>
        </a:prstGeom>
      </dgm:spPr>
    </dgm:pt>
    <dgm:pt modelId="{98B1A332-A061-49A1-BAC2-AD30AD09F4B0}" type="pres">
      <dgm:prSet presAssocID="{33E5A2FC-18D0-47B8-82CA-B477AB277B60}" presName="bgRectTx" presStyleLbl="bgShp" presStyleIdx="1" presStyleCnt="3">
        <dgm:presLayoutVars>
          <dgm:bulletEnabled val="1"/>
        </dgm:presLayoutVars>
      </dgm:prSet>
      <dgm:spPr/>
    </dgm:pt>
    <dgm:pt modelId="{639E187F-DFED-48F6-BFAC-299CA3005B69}" type="pres">
      <dgm:prSet presAssocID="{33E5A2FC-18D0-47B8-82CA-B477AB277B60}" presName="spComp" presStyleCnt="0"/>
      <dgm:spPr/>
    </dgm:pt>
    <dgm:pt modelId="{6DF0E378-111E-440B-BD17-CEF70B7619C4}" type="pres">
      <dgm:prSet presAssocID="{33E5A2FC-18D0-47B8-82CA-B477AB277B60}" presName="vSp" presStyleCnt="0"/>
      <dgm:spPr/>
    </dgm:pt>
    <dgm:pt modelId="{C6C413FC-969D-485D-A5B4-D0E90AA7815C}" type="pres">
      <dgm:prSet presAssocID="{DF589DFE-7B9B-49B4-853E-0D7D42EBCA84}" presName="rectComp" presStyleCnt="0"/>
      <dgm:spPr/>
    </dgm:pt>
    <dgm:pt modelId="{49757D4A-6192-4BEC-8D81-ECDD349BD780}" type="pres">
      <dgm:prSet presAssocID="{DF589DFE-7B9B-49B4-853E-0D7D42EBCA84}" presName="bgRect" presStyleLbl="bgShp" presStyleIdx="2" presStyleCnt="3" custScaleX="100000" custScaleY="156559" custLinFactNeighborY="9764"/>
      <dgm:spPr>
        <a:prstGeom prst="rect">
          <a:avLst/>
        </a:prstGeom>
      </dgm:spPr>
    </dgm:pt>
    <dgm:pt modelId="{04B10AFF-C57A-4E56-B7AD-77893B5459F8}" type="pres">
      <dgm:prSet presAssocID="{DF589DFE-7B9B-49B4-853E-0D7D42EBCA84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8ED55E03-11E6-4279-9B3C-CC3DB02A715C}" srcId="{C2E2424F-6402-4D7C-83E1-19B698EF105C}" destId="{628BEF58-8D7F-441E-930E-808FBF73BEF2}" srcOrd="0" destOrd="0" parTransId="{DDAAD62A-ABF0-4D78-974A-228F0B2059DC}" sibTransId="{F73C03C9-A55F-4931-83F6-C8B45A04790A}"/>
    <dgm:cxn modelId="{1E1E9203-630B-493C-9F2C-82BD9D2BA611}" type="presOf" srcId="{CCAD2F5D-4FAC-4644-A484-1366AFC83D05}" destId="{85A33523-D81A-4841-87BB-C3EE49D75B72}" srcOrd="0" destOrd="0" presId="urn:microsoft.com/office/officeart/2005/8/layout/hierarchy6"/>
    <dgm:cxn modelId="{6CD6AA05-CD4F-41B0-BE0F-4D8FB19B47DA}" type="presOf" srcId="{A1CE0FEF-1E5D-4D1F-B03B-34A29C8E9495}" destId="{FB99111C-8539-4CE3-A90E-60F64FCDF7CC}" srcOrd="0" destOrd="0" presId="urn:microsoft.com/office/officeart/2005/8/layout/hierarchy6"/>
    <dgm:cxn modelId="{4D43530E-56A3-4A8E-B2CC-990CCE8916F4}" type="presOf" srcId="{33E5A2FC-18D0-47B8-82CA-B477AB277B60}" destId="{F857DE3C-7971-4C78-951D-8DD68799CA3D}" srcOrd="0" destOrd="0" presId="urn:microsoft.com/office/officeart/2005/8/layout/hierarchy6"/>
    <dgm:cxn modelId="{7896341B-C750-4EF7-83D3-9F937A8C46BA}" type="presOf" srcId="{C2E2424F-6402-4D7C-83E1-19B698EF105C}" destId="{862CAE40-F342-443D-976C-3C14FBA45A07}" srcOrd="0" destOrd="0" presId="urn:microsoft.com/office/officeart/2005/8/layout/hierarchy6"/>
    <dgm:cxn modelId="{62199332-EF4F-451B-ACBB-4C56296422DB}" srcId="{CCAD2F5D-4FAC-4644-A484-1366AFC83D05}" destId="{DF589DFE-7B9B-49B4-853E-0D7D42EBCA84}" srcOrd="3" destOrd="0" parTransId="{92DCAFBA-56D6-425E-96F0-1BCCE7D6C5AC}" sibTransId="{51732BA0-B349-48D0-ACA4-5B03EF232C9E}"/>
    <dgm:cxn modelId="{3183AF35-808F-41F5-B4A3-2E484A4564E4}" srcId="{CCAD2F5D-4FAC-4644-A484-1366AFC83D05}" destId="{33E5A2FC-18D0-47B8-82CA-B477AB277B60}" srcOrd="2" destOrd="0" parTransId="{6C9B4F98-D1FF-47B3-9028-7894C826AE9F}" sibTransId="{124324DC-5964-460A-B7C7-BFBF0BEEFCB7}"/>
    <dgm:cxn modelId="{7AE26C37-7B8C-490B-8061-94F57E9A038E}" type="presOf" srcId="{EAD4DF47-52ED-4111-81CF-448EAE6C689D}" destId="{8E6303D3-15B9-4C6F-A529-CFBD624A1672}" srcOrd="0" destOrd="0" presId="urn:microsoft.com/office/officeart/2005/8/layout/hierarchy6"/>
    <dgm:cxn modelId="{3EC7865F-4963-4E38-9561-56B740628D16}" type="presOf" srcId="{DF589DFE-7B9B-49B4-853E-0D7D42EBCA84}" destId="{49757D4A-6192-4BEC-8D81-ECDD349BD780}" srcOrd="0" destOrd="0" presId="urn:microsoft.com/office/officeart/2005/8/layout/hierarchy6"/>
    <dgm:cxn modelId="{44C37566-3B0E-4188-9A01-B8060025B5FC}" type="presOf" srcId="{628BEF58-8D7F-441E-930E-808FBF73BEF2}" destId="{32429756-5B8C-4F65-8FA3-D6D1E29BD489}" srcOrd="0" destOrd="0" presId="urn:microsoft.com/office/officeart/2005/8/layout/hierarchy6"/>
    <dgm:cxn modelId="{D01ED16A-5F14-41B9-A879-30101F55D731}" type="presOf" srcId="{DDAAD62A-ABF0-4D78-974A-228F0B2059DC}" destId="{5534ED9E-B0C7-4EF9-A05B-79CEA32EFC1F}" srcOrd="0" destOrd="0" presId="urn:microsoft.com/office/officeart/2005/8/layout/hierarchy6"/>
    <dgm:cxn modelId="{357AF94A-C6B3-4463-9B5E-8FA900A7F91A}" type="presOf" srcId="{762D0BAB-2FA7-4AF2-BC7A-56BBE48D37D7}" destId="{AF7ECF5F-103A-4007-9796-853625D0C13E}" srcOrd="0" destOrd="0" presId="urn:microsoft.com/office/officeart/2005/8/layout/hierarchy6"/>
    <dgm:cxn modelId="{B6C35A52-7747-474C-887D-C1187CD5DCEB}" srcId="{41B2DF0C-0AE2-4248-B726-72915B6D9847}" destId="{C2E2424F-6402-4D7C-83E1-19B698EF105C}" srcOrd="0" destOrd="0" parTransId="{A1CE0FEF-1E5D-4D1F-B03B-34A29C8E9495}" sibTransId="{3C61E8B8-3743-46C7-BFAF-BDC07D9054E3}"/>
    <dgm:cxn modelId="{B96B6054-DD32-43F3-8CCE-5E85F1997A80}" type="presOf" srcId="{65E93752-9A55-4DC5-88A0-29AB4E1AD511}" destId="{EC2262E4-F2C8-4DF1-A4AF-76E1BA1B11E1}" srcOrd="0" destOrd="0" presId="urn:microsoft.com/office/officeart/2005/8/layout/hierarchy6"/>
    <dgm:cxn modelId="{D647A356-89EA-42C5-A183-775260284646}" type="presOf" srcId="{0636A41C-D4EA-4B38-A973-F3AFCEDC3CD4}" destId="{18BA3443-8952-4513-B055-B66DE6659DE3}" srcOrd="0" destOrd="0" presId="urn:microsoft.com/office/officeart/2005/8/layout/hierarchy6"/>
    <dgm:cxn modelId="{7A7EDE79-8DBB-4F08-9B44-408A109C1C3C}" srcId="{628BEF58-8D7F-441E-930E-808FBF73BEF2}" destId="{AE42E2E6-2C56-4D1C-A717-A0A75134C584}" srcOrd="0" destOrd="0" parTransId="{0636A41C-D4EA-4B38-A973-F3AFCEDC3CD4}" sibTransId="{9748202A-8D3E-41DC-92A7-20D086FF025C}"/>
    <dgm:cxn modelId="{2772A585-3F4A-4279-8C45-A7324ABBDF5C}" type="presOf" srcId="{41B2DF0C-0AE2-4248-B726-72915B6D9847}" destId="{F74595D9-F949-4721-B243-418BE53081A3}" srcOrd="0" destOrd="0" presId="urn:microsoft.com/office/officeart/2005/8/layout/hierarchy6"/>
    <dgm:cxn modelId="{A1518B87-7F12-4F4F-A943-112D3DD88477}" type="presOf" srcId="{AE42E2E6-2C56-4D1C-A717-A0A75134C584}" destId="{6ECC8D75-9B0E-4C9F-ABEA-695E66819E8B}" srcOrd="0" destOrd="0" presId="urn:microsoft.com/office/officeart/2005/8/layout/hierarchy6"/>
    <dgm:cxn modelId="{6E2DE389-9E27-4571-9865-9EA417989D17}" srcId="{41B2DF0C-0AE2-4248-B726-72915B6D9847}" destId="{EAD4DF47-52ED-4111-81CF-448EAE6C689D}" srcOrd="1" destOrd="0" parTransId="{65E93752-9A55-4DC5-88A0-29AB4E1AD511}" sibTransId="{F7CCC360-571E-4937-B0D6-90BED42FFD6D}"/>
    <dgm:cxn modelId="{ED397998-64B8-4445-86A2-71025BE0C52E}" srcId="{628BEF58-8D7F-441E-930E-808FBF73BEF2}" destId="{762D0BAB-2FA7-4AF2-BC7A-56BBE48D37D7}" srcOrd="1" destOrd="0" parTransId="{5303E888-C8B8-411D-9969-5FB7E4123DD5}" sibTransId="{CAAB44CF-BC4A-4AD5-A3FE-CDD19CBC3133}"/>
    <dgm:cxn modelId="{916C24A8-414D-41CF-A3C3-E36CCEB38812}" type="presOf" srcId="{DF589DFE-7B9B-49B4-853E-0D7D42EBCA84}" destId="{04B10AFF-C57A-4E56-B7AD-77893B5459F8}" srcOrd="1" destOrd="0" presId="urn:microsoft.com/office/officeart/2005/8/layout/hierarchy6"/>
    <dgm:cxn modelId="{B6DE16B6-3133-43CF-8E92-F3F780A68835}" srcId="{CCAD2F5D-4FAC-4644-A484-1366AFC83D05}" destId="{41B2DF0C-0AE2-4248-B726-72915B6D9847}" srcOrd="0" destOrd="0" parTransId="{EE6AEFC7-D21E-4F79-8278-3E72D3C2360A}" sibTransId="{13CD5825-46C9-4576-AF00-DD4E0B6F5637}"/>
    <dgm:cxn modelId="{C62579BF-4C96-4260-ACBB-0660F67ADF0C}" type="presOf" srcId="{4340BBA8-6CDF-465A-8C38-E04211D9BF83}" destId="{6BF6A7FA-4699-4E37-94C3-BC37A38D05B1}" srcOrd="1" destOrd="0" presId="urn:microsoft.com/office/officeart/2005/8/layout/hierarchy6"/>
    <dgm:cxn modelId="{6E41F5D7-76EB-4A68-93D5-913AE043E33D}" srcId="{CCAD2F5D-4FAC-4644-A484-1366AFC83D05}" destId="{4340BBA8-6CDF-465A-8C38-E04211D9BF83}" srcOrd="1" destOrd="0" parTransId="{75DD0EE5-9692-4BE8-A08E-F1CE6A43A7FA}" sibTransId="{2E56F5B6-468A-4862-ACF4-371139FE5B56}"/>
    <dgm:cxn modelId="{A5DABBF1-60C2-4B3A-973A-949D3A3386C1}" type="presOf" srcId="{5303E888-C8B8-411D-9969-5FB7E4123DD5}" destId="{5C4B2B3E-1C87-4D09-8F73-11694E3E4166}" srcOrd="0" destOrd="0" presId="urn:microsoft.com/office/officeart/2005/8/layout/hierarchy6"/>
    <dgm:cxn modelId="{BEE639F5-A778-4AF1-8891-48B46C145E3E}" type="presOf" srcId="{33E5A2FC-18D0-47B8-82CA-B477AB277B60}" destId="{98B1A332-A061-49A1-BAC2-AD30AD09F4B0}" srcOrd="1" destOrd="0" presId="urn:microsoft.com/office/officeart/2005/8/layout/hierarchy6"/>
    <dgm:cxn modelId="{A58E1EFE-F406-409C-903A-94158E22E89B}" type="presOf" srcId="{4340BBA8-6CDF-465A-8C38-E04211D9BF83}" destId="{BB0A5B56-F8D8-4E7F-BDDE-3B97DB262114}" srcOrd="0" destOrd="0" presId="urn:microsoft.com/office/officeart/2005/8/layout/hierarchy6"/>
    <dgm:cxn modelId="{23D56E58-198F-41CE-915B-8A1E1D74540A}" type="presParOf" srcId="{85A33523-D81A-4841-87BB-C3EE49D75B72}" destId="{41F3E129-8B2F-4C7E-A46F-22EB57B61D4C}" srcOrd="0" destOrd="0" presId="urn:microsoft.com/office/officeart/2005/8/layout/hierarchy6"/>
    <dgm:cxn modelId="{A44B4516-755A-4384-92E3-0D2CC1F73723}" type="presParOf" srcId="{41F3E129-8B2F-4C7E-A46F-22EB57B61D4C}" destId="{E04B2692-BCB5-4FFA-9C29-DD8C982FA9F2}" srcOrd="0" destOrd="0" presId="urn:microsoft.com/office/officeart/2005/8/layout/hierarchy6"/>
    <dgm:cxn modelId="{D8A7481B-1F4B-4384-BD6B-2E40637EBED5}" type="presParOf" srcId="{41F3E129-8B2F-4C7E-A46F-22EB57B61D4C}" destId="{6A932357-0ADF-452F-B34B-976F5C3BB9B3}" srcOrd="1" destOrd="0" presId="urn:microsoft.com/office/officeart/2005/8/layout/hierarchy6"/>
    <dgm:cxn modelId="{5A697262-C6D6-484A-87F7-2BB3325D9809}" type="presParOf" srcId="{6A932357-0ADF-452F-B34B-976F5C3BB9B3}" destId="{D029A4C2-6EE8-4DE8-850E-A9E1CA7D56F4}" srcOrd="0" destOrd="0" presId="urn:microsoft.com/office/officeart/2005/8/layout/hierarchy6"/>
    <dgm:cxn modelId="{8C963640-F81A-49DF-B764-DA3D2FDF07F8}" type="presParOf" srcId="{D029A4C2-6EE8-4DE8-850E-A9E1CA7D56F4}" destId="{F74595D9-F949-4721-B243-418BE53081A3}" srcOrd="0" destOrd="0" presId="urn:microsoft.com/office/officeart/2005/8/layout/hierarchy6"/>
    <dgm:cxn modelId="{5461DE3F-EB18-4922-9813-84EF74A6A00C}" type="presParOf" srcId="{D029A4C2-6EE8-4DE8-850E-A9E1CA7D56F4}" destId="{C46820B3-A9AD-41C0-B992-101F6B243876}" srcOrd="1" destOrd="0" presId="urn:microsoft.com/office/officeart/2005/8/layout/hierarchy6"/>
    <dgm:cxn modelId="{BF601464-0A8C-4394-87FF-003E3C2DCC32}" type="presParOf" srcId="{C46820B3-A9AD-41C0-B992-101F6B243876}" destId="{FB99111C-8539-4CE3-A90E-60F64FCDF7CC}" srcOrd="0" destOrd="0" presId="urn:microsoft.com/office/officeart/2005/8/layout/hierarchy6"/>
    <dgm:cxn modelId="{A9079988-AE3D-4107-ABEC-82DAC6018435}" type="presParOf" srcId="{C46820B3-A9AD-41C0-B992-101F6B243876}" destId="{88BFF0F6-E4CF-4374-A6A6-263A044000E2}" srcOrd="1" destOrd="0" presId="urn:microsoft.com/office/officeart/2005/8/layout/hierarchy6"/>
    <dgm:cxn modelId="{E870D7F9-D6A2-4009-A003-508215F02A8E}" type="presParOf" srcId="{88BFF0F6-E4CF-4374-A6A6-263A044000E2}" destId="{862CAE40-F342-443D-976C-3C14FBA45A07}" srcOrd="0" destOrd="0" presId="urn:microsoft.com/office/officeart/2005/8/layout/hierarchy6"/>
    <dgm:cxn modelId="{C769F300-5559-4905-8C1D-0C4BF4903A31}" type="presParOf" srcId="{88BFF0F6-E4CF-4374-A6A6-263A044000E2}" destId="{CEAE75C7-59F7-453B-8AE9-9B6AF204FB85}" srcOrd="1" destOrd="0" presId="urn:microsoft.com/office/officeart/2005/8/layout/hierarchy6"/>
    <dgm:cxn modelId="{38F9B1A1-2D22-4092-9A68-B18621CADF7C}" type="presParOf" srcId="{CEAE75C7-59F7-453B-8AE9-9B6AF204FB85}" destId="{5534ED9E-B0C7-4EF9-A05B-79CEA32EFC1F}" srcOrd="0" destOrd="0" presId="urn:microsoft.com/office/officeart/2005/8/layout/hierarchy6"/>
    <dgm:cxn modelId="{D08D41E6-9C3A-4244-AB0E-7DD0B351D4A2}" type="presParOf" srcId="{CEAE75C7-59F7-453B-8AE9-9B6AF204FB85}" destId="{C8488DD1-2EF6-454E-805F-3199EB93D53D}" srcOrd="1" destOrd="0" presId="urn:microsoft.com/office/officeart/2005/8/layout/hierarchy6"/>
    <dgm:cxn modelId="{269A617D-0FCF-4F4A-B00B-146A8F4ED918}" type="presParOf" srcId="{C8488DD1-2EF6-454E-805F-3199EB93D53D}" destId="{32429756-5B8C-4F65-8FA3-D6D1E29BD489}" srcOrd="0" destOrd="0" presId="urn:microsoft.com/office/officeart/2005/8/layout/hierarchy6"/>
    <dgm:cxn modelId="{11729E0A-605A-4345-A38D-EE8C9E9CFF67}" type="presParOf" srcId="{C8488DD1-2EF6-454E-805F-3199EB93D53D}" destId="{0DAD0390-90EB-49C6-9D70-004FCE0F86F1}" srcOrd="1" destOrd="0" presId="urn:microsoft.com/office/officeart/2005/8/layout/hierarchy6"/>
    <dgm:cxn modelId="{1C68962E-9B28-4148-87EB-877F2B80F787}" type="presParOf" srcId="{0DAD0390-90EB-49C6-9D70-004FCE0F86F1}" destId="{18BA3443-8952-4513-B055-B66DE6659DE3}" srcOrd="0" destOrd="0" presId="urn:microsoft.com/office/officeart/2005/8/layout/hierarchy6"/>
    <dgm:cxn modelId="{55DFCDA2-E5ED-44D6-9714-DE12385DECE4}" type="presParOf" srcId="{0DAD0390-90EB-49C6-9D70-004FCE0F86F1}" destId="{7E4E606C-0369-43DC-A4D8-A8BE4ECF2EA2}" srcOrd="1" destOrd="0" presId="urn:microsoft.com/office/officeart/2005/8/layout/hierarchy6"/>
    <dgm:cxn modelId="{7F6C9E9F-D84D-4309-9561-B7CA5AE0D28A}" type="presParOf" srcId="{7E4E606C-0369-43DC-A4D8-A8BE4ECF2EA2}" destId="{6ECC8D75-9B0E-4C9F-ABEA-695E66819E8B}" srcOrd="0" destOrd="0" presId="urn:microsoft.com/office/officeart/2005/8/layout/hierarchy6"/>
    <dgm:cxn modelId="{864896B0-A219-4494-B389-9C8A97472DC2}" type="presParOf" srcId="{7E4E606C-0369-43DC-A4D8-A8BE4ECF2EA2}" destId="{3EE401A3-AC33-4795-87CA-381330132AE2}" srcOrd="1" destOrd="0" presId="urn:microsoft.com/office/officeart/2005/8/layout/hierarchy6"/>
    <dgm:cxn modelId="{5B26B2B8-13F3-43DE-B75D-41CAF0A25383}" type="presParOf" srcId="{0DAD0390-90EB-49C6-9D70-004FCE0F86F1}" destId="{5C4B2B3E-1C87-4D09-8F73-11694E3E4166}" srcOrd="2" destOrd="0" presId="urn:microsoft.com/office/officeart/2005/8/layout/hierarchy6"/>
    <dgm:cxn modelId="{3CF5B6D3-E81E-4143-B7A8-02EF0D0467FB}" type="presParOf" srcId="{0DAD0390-90EB-49C6-9D70-004FCE0F86F1}" destId="{F51F51D6-389E-44D5-9FD4-72B2A34643ED}" srcOrd="3" destOrd="0" presId="urn:microsoft.com/office/officeart/2005/8/layout/hierarchy6"/>
    <dgm:cxn modelId="{D190E7F3-AAA4-4DA1-A8A3-E2F993B0BAC7}" type="presParOf" srcId="{F51F51D6-389E-44D5-9FD4-72B2A34643ED}" destId="{AF7ECF5F-103A-4007-9796-853625D0C13E}" srcOrd="0" destOrd="0" presId="urn:microsoft.com/office/officeart/2005/8/layout/hierarchy6"/>
    <dgm:cxn modelId="{C8A48E05-1EF5-4AB5-923D-BE25347B37AF}" type="presParOf" srcId="{F51F51D6-389E-44D5-9FD4-72B2A34643ED}" destId="{2CC28146-10C6-43D6-B60A-CAB0EE764D11}" srcOrd="1" destOrd="0" presId="urn:microsoft.com/office/officeart/2005/8/layout/hierarchy6"/>
    <dgm:cxn modelId="{6DAE3672-950E-40B5-BDF3-789D215D1216}" type="presParOf" srcId="{C46820B3-A9AD-41C0-B992-101F6B243876}" destId="{EC2262E4-F2C8-4DF1-A4AF-76E1BA1B11E1}" srcOrd="2" destOrd="0" presId="urn:microsoft.com/office/officeart/2005/8/layout/hierarchy6"/>
    <dgm:cxn modelId="{3F5E9C12-B66D-4E4A-A870-D0982741105C}" type="presParOf" srcId="{C46820B3-A9AD-41C0-B992-101F6B243876}" destId="{47D378D4-17B2-4C41-A1EF-F58446BE103A}" srcOrd="3" destOrd="0" presId="urn:microsoft.com/office/officeart/2005/8/layout/hierarchy6"/>
    <dgm:cxn modelId="{05E10F45-14D7-4B29-B456-A51FE90B0B68}" type="presParOf" srcId="{47D378D4-17B2-4C41-A1EF-F58446BE103A}" destId="{8E6303D3-15B9-4C6F-A529-CFBD624A1672}" srcOrd="0" destOrd="0" presId="urn:microsoft.com/office/officeart/2005/8/layout/hierarchy6"/>
    <dgm:cxn modelId="{D5BDD7C7-CACC-4607-B04E-E16E0D46D813}" type="presParOf" srcId="{47D378D4-17B2-4C41-A1EF-F58446BE103A}" destId="{94E91917-927F-4ECE-B134-1C53B041D65E}" srcOrd="1" destOrd="0" presId="urn:microsoft.com/office/officeart/2005/8/layout/hierarchy6"/>
    <dgm:cxn modelId="{5AC5BFA4-829F-44B2-9342-C205CB2280F1}" type="presParOf" srcId="{85A33523-D81A-4841-87BB-C3EE49D75B72}" destId="{30E65C3A-A62F-476A-B8EA-DB3F42A6CEE0}" srcOrd="1" destOrd="0" presId="urn:microsoft.com/office/officeart/2005/8/layout/hierarchy6"/>
    <dgm:cxn modelId="{CF72E0F2-2C34-4DD5-A91C-3BC49C99A6D2}" type="presParOf" srcId="{30E65C3A-A62F-476A-B8EA-DB3F42A6CEE0}" destId="{50309B5E-A225-4068-B45B-4C923285FD3A}" srcOrd="0" destOrd="0" presId="urn:microsoft.com/office/officeart/2005/8/layout/hierarchy6"/>
    <dgm:cxn modelId="{24780B51-C48C-4C07-ADFB-6715FE9109EF}" type="presParOf" srcId="{50309B5E-A225-4068-B45B-4C923285FD3A}" destId="{BB0A5B56-F8D8-4E7F-BDDE-3B97DB262114}" srcOrd="0" destOrd="0" presId="urn:microsoft.com/office/officeart/2005/8/layout/hierarchy6"/>
    <dgm:cxn modelId="{AE437A0D-88D9-493A-8CB5-EF8E8F6D569B}" type="presParOf" srcId="{50309B5E-A225-4068-B45B-4C923285FD3A}" destId="{6BF6A7FA-4699-4E37-94C3-BC37A38D05B1}" srcOrd="1" destOrd="0" presId="urn:microsoft.com/office/officeart/2005/8/layout/hierarchy6"/>
    <dgm:cxn modelId="{572F49B0-9734-43AA-A91B-F60DE0EE6AD0}" type="presParOf" srcId="{30E65C3A-A62F-476A-B8EA-DB3F42A6CEE0}" destId="{FE4FC5AE-AA63-4F34-AC06-B8D0CE0500CD}" srcOrd="1" destOrd="0" presId="urn:microsoft.com/office/officeart/2005/8/layout/hierarchy6"/>
    <dgm:cxn modelId="{D833842D-E1DA-4B5E-BACE-7492F26038B7}" type="presParOf" srcId="{FE4FC5AE-AA63-4F34-AC06-B8D0CE0500CD}" destId="{66A7D492-78CD-47B5-8608-39D8178F7CE3}" srcOrd="0" destOrd="0" presId="urn:microsoft.com/office/officeart/2005/8/layout/hierarchy6"/>
    <dgm:cxn modelId="{4E886910-A6E6-49EB-8A00-6AE602DAE462}" type="presParOf" srcId="{30E65C3A-A62F-476A-B8EA-DB3F42A6CEE0}" destId="{5EE4E2EE-CB65-4985-8E7B-991352488D5E}" srcOrd="2" destOrd="0" presId="urn:microsoft.com/office/officeart/2005/8/layout/hierarchy6"/>
    <dgm:cxn modelId="{D41BFD02-CC2F-4733-8469-220F53393635}" type="presParOf" srcId="{5EE4E2EE-CB65-4985-8E7B-991352488D5E}" destId="{F857DE3C-7971-4C78-951D-8DD68799CA3D}" srcOrd="0" destOrd="0" presId="urn:microsoft.com/office/officeart/2005/8/layout/hierarchy6"/>
    <dgm:cxn modelId="{219EDA54-4BDD-421D-AC0A-EF4D2B3BBAEA}" type="presParOf" srcId="{5EE4E2EE-CB65-4985-8E7B-991352488D5E}" destId="{98B1A332-A061-49A1-BAC2-AD30AD09F4B0}" srcOrd="1" destOrd="0" presId="urn:microsoft.com/office/officeart/2005/8/layout/hierarchy6"/>
    <dgm:cxn modelId="{F265887F-CACA-4AC1-96E7-56979EF646B1}" type="presParOf" srcId="{30E65C3A-A62F-476A-B8EA-DB3F42A6CEE0}" destId="{639E187F-DFED-48F6-BFAC-299CA3005B69}" srcOrd="3" destOrd="0" presId="urn:microsoft.com/office/officeart/2005/8/layout/hierarchy6"/>
    <dgm:cxn modelId="{87C2980F-5BA2-46C9-AD55-DED67F5F43DF}" type="presParOf" srcId="{639E187F-DFED-48F6-BFAC-299CA3005B69}" destId="{6DF0E378-111E-440B-BD17-CEF70B7619C4}" srcOrd="0" destOrd="0" presId="urn:microsoft.com/office/officeart/2005/8/layout/hierarchy6"/>
    <dgm:cxn modelId="{920D2522-AA45-441D-8C75-F4FA9E48A5B0}" type="presParOf" srcId="{30E65C3A-A62F-476A-B8EA-DB3F42A6CEE0}" destId="{C6C413FC-969D-485D-A5B4-D0E90AA7815C}" srcOrd="4" destOrd="0" presId="urn:microsoft.com/office/officeart/2005/8/layout/hierarchy6"/>
    <dgm:cxn modelId="{2C57DB59-5CC8-4358-890C-33C2C28C365A}" type="presParOf" srcId="{C6C413FC-969D-485D-A5B4-D0E90AA7815C}" destId="{49757D4A-6192-4BEC-8D81-ECDD349BD780}" srcOrd="0" destOrd="0" presId="urn:microsoft.com/office/officeart/2005/8/layout/hierarchy6"/>
    <dgm:cxn modelId="{7E90EC7A-4348-4CAB-BC92-F1AE40DA80C7}" type="presParOf" srcId="{C6C413FC-969D-485D-A5B4-D0E90AA7815C}" destId="{04B10AFF-C57A-4E56-B7AD-77893B5459F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757D4A-6192-4BEC-8D81-ECDD349BD780}">
      <dsp:nvSpPr>
        <dsp:cNvPr id="0" name=""/>
        <dsp:cNvSpPr/>
      </dsp:nvSpPr>
      <dsp:spPr>
        <a:xfrm>
          <a:off x="0" y="2923442"/>
          <a:ext cx="11284660" cy="1787128"/>
        </a:xfrm>
        <a:prstGeom prst="rect">
          <a:avLst/>
        </a:prstGeom>
        <a:solidFill>
          <a:srgbClr val="E7ECF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Utifrån uppgifter </a:t>
          </a:r>
          <a:r>
            <a:rPr lang="sv-SE" sz="1400" kern="1200" dirty="0"/>
            <a:t>om </a:t>
          </a:r>
          <a:br>
            <a:rPr lang="sv-SE" sz="1400" kern="1200" dirty="0"/>
          </a:br>
          <a:r>
            <a:rPr lang="sv-SE" sz="1400" b="0" kern="1200" dirty="0"/>
            <a:t>antal anställda och ekonomisk omsättning (eller </a:t>
          </a:r>
          <a:r>
            <a:rPr lang="sv-SE" sz="1400" kern="1200" dirty="0"/>
            <a:t>balansomslutning) </a:t>
          </a:r>
          <a:r>
            <a:rPr lang="sv-SE" sz="1400" b="1" kern="1200" dirty="0"/>
            <a:t>klassificeras </a:t>
          </a:r>
          <a:r>
            <a:rPr lang="sv-SE" sz="1400" kern="1200" dirty="0"/>
            <a:t>varje leverantör</a:t>
          </a:r>
        </a:p>
      </dsp:txBody>
      <dsp:txXfrm>
        <a:off x="0" y="2923442"/>
        <a:ext cx="3385398" cy="1787128"/>
      </dsp:txXfrm>
    </dsp:sp>
    <dsp:sp modelId="{F857DE3C-7971-4C78-951D-8DD68799CA3D}">
      <dsp:nvSpPr>
        <dsp:cNvPr id="0" name=""/>
        <dsp:cNvSpPr/>
      </dsp:nvSpPr>
      <dsp:spPr>
        <a:xfrm>
          <a:off x="0" y="1427837"/>
          <a:ext cx="11284660" cy="1262915"/>
        </a:xfrm>
        <a:prstGeom prst="rect">
          <a:avLst/>
        </a:prstGeom>
        <a:solidFill>
          <a:srgbClr val="E7ECF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Leverantörslistorna</a:t>
          </a:r>
          <a:r>
            <a:rPr lang="sv-SE" sz="1400" kern="1200" dirty="0"/>
            <a:t> körs mot </a:t>
          </a:r>
          <a:r>
            <a:rPr lang="sv-SE" sz="1400" b="1" kern="1200" dirty="0"/>
            <a:t>centrala företagsregister</a:t>
          </a:r>
          <a:r>
            <a:rPr lang="sv-SE" sz="1400" kern="1200" dirty="0"/>
            <a:t> för att inhämta information om </a:t>
          </a:r>
          <a:r>
            <a:rPr lang="sv-SE" sz="1400" b="1" kern="1200" dirty="0"/>
            <a:t>anställda</a:t>
          </a:r>
          <a:r>
            <a:rPr lang="sv-SE" sz="1400" kern="1200" dirty="0"/>
            <a:t> och </a:t>
          </a:r>
          <a:r>
            <a:rPr lang="sv-SE" sz="1400" b="1" kern="1200" dirty="0"/>
            <a:t>omsättning</a:t>
          </a:r>
        </a:p>
      </dsp:txBody>
      <dsp:txXfrm>
        <a:off x="0" y="1427837"/>
        <a:ext cx="3385398" cy="1262915"/>
      </dsp:txXfrm>
    </dsp:sp>
    <dsp:sp modelId="{BB0A5B56-F8D8-4E7F-BDDE-3B97DB262114}">
      <dsp:nvSpPr>
        <dsp:cNvPr id="0" name=""/>
        <dsp:cNvSpPr/>
      </dsp:nvSpPr>
      <dsp:spPr>
        <a:xfrm>
          <a:off x="0" y="-16012"/>
          <a:ext cx="11284660" cy="1262915"/>
        </a:xfrm>
        <a:prstGeom prst="rect">
          <a:avLst/>
        </a:prstGeom>
        <a:solidFill>
          <a:srgbClr val="E7ECF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Leverantörslistor</a:t>
          </a:r>
          <a:r>
            <a:rPr lang="sv-SE" sz="1400" kern="1200" dirty="0"/>
            <a:t> från den </a:t>
          </a:r>
          <a:r>
            <a:rPr lang="sv-SE" sz="1400" b="1" kern="1200" dirty="0"/>
            <a:t>stadenövergripande spendrapporten </a:t>
          </a:r>
          <a:r>
            <a:rPr lang="sv-SE" sz="1400" kern="1200" dirty="0"/>
            <a:t>och </a:t>
          </a:r>
          <a:r>
            <a:rPr lang="sv-SE" sz="1400" b="1" kern="1200" dirty="0"/>
            <a:t>ramavtalsredovisningen</a:t>
          </a:r>
          <a:r>
            <a:rPr lang="sv-SE" sz="1400" kern="1200" dirty="0"/>
            <a:t> är dataunderlaget för SME-analysen</a:t>
          </a:r>
        </a:p>
      </dsp:txBody>
      <dsp:txXfrm>
        <a:off x="0" y="-16012"/>
        <a:ext cx="3385398" cy="1262915"/>
      </dsp:txXfrm>
    </dsp:sp>
    <dsp:sp modelId="{F74595D9-F949-4721-B243-418BE53081A3}">
      <dsp:nvSpPr>
        <dsp:cNvPr id="0" name=""/>
        <dsp:cNvSpPr/>
      </dsp:nvSpPr>
      <dsp:spPr>
        <a:xfrm>
          <a:off x="7748261" y="206393"/>
          <a:ext cx="2196839" cy="8456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Dataunderlag: Leverantörslistor </a:t>
          </a:r>
          <a:br>
            <a:rPr lang="sv-SE" sz="1200" kern="1200" dirty="0"/>
          </a:br>
          <a:r>
            <a:rPr lang="sv-SE" sz="1200" kern="1200" dirty="0"/>
            <a:t>Spendrapport &amp; Avtalsredovisning &amp; Proceedo</a:t>
          </a:r>
        </a:p>
      </dsp:txBody>
      <dsp:txXfrm>
        <a:off x="7748261" y="206393"/>
        <a:ext cx="2196839" cy="845633"/>
      </dsp:txXfrm>
    </dsp:sp>
    <dsp:sp modelId="{FB99111C-8539-4CE3-A90E-60F64FCDF7CC}">
      <dsp:nvSpPr>
        <dsp:cNvPr id="0" name=""/>
        <dsp:cNvSpPr/>
      </dsp:nvSpPr>
      <dsp:spPr>
        <a:xfrm>
          <a:off x="7731207" y="1052026"/>
          <a:ext cx="1115473" cy="572765"/>
        </a:xfrm>
        <a:custGeom>
          <a:avLst/>
          <a:gdLst/>
          <a:ahLst/>
          <a:cxnLst/>
          <a:rect l="0" t="0" r="0" b="0"/>
          <a:pathLst>
            <a:path>
              <a:moveTo>
                <a:pt x="1115473" y="0"/>
              </a:moveTo>
              <a:lnTo>
                <a:pt x="1115473" y="286382"/>
              </a:lnTo>
              <a:lnTo>
                <a:pt x="0" y="286382"/>
              </a:lnTo>
              <a:lnTo>
                <a:pt x="0" y="5727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CAE40-F342-443D-976C-3C14FBA45A07}">
      <dsp:nvSpPr>
        <dsp:cNvPr id="0" name=""/>
        <dsp:cNvSpPr/>
      </dsp:nvSpPr>
      <dsp:spPr>
        <a:xfrm>
          <a:off x="6691209" y="1624792"/>
          <a:ext cx="2079995" cy="94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Matchade mot centrala företagsregister</a:t>
          </a:r>
        </a:p>
      </dsp:txBody>
      <dsp:txXfrm>
        <a:off x="6691209" y="1624792"/>
        <a:ext cx="2079995" cy="945275"/>
      </dsp:txXfrm>
    </dsp:sp>
    <dsp:sp modelId="{5534ED9E-B0C7-4EF9-A05B-79CEA32EFC1F}">
      <dsp:nvSpPr>
        <dsp:cNvPr id="0" name=""/>
        <dsp:cNvSpPr/>
      </dsp:nvSpPr>
      <dsp:spPr>
        <a:xfrm>
          <a:off x="6499750" y="2570067"/>
          <a:ext cx="1231456" cy="470404"/>
        </a:xfrm>
        <a:custGeom>
          <a:avLst/>
          <a:gdLst/>
          <a:ahLst/>
          <a:cxnLst/>
          <a:rect l="0" t="0" r="0" b="0"/>
          <a:pathLst>
            <a:path>
              <a:moveTo>
                <a:pt x="1231456" y="0"/>
              </a:moveTo>
              <a:lnTo>
                <a:pt x="1231456" y="235202"/>
              </a:lnTo>
              <a:lnTo>
                <a:pt x="0" y="235202"/>
              </a:lnTo>
              <a:lnTo>
                <a:pt x="0" y="4704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29756-5B8C-4F65-8FA3-D6D1E29BD489}">
      <dsp:nvSpPr>
        <dsp:cNvPr id="0" name=""/>
        <dsp:cNvSpPr/>
      </dsp:nvSpPr>
      <dsp:spPr>
        <a:xfrm>
          <a:off x="5736257" y="3040471"/>
          <a:ext cx="1526985" cy="7199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Små och medelstora företag</a:t>
          </a:r>
        </a:p>
      </dsp:txBody>
      <dsp:txXfrm>
        <a:off x="5736257" y="3040471"/>
        <a:ext cx="1526985" cy="719995"/>
      </dsp:txXfrm>
    </dsp:sp>
    <dsp:sp modelId="{18BA3443-8952-4513-B055-B66DE6659DE3}">
      <dsp:nvSpPr>
        <dsp:cNvPr id="0" name=""/>
        <dsp:cNvSpPr/>
      </dsp:nvSpPr>
      <dsp:spPr>
        <a:xfrm>
          <a:off x="5066543" y="3760467"/>
          <a:ext cx="1433206" cy="190029"/>
        </a:xfrm>
        <a:custGeom>
          <a:avLst/>
          <a:gdLst/>
          <a:ahLst/>
          <a:cxnLst/>
          <a:rect l="0" t="0" r="0" b="0"/>
          <a:pathLst>
            <a:path>
              <a:moveTo>
                <a:pt x="1433206" y="0"/>
              </a:moveTo>
              <a:lnTo>
                <a:pt x="1433206" y="95014"/>
              </a:lnTo>
              <a:lnTo>
                <a:pt x="0" y="95014"/>
              </a:lnTo>
              <a:lnTo>
                <a:pt x="0" y="1900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CC8D75-9B0E-4C9F-ABEA-695E66819E8B}">
      <dsp:nvSpPr>
        <dsp:cNvPr id="0" name=""/>
        <dsp:cNvSpPr/>
      </dsp:nvSpPr>
      <dsp:spPr>
        <a:xfrm>
          <a:off x="4492671" y="3950496"/>
          <a:ext cx="1147744" cy="6372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Medelstora företag</a:t>
          </a:r>
        </a:p>
      </dsp:txBody>
      <dsp:txXfrm>
        <a:off x="4492671" y="3950496"/>
        <a:ext cx="1147744" cy="637208"/>
      </dsp:txXfrm>
    </dsp:sp>
    <dsp:sp modelId="{5C4B2B3E-1C87-4D09-8F73-11694E3E4166}">
      <dsp:nvSpPr>
        <dsp:cNvPr id="0" name=""/>
        <dsp:cNvSpPr/>
      </dsp:nvSpPr>
      <dsp:spPr>
        <a:xfrm>
          <a:off x="6363385" y="3760467"/>
          <a:ext cx="91440" cy="190029"/>
        </a:xfrm>
        <a:custGeom>
          <a:avLst/>
          <a:gdLst/>
          <a:ahLst/>
          <a:cxnLst/>
          <a:rect l="0" t="0" r="0" b="0"/>
          <a:pathLst>
            <a:path>
              <a:moveTo>
                <a:pt x="136365" y="0"/>
              </a:moveTo>
              <a:lnTo>
                <a:pt x="136365" y="95014"/>
              </a:lnTo>
              <a:lnTo>
                <a:pt x="45720" y="95014"/>
              </a:lnTo>
              <a:lnTo>
                <a:pt x="45720" y="1900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ECF5F-103A-4007-9796-853625D0C13E}">
      <dsp:nvSpPr>
        <dsp:cNvPr id="0" name=""/>
        <dsp:cNvSpPr/>
      </dsp:nvSpPr>
      <dsp:spPr>
        <a:xfrm>
          <a:off x="5835232" y="3950496"/>
          <a:ext cx="1147744" cy="6372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Små företag</a:t>
          </a:r>
        </a:p>
      </dsp:txBody>
      <dsp:txXfrm>
        <a:off x="5835232" y="3950496"/>
        <a:ext cx="1147744" cy="637208"/>
      </dsp:txXfrm>
    </dsp:sp>
    <dsp:sp modelId="{A88195CB-9B7B-44F3-A7FB-EB773BC8AC61}">
      <dsp:nvSpPr>
        <dsp:cNvPr id="0" name=""/>
        <dsp:cNvSpPr/>
      </dsp:nvSpPr>
      <dsp:spPr>
        <a:xfrm>
          <a:off x="6499750" y="3760467"/>
          <a:ext cx="1196014" cy="186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065"/>
              </a:lnTo>
              <a:lnTo>
                <a:pt x="1196014" y="93065"/>
              </a:lnTo>
              <a:lnTo>
                <a:pt x="1196014" y="1861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159F1-C9F4-4896-B246-91131F3F8DBB}">
      <dsp:nvSpPr>
        <dsp:cNvPr id="0" name=""/>
        <dsp:cNvSpPr/>
      </dsp:nvSpPr>
      <dsp:spPr>
        <a:xfrm>
          <a:off x="7121892" y="3946597"/>
          <a:ext cx="1147744" cy="6372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Mikro-företag</a:t>
          </a:r>
        </a:p>
      </dsp:txBody>
      <dsp:txXfrm>
        <a:off x="7121892" y="3946597"/>
        <a:ext cx="1147744" cy="637208"/>
      </dsp:txXfrm>
    </dsp:sp>
    <dsp:sp modelId="{D0916BE6-5F2A-43F2-9957-046BFB41FAFD}">
      <dsp:nvSpPr>
        <dsp:cNvPr id="0" name=""/>
        <dsp:cNvSpPr/>
      </dsp:nvSpPr>
      <dsp:spPr>
        <a:xfrm>
          <a:off x="7731207" y="2570067"/>
          <a:ext cx="546231" cy="472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050"/>
              </a:lnTo>
              <a:lnTo>
                <a:pt x="546231" y="236050"/>
              </a:lnTo>
              <a:lnTo>
                <a:pt x="546231" y="4721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55E8D-6839-436E-A23D-24148FB3FA27}">
      <dsp:nvSpPr>
        <dsp:cNvPr id="0" name=""/>
        <dsp:cNvSpPr/>
      </dsp:nvSpPr>
      <dsp:spPr>
        <a:xfrm>
          <a:off x="7513946" y="3042167"/>
          <a:ext cx="1526985" cy="7199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Stora företag</a:t>
          </a:r>
        </a:p>
      </dsp:txBody>
      <dsp:txXfrm>
        <a:off x="7513946" y="3042167"/>
        <a:ext cx="1526985" cy="719995"/>
      </dsp:txXfrm>
    </dsp:sp>
    <dsp:sp modelId="{8C69CA8F-02F3-4032-851C-0D5963A92C0A}">
      <dsp:nvSpPr>
        <dsp:cNvPr id="0" name=""/>
        <dsp:cNvSpPr/>
      </dsp:nvSpPr>
      <dsp:spPr>
        <a:xfrm>
          <a:off x="7731207" y="2570067"/>
          <a:ext cx="2296264" cy="481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770"/>
              </a:lnTo>
              <a:lnTo>
                <a:pt x="2296264" y="240770"/>
              </a:lnTo>
              <a:lnTo>
                <a:pt x="2296264" y="4815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0FB47-333D-4D2D-BC6C-04983490DAF0}">
      <dsp:nvSpPr>
        <dsp:cNvPr id="0" name=""/>
        <dsp:cNvSpPr/>
      </dsp:nvSpPr>
      <dsp:spPr>
        <a:xfrm>
          <a:off x="9263746" y="3051608"/>
          <a:ext cx="1527451" cy="719995"/>
        </a:xfrm>
        <a:prstGeom prst="rect">
          <a:avLst/>
        </a:prstGeom>
        <a:solidFill>
          <a:schemeClr val="bg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Ej klassningsbara företag</a:t>
          </a:r>
        </a:p>
      </dsp:txBody>
      <dsp:txXfrm>
        <a:off x="9263746" y="3051608"/>
        <a:ext cx="1527451" cy="719995"/>
      </dsp:txXfrm>
    </dsp:sp>
    <dsp:sp modelId="{EC2262E4-F2C8-4DF1-A4AF-76E1BA1B11E1}">
      <dsp:nvSpPr>
        <dsp:cNvPr id="0" name=""/>
        <dsp:cNvSpPr/>
      </dsp:nvSpPr>
      <dsp:spPr>
        <a:xfrm>
          <a:off x="8846681" y="1052026"/>
          <a:ext cx="1196006" cy="572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382"/>
              </a:lnTo>
              <a:lnTo>
                <a:pt x="1196006" y="286382"/>
              </a:lnTo>
              <a:lnTo>
                <a:pt x="1196006" y="5727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303D3-15B9-4C6F-A529-CFBD624A1672}">
      <dsp:nvSpPr>
        <dsp:cNvPr id="0" name=""/>
        <dsp:cNvSpPr/>
      </dsp:nvSpPr>
      <dsp:spPr>
        <a:xfrm>
          <a:off x="9050370" y="1624792"/>
          <a:ext cx="1984634" cy="945275"/>
        </a:xfrm>
        <a:prstGeom prst="rect">
          <a:avLst/>
        </a:prstGeom>
        <a:solidFill>
          <a:schemeClr val="bg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Ej matchade mot centrala företagsregister</a:t>
          </a:r>
        </a:p>
      </dsp:txBody>
      <dsp:txXfrm>
        <a:off x="9050370" y="1624792"/>
        <a:ext cx="1984634" cy="9452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757D4A-6192-4BEC-8D81-ECDD349BD780}">
      <dsp:nvSpPr>
        <dsp:cNvPr id="0" name=""/>
        <dsp:cNvSpPr/>
      </dsp:nvSpPr>
      <dsp:spPr>
        <a:xfrm>
          <a:off x="0" y="3197488"/>
          <a:ext cx="11330342" cy="1687647"/>
        </a:xfrm>
        <a:prstGeom prst="rect">
          <a:avLst/>
        </a:prstGeom>
        <a:solidFill>
          <a:srgbClr val="E7ECF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Övergripande klassning </a:t>
          </a:r>
          <a:r>
            <a:rPr lang="sv-SE" sz="1400" kern="1200" dirty="0"/>
            <a:t>har </a:t>
          </a:r>
          <a:r>
            <a:rPr lang="sv-SE" sz="1400" b="1" kern="1200" dirty="0"/>
            <a:t>gjorts manuellt </a:t>
          </a:r>
          <a:r>
            <a:rPr lang="sv-SE" sz="1400" kern="1200" dirty="0"/>
            <a:t>av de kvarstående organisationerna. Klassningen har gjorts översiktligt och därför finns det </a:t>
          </a:r>
          <a:r>
            <a:rPr lang="sv-SE" sz="1400" b="1" kern="1200" dirty="0"/>
            <a:t>viss felmarginal</a:t>
          </a:r>
          <a:r>
            <a:rPr lang="sv-SE" sz="1400" kern="1200" dirty="0"/>
            <a:t>.</a:t>
          </a:r>
        </a:p>
      </dsp:txBody>
      <dsp:txXfrm>
        <a:off x="0" y="3197488"/>
        <a:ext cx="3399102" cy="1687647"/>
      </dsp:txXfrm>
    </dsp:sp>
    <dsp:sp modelId="{F857DE3C-7971-4C78-951D-8DD68799CA3D}">
      <dsp:nvSpPr>
        <dsp:cNvPr id="0" name=""/>
        <dsp:cNvSpPr/>
      </dsp:nvSpPr>
      <dsp:spPr>
        <a:xfrm>
          <a:off x="0" y="1383828"/>
          <a:ext cx="11330342" cy="1571615"/>
        </a:xfrm>
        <a:prstGeom prst="rect">
          <a:avLst/>
        </a:prstGeom>
        <a:solidFill>
          <a:srgbClr val="E7ECF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Privata aktiebolag </a:t>
          </a:r>
          <a:r>
            <a:rPr lang="sv-SE" sz="1400" b="0" kern="1200" dirty="0"/>
            <a:t>har </a:t>
          </a:r>
          <a:r>
            <a:rPr lang="sv-SE" sz="1400" b="1" kern="1200" dirty="0"/>
            <a:t>gallrats</a:t>
          </a:r>
          <a:r>
            <a:rPr lang="sv-SE" sz="1400" b="0" kern="1200" dirty="0"/>
            <a:t> bort (med några undantag). </a:t>
          </a:r>
          <a:br>
            <a:rPr lang="sv-SE" sz="1400" b="0" kern="1200" dirty="0"/>
          </a:br>
          <a:r>
            <a:rPr lang="sv-SE" sz="1400" b="0" kern="1200" dirty="0"/>
            <a:t>Ca </a:t>
          </a:r>
          <a:r>
            <a:rPr lang="sv-SE" sz="1400" b="1" kern="1200" dirty="0"/>
            <a:t>2 000 </a:t>
          </a:r>
          <a:r>
            <a:rPr lang="sv-SE" sz="1400" b="0" kern="1200" dirty="0"/>
            <a:t>organisationer har </a:t>
          </a:r>
          <a:r>
            <a:rPr lang="sv-SE" sz="1400" b="1" kern="1200" dirty="0"/>
            <a:t>klassats.</a:t>
          </a:r>
        </a:p>
      </dsp:txBody>
      <dsp:txXfrm>
        <a:off x="0" y="1383828"/>
        <a:ext cx="3399102" cy="1571615"/>
      </dsp:txXfrm>
    </dsp:sp>
    <dsp:sp modelId="{BB0A5B56-F8D8-4E7F-BDDE-3B97DB262114}">
      <dsp:nvSpPr>
        <dsp:cNvPr id="0" name=""/>
        <dsp:cNvSpPr/>
      </dsp:nvSpPr>
      <dsp:spPr>
        <a:xfrm>
          <a:off x="0" y="-1956"/>
          <a:ext cx="11330342" cy="1192614"/>
        </a:xfrm>
        <a:prstGeom prst="rect">
          <a:avLst/>
        </a:prstGeom>
        <a:solidFill>
          <a:srgbClr val="E7ECF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Leverantörslistor</a:t>
          </a:r>
          <a:r>
            <a:rPr lang="sv-SE" sz="1400" kern="1200" dirty="0"/>
            <a:t> från den </a:t>
          </a:r>
          <a:r>
            <a:rPr lang="sv-SE" sz="1400" b="1" kern="1200" dirty="0"/>
            <a:t>stadenövergripande spendrapporten </a:t>
          </a:r>
          <a:r>
            <a:rPr lang="sv-SE" sz="1400" kern="1200" dirty="0"/>
            <a:t>och </a:t>
          </a:r>
          <a:r>
            <a:rPr lang="sv-SE" sz="1400" b="1" kern="1200" dirty="0"/>
            <a:t>ramavtalsredovisningen</a:t>
          </a:r>
          <a:r>
            <a:rPr lang="sv-SE" sz="1400" kern="1200" dirty="0"/>
            <a:t> är grunden för klassning av civilsamhällets organisationer</a:t>
          </a:r>
        </a:p>
      </dsp:txBody>
      <dsp:txXfrm>
        <a:off x="0" y="-1956"/>
        <a:ext cx="3399102" cy="1192614"/>
      </dsp:txXfrm>
    </dsp:sp>
    <dsp:sp modelId="{F74595D9-F949-4721-B243-418BE53081A3}">
      <dsp:nvSpPr>
        <dsp:cNvPr id="0" name=""/>
        <dsp:cNvSpPr/>
      </dsp:nvSpPr>
      <dsp:spPr>
        <a:xfrm>
          <a:off x="5742493" y="44633"/>
          <a:ext cx="3174724" cy="10910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Dataunderlag: Leverantörslistor </a:t>
          </a:r>
          <a:br>
            <a:rPr lang="sv-SE" sz="1200" kern="1200" dirty="0"/>
          </a:br>
          <a:r>
            <a:rPr lang="sv-SE" sz="1200" kern="1200" dirty="0"/>
            <a:t>Spendrapport &amp; Avtalsredovisning &amp; </a:t>
          </a:r>
          <a:r>
            <a:rPr lang="sv-SE" sz="1200" kern="1200" dirty="0" err="1"/>
            <a:t>Proceedo</a:t>
          </a:r>
          <a:endParaRPr lang="sv-SE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2019 &amp; 2020 (ca 20 000 organisationer)</a:t>
          </a:r>
        </a:p>
      </dsp:txBody>
      <dsp:txXfrm>
        <a:off x="5742493" y="44633"/>
        <a:ext cx="3174724" cy="1091094"/>
      </dsp:txXfrm>
    </dsp:sp>
    <dsp:sp modelId="{FB99111C-8539-4CE3-A90E-60F64FCDF7CC}">
      <dsp:nvSpPr>
        <dsp:cNvPr id="0" name=""/>
        <dsp:cNvSpPr/>
      </dsp:nvSpPr>
      <dsp:spPr>
        <a:xfrm>
          <a:off x="6135329" y="1135728"/>
          <a:ext cx="1194526" cy="790089"/>
        </a:xfrm>
        <a:custGeom>
          <a:avLst/>
          <a:gdLst/>
          <a:ahLst/>
          <a:cxnLst/>
          <a:rect l="0" t="0" r="0" b="0"/>
          <a:pathLst>
            <a:path>
              <a:moveTo>
                <a:pt x="1194526" y="0"/>
              </a:moveTo>
              <a:lnTo>
                <a:pt x="1194526" y="395044"/>
              </a:lnTo>
              <a:lnTo>
                <a:pt x="0" y="395044"/>
              </a:lnTo>
              <a:lnTo>
                <a:pt x="0" y="7900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CAE40-F342-443D-976C-3C14FBA45A07}">
      <dsp:nvSpPr>
        <dsp:cNvPr id="0" name=""/>
        <dsp:cNvSpPr/>
      </dsp:nvSpPr>
      <dsp:spPr>
        <a:xfrm>
          <a:off x="5041043" y="1925817"/>
          <a:ext cx="2188570" cy="8989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Ca 2 000 organisationer</a:t>
          </a:r>
        </a:p>
      </dsp:txBody>
      <dsp:txXfrm>
        <a:off x="5041043" y="1925817"/>
        <a:ext cx="2188570" cy="898936"/>
      </dsp:txXfrm>
    </dsp:sp>
    <dsp:sp modelId="{5534ED9E-B0C7-4EF9-A05B-79CEA32EFC1F}">
      <dsp:nvSpPr>
        <dsp:cNvPr id="0" name=""/>
        <dsp:cNvSpPr/>
      </dsp:nvSpPr>
      <dsp:spPr>
        <a:xfrm>
          <a:off x="6087454" y="2824753"/>
          <a:ext cx="91440" cy="474493"/>
        </a:xfrm>
        <a:custGeom>
          <a:avLst/>
          <a:gdLst/>
          <a:ahLst/>
          <a:cxnLst/>
          <a:rect l="0" t="0" r="0" b="0"/>
          <a:pathLst>
            <a:path>
              <a:moveTo>
                <a:pt x="47874" y="0"/>
              </a:moveTo>
              <a:lnTo>
                <a:pt x="47874" y="237246"/>
              </a:lnTo>
              <a:lnTo>
                <a:pt x="45720" y="237246"/>
              </a:lnTo>
              <a:lnTo>
                <a:pt x="45720" y="4744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29756-5B8C-4F65-8FA3-D6D1E29BD489}">
      <dsp:nvSpPr>
        <dsp:cNvPr id="0" name=""/>
        <dsp:cNvSpPr/>
      </dsp:nvSpPr>
      <dsp:spPr>
        <a:xfrm>
          <a:off x="5329827" y="3299246"/>
          <a:ext cx="1606693" cy="757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Manuell klassning av organisationerna</a:t>
          </a:r>
        </a:p>
      </dsp:txBody>
      <dsp:txXfrm>
        <a:off x="5329827" y="3299246"/>
        <a:ext cx="1606693" cy="757578"/>
      </dsp:txXfrm>
    </dsp:sp>
    <dsp:sp modelId="{18BA3443-8952-4513-B055-B66DE6659DE3}">
      <dsp:nvSpPr>
        <dsp:cNvPr id="0" name=""/>
        <dsp:cNvSpPr/>
      </dsp:nvSpPr>
      <dsp:spPr>
        <a:xfrm>
          <a:off x="5326963" y="4056825"/>
          <a:ext cx="806211" cy="208065"/>
        </a:xfrm>
        <a:custGeom>
          <a:avLst/>
          <a:gdLst/>
          <a:ahLst/>
          <a:cxnLst/>
          <a:rect l="0" t="0" r="0" b="0"/>
          <a:pathLst>
            <a:path>
              <a:moveTo>
                <a:pt x="806211" y="0"/>
              </a:moveTo>
              <a:lnTo>
                <a:pt x="806211" y="104032"/>
              </a:lnTo>
              <a:lnTo>
                <a:pt x="0" y="104032"/>
              </a:lnTo>
              <a:lnTo>
                <a:pt x="0" y="2080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CC8D75-9B0E-4C9F-ABEA-695E66819E8B}">
      <dsp:nvSpPr>
        <dsp:cNvPr id="0" name=""/>
        <dsp:cNvSpPr/>
      </dsp:nvSpPr>
      <dsp:spPr>
        <a:xfrm>
          <a:off x="5002013" y="4264890"/>
          <a:ext cx="649901" cy="618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Ja</a:t>
          </a:r>
        </a:p>
      </dsp:txBody>
      <dsp:txXfrm>
        <a:off x="5002013" y="4264890"/>
        <a:ext cx="649901" cy="618288"/>
      </dsp:txXfrm>
    </dsp:sp>
    <dsp:sp modelId="{5C4B2B3E-1C87-4D09-8F73-11694E3E4166}">
      <dsp:nvSpPr>
        <dsp:cNvPr id="0" name=""/>
        <dsp:cNvSpPr/>
      </dsp:nvSpPr>
      <dsp:spPr>
        <a:xfrm>
          <a:off x="6133174" y="4056825"/>
          <a:ext cx="939664" cy="214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177"/>
              </a:lnTo>
              <a:lnTo>
                <a:pt x="939664" y="107177"/>
              </a:lnTo>
              <a:lnTo>
                <a:pt x="939664" y="2143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ECF5F-103A-4007-9796-853625D0C13E}">
      <dsp:nvSpPr>
        <dsp:cNvPr id="0" name=""/>
        <dsp:cNvSpPr/>
      </dsp:nvSpPr>
      <dsp:spPr>
        <a:xfrm>
          <a:off x="6747040" y="4271179"/>
          <a:ext cx="651598" cy="611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Nej</a:t>
          </a:r>
        </a:p>
      </dsp:txBody>
      <dsp:txXfrm>
        <a:off x="6747040" y="4271179"/>
        <a:ext cx="651598" cy="611999"/>
      </dsp:txXfrm>
    </dsp:sp>
    <dsp:sp modelId="{EC2262E4-F2C8-4DF1-A4AF-76E1BA1B11E1}">
      <dsp:nvSpPr>
        <dsp:cNvPr id="0" name=""/>
        <dsp:cNvSpPr/>
      </dsp:nvSpPr>
      <dsp:spPr>
        <a:xfrm>
          <a:off x="7329855" y="1135728"/>
          <a:ext cx="1237612" cy="790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044"/>
              </a:lnTo>
              <a:lnTo>
                <a:pt x="1237612" y="395044"/>
              </a:lnTo>
              <a:lnTo>
                <a:pt x="1237612" y="7900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303D3-15B9-4C6F-A529-CFBD624A1672}">
      <dsp:nvSpPr>
        <dsp:cNvPr id="0" name=""/>
        <dsp:cNvSpPr/>
      </dsp:nvSpPr>
      <dsp:spPr>
        <a:xfrm>
          <a:off x="7523352" y="1925817"/>
          <a:ext cx="2088232" cy="899186"/>
        </a:xfrm>
        <a:prstGeom prst="rect">
          <a:avLst/>
        </a:prstGeom>
        <a:solidFill>
          <a:schemeClr val="bg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Gallring av Privat Aktiebolag</a:t>
          </a:r>
        </a:p>
      </dsp:txBody>
      <dsp:txXfrm>
        <a:off x="7523352" y="1925817"/>
        <a:ext cx="2088232" cy="899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F8F1F-AD51-4E26-B19B-2FBC6050F91D}" type="datetime1">
              <a:rPr lang="sv-SE" smtClean="0"/>
              <a:t>2021-11-08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E4542-5E82-40AD-B1C9-2DD08B707608}" type="datetime1">
              <a:rPr lang="sv-SE" smtClean="0"/>
              <a:t>2021-11-08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AE4542-5E82-40AD-B1C9-2DD08B707608}" type="datetime1">
              <a:rPr lang="sv-SE" smtClean="0"/>
              <a:t>2021-11-08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717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AE4542-5E82-40AD-B1C9-2DD08B707608}" type="datetime1">
              <a:rPr lang="sv-SE" smtClean="0"/>
              <a:t>2021-11-08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0587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AE4542-5E82-40AD-B1C9-2DD08B707608}" type="datetime1">
              <a:rPr lang="sv-SE" smtClean="0"/>
              <a:t>2021-11-08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36184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DBA35B-1191-4174-B153-7DD1424FD990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2021-11-08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1086EF-3011-429C-976B-61D9CA3A2B54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0689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AE4542-5E82-40AD-B1C9-2DD08B707608}" type="datetime1">
              <a:rPr lang="sv-SE" smtClean="0"/>
              <a:t>2021-11-08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517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AE4542-5E82-40AD-B1C9-2DD08B707608}" type="datetime1">
              <a:rPr lang="sv-SE" smtClean="0"/>
              <a:t>2021-11-08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9794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AE4542-5E82-40AD-B1C9-2DD08B707608}" type="datetime1">
              <a:rPr lang="sv-SE" smtClean="0"/>
              <a:t>2021-11-08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8147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AE4542-5E82-40AD-B1C9-2DD08B707608}" type="datetime1">
              <a:rPr lang="sv-SE" smtClean="0"/>
              <a:t>2021-11-08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0367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AE4542-5E82-40AD-B1C9-2DD08B707608}" type="datetime1">
              <a:rPr lang="sv-SE" smtClean="0"/>
              <a:t>2021-11-08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684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AE4542-5E82-40AD-B1C9-2DD08B707608}" type="datetime1">
              <a:rPr lang="sv-SE" smtClean="0"/>
              <a:t>2021-11-08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236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AE4542-5E82-40AD-B1C9-2DD08B707608}" type="datetime1">
              <a:rPr lang="sv-SE" smtClean="0"/>
              <a:t>2021-11-08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2641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AE4542-5E82-40AD-B1C9-2DD08B707608}" type="datetime1">
              <a:rPr lang="sv-SE" smtClean="0"/>
              <a:t>2021-11-08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1284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1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9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430389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871652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083233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0355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87650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3670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7267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94286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77547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5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88E3460-7228-4DB3-A6B8-F304B211BC3F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00141488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553C1A9-DB36-4729-A526-0352AB7C6E25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8212309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530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29371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69838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3569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54282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0063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31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694464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1932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2873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370054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01674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2599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61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5656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50779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6399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198759870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31427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4293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24297097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43112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ovan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52129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616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/>
          </a:p>
        </p:txBody>
      </p:sp>
    </p:spTree>
    <p:extLst>
      <p:ext uri="{BB962C8B-B14F-4D97-AF65-F5344CB8AC3E}">
        <p14:creationId xmlns:p14="http://schemas.microsoft.com/office/powerpoint/2010/main" val="3296081675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ovan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269207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20367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latin typeface="+mn-lt"/>
              </a:rPr>
              <a:t>Hållbar stad – öppen för världen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D25EA8EC-0570-4F41-AD06-8A2B92AA1DA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2964884" cy="1986474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Avdelning</a:t>
            </a:r>
            <a:br>
              <a:rPr lang="sv-SE"/>
            </a:br>
            <a:r>
              <a:rPr lang="sv-SE"/>
              <a:t>Område, Göteborgs Stad</a:t>
            </a:r>
            <a:br>
              <a:rPr lang="sv-SE"/>
            </a:br>
            <a:r>
              <a:rPr lang="sv-SE"/>
              <a:t>Namn</a:t>
            </a:r>
            <a:br>
              <a:rPr lang="sv-SE"/>
            </a:br>
            <a:r>
              <a:rPr lang="sv-SE"/>
              <a:t>namn@namn.se</a:t>
            </a:r>
          </a:p>
        </p:txBody>
      </p:sp>
      <p:sp>
        <p:nvSpPr>
          <p:cNvPr id="7" name="Platshållare för text 4">
            <a:extLst>
              <a:ext uri="{FF2B5EF4-FFF2-40B4-BE49-F238E27FC236}">
                <a16:creationId xmlns:a16="http://schemas.microsoft.com/office/drawing/2014/main" id="{F9216929-B32B-4DE4-83C1-7FF2B0070E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04643" y="2830624"/>
            <a:ext cx="2964884" cy="1986474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Avdelning</a:t>
            </a:r>
            <a:br>
              <a:rPr lang="sv-SE"/>
            </a:br>
            <a:r>
              <a:rPr lang="sv-SE"/>
              <a:t>Område, Göteborgs Stad</a:t>
            </a:r>
            <a:br>
              <a:rPr lang="sv-SE"/>
            </a:br>
            <a:r>
              <a:rPr lang="sv-SE"/>
              <a:t>Namn</a:t>
            </a:r>
            <a:br>
              <a:rPr lang="sv-SE"/>
            </a:br>
            <a:r>
              <a:rPr lang="sv-SE"/>
              <a:t>namn@namn.se</a:t>
            </a:r>
          </a:p>
        </p:txBody>
      </p:sp>
      <p:sp>
        <p:nvSpPr>
          <p:cNvPr id="12" name="Platshållare för text 4">
            <a:extLst>
              <a:ext uri="{FF2B5EF4-FFF2-40B4-BE49-F238E27FC236}">
                <a16:creationId xmlns:a16="http://schemas.microsoft.com/office/drawing/2014/main" id="{ED06F810-4D0D-4781-9E83-497BECAB3A8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88637" y="2830624"/>
            <a:ext cx="2964884" cy="1986474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Avdelning</a:t>
            </a:r>
            <a:br>
              <a:rPr lang="sv-SE"/>
            </a:br>
            <a:r>
              <a:rPr lang="sv-SE"/>
              <a:t>Område, Göteborgs Stad</a:t>
            </a:r>
            <a:br>
              <a:rPr lang="sv-SE"/>
            </a:br>
            <a:r>
              <a:rPr lang="sv-SE"/>
              <a:t>Namn</a:t>
            </a:r>
            <a:br>
              <a:rPr lang="sv-SE"/>
            </a:br>
            <a:r>
              <a:rPr lang="sv-SE"/>
              <a:t>namn@namn.se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52210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262262"/>
      </p:ext>
    </p:extLst>
  </p:cSld>
  <p:clrMapOvr>
    <a:masterClrMapping/>
  </p:clrMapOvr>
  <p:hf sldNum="0" hdr="0" ftr="0"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F1870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sv-SE" sz="2000" b="1">
              <a:solidFill>
                <a:prstClr val="white"/>
              </a:solidFill>
              <a:latin typeface="Arial Black" panose="020B0A04020102020204" pitchFamily="34" charset="0"/>
              <a:sym typeface="Arial Black" panose="020B0A04020102020204" pitchFamily="34" charset="0"/>
            </a:endParaRPr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edit</a:t>
            </a:r>
            <a:r>
              <a:rPr lang="sv-SE"/>
              <a:t> Master </a:t>
            </a:r>
            <a:r>
              <a:rPr lang="sv-SE" err="1"/>
              <a:t>title</a:t>
            </a:r>
            <a:r>
              <a:rPr lang="sv-SE"/>
              <a:t>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edit</a:t>
            </a:r>
            <a:r>
              <a:rPr lang="sv-SE"/>
              <a:t> Master text </a:t>
            </a:r>
            <a:r>
              <a:rPr lang="sv-SE" err="1"/>
              <a:t>styles</a:t>
            </a:r>
            <a:endParaRPr lang="sv-SE"/>
          </a:p>
          <a:p>
            <a:pPr lvl="1"/>
            <a:r>
              <a:rPr lang="sv-SE"/>
              <a:t>Second </a:t>
            </a:r>
            <a:r>
              <a:rPr lang="sv-SE" err="1"/>
              <a:t>level</a:t>
            </a:r>
            <a:endParaRPr lang="sv-SE"/>
          </a:p>
          <a:p>
            <a:pPr lvl="2"/>
            <a:r>
              <a:rPr lang="sv-SE" err="1"/>
              <a:t>Third</a:t>
            </a:r>
            <a:r>
              <a:rPr lang="sv-SE"/>
              <a:t> </a:t>
            </a:r>
            <a:r>
              <a:rPr lang="sv-SE" err="1"/>
              <a:t>level</a:t>
            </a:r>
            <a:endParaRPr lang="sv-SE"/>
          </a:p>
          <a:p>
            <a:pPr lvl="3"/>
            <a:r>
              <a:rPr lang="sv-SE" err="1"/>
              <a:t>Fourth</a:t>
            </a:r>
            <a:r>
              <a:rPr lang="sv-SE"/>
              <a:t> </a:t>
            </a:r>
            <a:r>
              <a:rPr lang="sv-SE" err="1"/>
              <a:t>level</a:t>
            </a:r>
            <a:endParaRPr lang="sv-SE"/>
          </a:p>
          <a:p>
            <a:pPr lvl="4"/>
            <a:r>
              <a:rPr lang="sv-SE" err="1"/>
              <a:t>Fifth</a:t>
            </a:r>
            <a:r>
              <a:rPr lang="sv-SE"/>
              <a:t> </a:t>
            </a:r>
            <a:r>
              <a:rPr lang="sv-SE" err="1"/>
              <a:t>level</a:t>
            </a:r>
            <a:endParaRPr lang="sv-SE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07988" y="203863"/>
            <a:ext cx="9169200" cy="169200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200"/>
            </a:lvl1pPr>
          </a:lstStyle>
          <a:p>
            <a:pPr lvl="0"/>
            <a:r>
              <a:rPr lang="sv-SE"/>
              <a:t>Super </a:t>
            </a:r>
            <a:r>
              <a:rPr lang="sv-SE" err="1"/>
              <a:t>title</a:t>
            </a:r>
            <a:r>
              <a:rPr lang="sv-SE"/>
              <a:t> </a:t>
            </a:r>
            <a:r>
              <a:rPr lang="sv-SE" err="1"/>
              <a:t>here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5646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88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BC929D8-093F-4826-8D04-F268FF63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635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5128C6-B678-4715-9D0F-D4C07F59ED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07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807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503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3241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909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2246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08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90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099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1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5CC9138-760F-4A17-8B1B-6D99EFF79AD6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858437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1825FE-CC31-4DE6-9AA9-7C27B553E870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917259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15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8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5376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67873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13503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27795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4989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1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1209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202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91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7067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529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940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77CCA5E-96FA-4B08-97E3-9C131E99F26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2395555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B86F8F-A217-4EC5-95CF-481328A25B1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4310153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99046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29012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83832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59057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82183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7798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4292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11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07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84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8063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31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54FBE38-BAA0-4913-A593-C4237FC13E33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5231172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66C4A4B-0FFF-4609-BF3A-89A12B42C121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1240437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64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32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8605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30186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2043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810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66406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611373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02658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635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958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97697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02914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633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A12899-234C-4D37-942E-64C01D64533B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7246972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A484A78-938B-41DE-9685-15EC3BD0A57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5666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17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96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50915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59298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27434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156330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18994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27762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54532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2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113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9730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122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8899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715C386-526F-48AC-AD19-830972616829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5876177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42DB73-4413-4392-B228-119A141D349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22942773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24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11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11878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621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6.xml"/><Relationship Id="rId13" Type="http://schemas.openxmlformats.org/officeDocument/2006/relationships/slideLayout" Target="../slideLayouts/slideLayout141.xml"/><Relationship Id="rId18" Type="http://schemas.openxmlformats.org/officeDocument/2006/relationships/theme" Target="../theme/theme9.xml"/><Relationship Id="rId3" Type="http://schemas.openxmlformats.org/officeDocument/2006/relationships/slideLayout" Target="../slideLayouts/slideLayout131.xml"/><Relationship Id="rId7" Type="http://schemas.openxmlformats.org/officeDocument/2006/relationships/slideLayout" Target="../slideLayouts/slideLayout135.xml"/><Relationship Id="rId12" Type="http://schemas.openxmlformats.org/officeDocument/2006/relationships/slideLayout" Target="../slideLayouts/slideLayout140.xml"/><Relationship Id="rId17" Type="http://schemas.openxmlformats.org/officeDocument/2006/relationships/slideLayout" Target="../slideLayouts/slideLayout145.xml"/><Relationship Id="rId2" Type="http://schemas.openxmlformats.org/officeDocument/2006/relationships/slideLayout" Target="../slideLayouts/slideLayout130.xml"/><Relationship Id="rId16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29.xml"/><Relationship Id="rId6" Type="http://schemas.openxmlformats.org/officeDocument/2006/relationships/slideLayout" Target="../slideLayouts/slideLayout134.xml"/><Relationship Id="rId11" Type="http://schemas.openxmlformats.org/officeDocument/2006/relationships/slideLayout" Target="../slideLayouts/slideLayout139.xml"/><Relationship Id="rId5" Type="http://schemas.openxmlformats.org/officeDocument/2006/relationships/slideLayout" Target="../slideLayouts/slideLayout133.xml"/><Relationship Id="rId15" Type="http://schemas.openxmlformats.org/officeDocument/2006/relationships/slideLayout" Target="../slideLayouts/slideLayout143.xml"/><Relationship Id="rId10" Type="http://schemas.openxmlformats.org/officeDocument/2006/relationships/slideLayout" Target="../slideLayouts/slideLayout138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32.xml"/><Relationship Id="rId9" Type="http://schemas.openxmlformats.org/officeDocument/2006/relationships/slideLayout" Target="../slideLayouts/slideLayout137.xml"/><Relationship Id="rId14" Type="http://schemas.openxmlformats.org/officeDocument/2006/relationships/slideLayout" Target="../slideLayouts/slideLayout1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Platshållare för bildnummer 1">
            <a:extLst>
              <a:ext uri="{FF2B5EF4-FFF2-40B4-BE49-F238E27FC236}">
                <a16:creationId xmlns:a16="http://schemas.microsoft.com/office/drawing/2014/main" id="{49735908-7AA6-42A8-8D13-0A080094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  <p:sldLayoutId id="2147484420" r:id="rId10"/>
    <p:sldLayoutId id="2147484421" r:id="rId11"/>
    <p:sldLayoutId id="2147484422" r:id="rId12"/>
    <p:sldLayoutId id="2147484423" r:id="rId13"/>
    <p:sldLayoutId id="2147484424" r:id="rId14"/>
    <p:sldLayoutId id="2147484425" r:id="rId15"/>
    <p:sldLayoutId id="2147484426" r:id="rId16"/>
  </p:sldLayoutIdLst>
  <p:hf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FC2686-3742-4CA7-96AE-CD7BBA1A90F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2A7AAA3E-885B-47E9-ACBA-A0293FCE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  <p:sldLayoutId id="2147484439" r:id="rId12"/>
    <p:sldLayoutId id="2147484440" r:id="rId13"/>
    <p:sldLayoutId id="2147484441" r:id="rId14"/>
    <p:sldLayoutId id="2147484442" r:id="rId15"/>
    <p:sldLayoutId id="2147484443" r:id="rId16"/>
  </p:sldLayoutIdLst>
  <p:hf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FF76B2-A88A-470E-B646-73BDC425A6E8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4D8D5E03-09FD-47B8-83A3-7C8B23D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9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  <p:sldLayoutId id="2147484458" r:id="rId14"/>
    <p:sldLayoutId id="2147484459" r:id="rId15"/>
    <p:sldLayoutId id="2147484460" r:id="rId16"/>
  </p:sldLayoutIdLst>
  <p:hf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542BD5-103E-4DB5-88FB-E05DB9624044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ACAA70FC-8994-456B-8FC6-D537F8406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  <p:sldLayoutId id="2147484475" r:id="rId14"/>
    <p:sldLayoutId id="2147484476" r:id="rId15"/>
    <p:sldLayoutId id="2147484477" r:id="rId16"/>
  </p:sldLayoutIdLst>
  <p:hf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A98ADB3-7E4F-4041-B143-C1933A3E0DE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3F2844B7-CEF6-4069-B35D-9858A878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7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  <p:sldLayoutId id="2147484490" r:id="rId12"/>
    <p:sldLayoutId id="2147484491" r:id="rId13"/>
    <p:sldLayoutId id="2147484492" r:id="rId14"/>
    <p:sldLayoutId id="2147484493" r:id="rId15"/>
    <p:sldLayoutId id="2147484494" r:id="rId16"/>
  </p:sldLayoutIdLst>
  <p:hf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30862AA-79CD-47D7-A508-195920CF797F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0B5FE696-6F97-4D3C-86EA-DA1B9AC1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  <p:sldLayoutId id="2147484507" r:id="rId12"/>
    <p:sldLayoutId id="2147484508" r:id="rId13"/>
    <p:sldLayoutId id="2147484509" r:id="rId14"/>
    <p:sldLayoutId id="2147484510" r:id="rId15"/>
    <p:sldLayoutId id="2147484511" r:id="rId16"/>
  </p:sldLayoutIdLst>
  <p:hf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  <p:sldLayoutId id="2147484526" r:id="rId14"/>
    <p:sldLayoutId id="2147484527" r:id="rId15"/>
    <p:sldLayoutId id="2147484528" r:id="rId16"/>
  </p:sldLayoutIdLst>
  <p:hf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81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0" r:id="rId1"/>
    <p:sldLayoutId id="2147484531" r:id="rId2"/>
    <p:sldLayoutId id="2147484532" r:id="rId3"/>
    <p:sldLayoutId id="2147484533" r:id="rId4"/>
    <p:sldLayoutId id="2147484534" r:id="rId5"/>
    <p:sldLayoutId id="2147484535" r:id="rId6"/>
    <p:sldLayoutId id="2147484536" r:id="rId7"/>
    <p:sldLayoutId id="2147484537" r:id="rId8"/>
    <p:sldLayoutId id="2147484538" r:id="rId9"/>
    <p:sldLayoutId id="2147484539" r:id="rId10"/>
    <p:sldLayoutId id="2147484540" r:id="rId11"/>
    <p:sldLayoutId id="2147484541" r:id="rId12"/>
    <p:sldLayoutId id="2147484542" r:id="rId13"/>
    <p:sldLayoutId id="2147484543" r:id="rId14"/>
    <p:sldLayoutId id="2147484544" r:id="rId15"/>
    <p:sldLayoutId id="2147484545" r:id="rId16"/>
    <p:sldLayoutId id="2147484546" r:id="rId17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20628-F32D-4B59-82A3-068B45983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Analys av SME och Civilsamhället 2020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65E04F5-9521-4FFF-ABEC-B4D44D75286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1696" y="4644914"/>
            <a:ext cx="8518090" cy="246063"/>
          </a:xfrm>
        </p:spPr>
        <p:txBody>
          <a:bodyPr/>
          <a:lstStyle/>
          <a:p>
            <a:r>
              <a:rPr lang="sv-SE" dirty="0"/>
              <a:t>Inköp och upphandling</a:t>
            </a:r>
          </a:p>
        </p:txBody>
      </p:sp>
    </p:spTree>
    <p:extLst>
      <p:ext uri="{BB962C8B-B14F-4D97-AF65-F5344CB8AC3E}">
        <p14:creationId xmlns:p14="http://schemas.microsoft.com/office/powerpoint/2010/main" val="3578789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CD0109-CB96-41C6-AACB-538325C22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671927" cy="736959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SME Resultat &amp; Analys - sammanfattning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9B66B5-770A-4A63-AF72-A883ED534C0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437563" y="1261874"/>
            <a:ext cx="3754437" cy="2872804"/>
          </a:xfrm>
        </p:spPr>
        <p:txBody>
          <a:bodyPr>
            <a:normAutofit fontScale="92500" lnSpcReduction="20000"/>
          </a:bodyPr>
          <a:lstStyle/>
          <a:p>
            <a:r>
              <a:rPr lang="sv-SE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Generellt sett har Göteborgs Stad en varierad leverantörsbas med både små och stora leverantörer. </a:t>
            </a:r>
          </a:p>
          <a:p>
            <a:pPr marL="0" indent="0">
              <a:buNone/>
            </a:pPr>
            <a:endParaRPr lang="sv-S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v-SE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SME-företagen utgör den största delen</a:t>
            </a:r>
          </a:p>
          <a:p>
            <a:pPr lvl="1"/>
            <a:r>
              <a:rPr lang="sv-SE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Störst utifrån antal leverantörer</a:t>
            </a:r>
          </a:p>
          <a:p>
            <a:pPr lvl="1"/>
            <a:r>
              <a:rPr lang="sv-SE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Strax över hälften utifrån spend och avtalsredovisningen</a:t>
            </a:r>
          </a:p>
          <a:p>
            <a:pPr marL="226783" lvl="1" indent="0">
              <a:buNone/>
            </a:pPr>
            <a:endParaRPr lang="sv-SE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v-SE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Andelen SME-företag är högre för stadens samlade inköp än för de stadengemensamma ramavtalen.</a:t>
            </a:r>
          </a:p>
          <a:p>
            <a:endParaRPr lang="sv-SE" dirty="0">
              <a:highlight>
                <a:srgbClr val="FFFF00"/>
              </a:highlight>
            </a:endParaRPr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E2281A8-DC58-4CDC-B121-1EF6081FC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10</a:t>
            </a:fld>
            <a:endParaRPr lang="sv-SE" dirty="0"/>
          </a:p>
        </p:txBody>
      </p: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D5E352A7-E6DA-42B6-A84E-2FA8EA7B09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71" y="1182361"/>
            <a:ext cx="8038605" cy="449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06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E2281A8-DC58-4CDC-B121-1EF6081FC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11</a:t>
            </a:fld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6580649-CAD2-4F73-8E50-C296FD41BFA5}"/>
              </a:ext>
            </a:extLst>
          </p:cNvPr>
          <p:cNvSpPr txBox="1"/>
          <p:nvPr/>
        </p:nvSpPr>
        <p:spPr>
          <a:xfrm>
            <a:off x="313098" y="6053076"/>
            <a:ext cx="103236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 I den nationella statistiken används endast antal anställda för att skapa SME-klasser. För att få jämförbara data visas i denna bild därför SME-klasser endast utifrån parametern antal anställda även för dataunderlaget från Göteborgs Stad vilket skiljer sig från resterande SME-analys där hänsyn även tas till ekonomisk storlek enligt SME-definitionen.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BEF1777-791B-47C3-9B81-FC2D7D8D42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80" y="261053"/>
            <a:ext cx="10047228" cy="5416631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E63C5F62-1AAD-4A30-914C-B862A579018F}"/>
              </a:ext>
            </a:extLst>
          </p:cNvPr>
          <p:cNvSpPr txBox="1"/>
          <p:nvPr/>
        </p:nvSpPr>
        <p:spPr>
          <a:xfrm>
            <a:off x="10394830" y="2898475"/>
            <a:ext cx="1725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OBS! </a:t>
            </a:r>
            <a:br>
              <a:rPr lang="sv-SE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sv-SE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Klassning enbart utifrån antal anställda*</a:t>
            </a:r>
          </a:p>
        </p:txBody>
      </p:sp>
    </p:spTree>
    <p:extLst>
      <p:ext uri="{BB962C8B-B14F-4D97-AF65-F5344CB8AC3E}">
        <p14:creationId xmlns:p14="http://schemas.microsoft.com/office/powerpoint/2010/main" val="5099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4B1453C4-7689-427D-B589-71CD99AE7C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Analys av civilsamhällets organisationer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48CD7AA-F7BE-432E-828C-B627E4B74CD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49063" y="6453188"/>
            <a:ext cx="642937" cy="144462"/>
          </a:xfrm>
        </p:spPr>
        <p:txBody>
          <a:bodyPr/>
          <a:lstStyle/>
          <a:p>
            <a:fld id="{59C8BBA8-F427-4879-AAC6-186856FF899B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0951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CD0109-CB96-41C6-AACB-538325C22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7240587" cy="736959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Civilsamhällets organisationer - Bakgrund &amp; Syfte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9B66B5-770A-4A63-AF72-A883ED534C0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07988" y="1449816"/>
            <a:ext cx="10080000" cy="5075602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Kommunfullmäktiges budget för 2021 har Nämnden för inköp och upphandling fått i uppdrag att bistå staden så att det i större utsträckning görs affärer med idéburen sektor.</a:t>
            </a:r>
          </a:p>
          <a:p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Förbättrat dataunderlag möjliggör uppföljning av civilsamhällets organisationer.</a:t>
            </a:r>
          </a:p>
          <a:p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Första gången denna form av uppföljning genomförs.</a:t>
            </a:r>
          </a:p>
          <a:p>
            <a:pPr marL="0" indent="0">
              <a:buNone/>
            </a:pPr>
            <a:br>
              <a:rPr lang="sv-SE" dirty="0"/>
            </a:br>
            <a:endParaRPr lang="sv-SE" dirty="0"/>
          </a:p>
          <a:p>
            <a:pPr lvl="2"/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FF670FC-B343-4D68-8425-9123C0D9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7533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135017-E931-4C26-91E5-1376F91B1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4"/>
            <a:ext cx="9170279" cy="798756"/>
          </a:xfrm>
        </p:spPr>
        <p:txBody>
          <a:bodyPr>
            <a:normAutofit/>
          </a:bodyPr>
          <a:lstStyle/>
          <a:p>
            <a:r>
              <a:rPr lang="sv-SE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Dataurval Civilsamhällets organisationer</a:t>
            </a:r>
            <a:endParaRPr lang="sv-SE" sz="2800" b="0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6CA69839-25A4-460B-A123-4A206B1516DF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751964456"/>
              </p:ext>
            </p:extLst>
          </p:nvPr>
        </p:nvGraphicFramePr>
        <p:xfrm>
          <a:off x="407988" y="1362527"/>
          <a:ext cx="11330342" cy="4883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ktangel 4">
            <a:extLst>
              <a:ext uri="{FF2B5EF4-FFF2-40B4-BE49-F238E27FC236}">
                <a16:creationId xmlns:a16="http://schemas.microsoft.com/office/drawing/2014/main" id="{DCD09F96-CE75-4A12-B6A7-E248DA60DD92}"/>
              </a:ext>
            </a:extLst>
          </p:cNvPr>
          <p:cNvSpPr/>
          <p:nvPr/>
        </p:nvSpPr>
        <p:spPr>
          <a:xfrm>
            <a:off x="348996" y="993195"/>
            <a:ext cx="8407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Schematisk visning av dataurval vid analys av civilsamhällets organisationer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419B67B2-CC25-41C4-8223-D3F6C086E7D5}"/>
              </a:ext>
            </a:extLst>
          </p:cNvPr>
          <p:cNvSpPr txBox="1">
            <a:spLocks/>
          </p:cNvSpPr>
          <p:nvPr/>
        </p:nvSpPr>
        <p:spPr>
          <a:xfrm>
            <a:off x="407988" y="249128"/>
            <a:ext cx="2434800" cy="155685"/>
          </a:xfrm>
          <a:prstGeom prst="rect">
            <a:avLst/>
          </a:prstGeom>
        </p:spPr>
        <p:txBody>
          <a:bodyPr vert="horz" lIns="0" tIns="0" rIns="0" bIns="0" rtlCol="0" anchor="b">
            <a:normAutofit fontScale="92500" lnSpcReduction="20000"/>
          </a:bodyPr>
          <a:lstStyle>
            <a:lvl1pPr indent="0" defTabSz="914332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200"/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332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1242420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EE5142-C08C-4F51-837D-C4407429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Civilsamhällets organisationer - definition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3F207F-F5B8-41F5-BF24-B43BA382F2C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1319" y="1362974"/>
            <a:ext cx="9083615" cy="429360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Civilsamhällets organisationer, enligt denna definition, är juridiska personer som:</a:t>
            </a:r>
          </a:p>
          <a:p>
            <a:pPr marL="342900" lvl="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Är organisatoriskt fristående och inte direkt eller indirekt ägd eller kontrollerad av staten, en kommun eller en region</a:t>
            </a:r>
          </a:p>
          <a:p>
            <a:pPr marL="342900" lvl="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Är självstyrande och därmed fullt ansvarig för de ekonomiska risker och överskott som genereras av organisationens verksamhet.</a:t>
            </a:r>
          </a:p>
          <a:p>
            <a:pPr marL="342900" lvl="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Har ett syfte som är allmännyttigt och verkar för en specifik grupp eller allmännyttigt ändamål. I de fall kommersiell verksamhet förekommer är det allmännyttiga syftet motivet för den kommersiella verksamheten. 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Har en begränsning av utdelning av överskott. Det sker inte några värdeöverföringar annat än till andra organisationer inom civilsamhället eller till forskning.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2758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65039B-044F-4AE0-B588-BEB208B3B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688" y="220728"/>
            <a:ext cx="5602288" cy="736959"/>
          </a:xfrm>
        </p:spPr>
        <p:txBody>
          <a:bodyPr>
            <a:noAutofit/>
          </a:bodyPr>
          <a:lstStyle/>
          <a:p>
            <a:r>
              <a:rPr lang="sv-S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Civilsamhällets organisationer</a:t>
            </a:r>
            <a:br>
              <a:rPr lang="sv-S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v-S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spend 2020 per kategorifamilj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890F2E6-CAA9-4BF8-BD87-24F1C0816A4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400565" y="1091960"/>
            <a:ext cx="4172310" cy="4181465"/>
          </a:xfrm>
        </p:spPr>
        <p:txBody>
          <a:bodyPr>
            <a:normAutofit/>
          </a:bodyPr>
          <a:lstStyle/>
          <a:p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Total spend för 2020 är 26 miljarder kronor, av den utgör civilsamhällets organisationer </a:t>
            </a:r>
            <a:r>
              <a:rPr lang="sv-SE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715 miljoner kronor</a:t>
            </a:r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Vård &amp; omsorg – utgör 81 % av spenden och 10 % av alla leverantörer</a:t>
            </a:r>
          </a:p>
          <a:p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Administrativa &amp; externa tjänster – utgör 7 % av spenden och 59 % av alla leverantörer 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680F6ADE-D5F5-44E5-8DFE-4FC8A198C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8" y="957688"/>
            <a:ext cx="6883361" cy="521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78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5D4D8114-9FEF-49FD-B918-39F8CB8433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14" y="659062"/>
            <a:ext cx="8136415" cy="57531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124EE99-856B-48A9-BB86-66CC1074C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362" y="36333"/>
            <a:ext cx="9693544" cy="736959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Civilsamhällets organisationer - leverantörer 2020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32C790C0-2F83-4275-A743-FB54D3BBE027}"/>
              </a:ext>
            </a:extLst>
          </p:cNvPr>
          <p:cNvSpPr txBox="1"/>
          <p:nvPr/>
        </p:nvSpPr>
        <p:spPr>
          <a:xfrm>
            <a:off x="4971690" y="604283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 största leverantörer 2020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B68E420D-0312-4571-8E74-B5249B33F4F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019690" y="1198572"/>
            <a:ext cx="4172310" cy="5213590"/>
          </a:xfrm>
        </p:spPr>
        <p:txBody>
          <a:bodyPr>
            <a:normAutofit/>
          </a:bodyPr>
          <a:lstStyle/>
          <a:p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Göteborgs Stad har totalt ca 13 000 leverantörer, </a:t>
            </a:r>
            <a:r>
              <a:rPr lang="sv-SE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966 st </a:t>
            </a:r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 dem tillhör civilsamhällets organisationer.</a:t>
            </a:r>
          </a:p>
          <a:p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</a:t>
            </a:r>
            <a:r>
              <a:rPr lang="sv-SE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 största</a:t>
            </a:r>
            <a:endParaRPr lang="sv-S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sv-SE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574 mnkr i spend (80 % av spenden)</a:t>
            </a:r>
          </a:p>
          <a:p>
            <a:pPr lvl="1"/>
            <a:r>
              <a:rPr lang="sv-SE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17 av 20 återfinns i Vård &amp; Omsorg</a:t>
            </a:r>
          </a:p>
          <a:p>
            <a:pPr lvl="1"/>
            <a:endParaRPr lang="sv-SE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37 ramavtalsleverantörer</a:t>
            </a:r>
          </a:p>
          <a:p>
            <a:pPr lvl="1"/>
            <a:r>
              <a:rPr lang="sv-SE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Totalt 340 mnkr i omsättning 2020</a:t>
            </a:r>
          </a:p>
          <a:p>
            <a:pPr lvl="1"/>
            <a:endParaRPr lang="sv-SE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Spend per leverantör 2020</a:t>
            </a:r>
          </a:p>
          <a:p>
            <a:pPr lvl="1"/>
            <a:r>
              <a:rPr lang="sv-SE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Medelvärde: 740 tkr</a:t>
            </a:r>
          </a:p>
          <a:p>
            <a:pPr lvl="1"/>
            <a:r>
              <a:rPr lang="sv-SE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Median: 16 tkr</a:t>
            </a:r>
            <a:endParaRPr lang="sv-S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6783" lvl="1" indent="0">
              <a:buNone/>
            </a:pPr>
            <a:endParaRPr lang="sv-SE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6783" lvl="1" indent="0">
              <a:buNone/>
            </a:pPr>
            <a:endParaRPr lang="sv-SE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802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67352D31-9965-4523-A022-2596D87F99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0" t="2290"/>
          <a:stretch/>
        </p:blipFill>
        <p:spPr>
          <a:xfrm>
            <a:off x="230910" y="559354"/>
            <a:ext cx="5730540" cy="576349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BA8D30-DEB5-4687-B17D-528CFFB0C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5" y="5991"/>
            <a:ext cx="10382250" cy="736959"/>
          </a:xfrm>
        </p:spPr>
        <p:txBody>
          <a:bodyPr>
            <a:noAutofit/>
          </a:bodyPr>
          <a:lstStyle/>
          <a:p>
            <a:r>
              <a:rPr lang="sv-S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Civilsamhällets organisationer - Köpande organisationer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C003E3B-A949-487B-BC92-288512A1BD72}"/>
              </a:ext>
            </a:extLst>
          </p:cNvPr>
          <p:cNvSpPr txBox="1"/>
          <p:nvPr/>
        </p:nvSpPr>
        <p:spPr>
          <a:xfrm>
            <a:off x="3305177" y="5652315"/>
            <a:ext cx="2295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 största köpande organisationer 2020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273FFF4E-F965-46AB-8E00-228B1728C59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53730" y="1296313"/>
            <a:ext cx="4172310" cy="5061190"/>
          </a:xfrm>
        </p:spPr>
        <p:txBody>
          <a:bodyPr>
            <a:normAutofit/>
          </a:bodyPr>
          <a:lstStyle/>
          <a:p>
            <a:r>
              <a:rPr lang="sv-SE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Stadsdelsförvaltningarna utgör 79 % av spenden, merparten avser Vård &amp; Omsorg</a:t>
            </a:r>
          </a:p>
          <a:p>
            <a:pPr marL="0" indent="0">
              <a:buNone/>
            </a:pPr>
            <a:endParaRPr lang="sv-SE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sv-SE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sv-SE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sv-SE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sv-SE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v-SE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Arbetsmarknad och vuxenutbildningsförvaltningen avser Vuxenutbildning</a:t>
            </a:r>
          </a:p>
          <a:p>
            <a:endParaRPr lang="sv-S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sv-S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6783" lvl="1" indent="0">
              <a:buNone/>
            </a:pPr>
            <a:endParaRPr lang="sv-SE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6783" lvl="1" indent="0">
              <a:buNone/>
            </a:pPr>
            <a:endParaRPr lang="sv-SE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323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813E90FF-9AB3-4F91-A5DF-9AA01B38D4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20649" y="2830624"/>
            <a:ext cx="4341796" cy="2607224"/>
          </a:xfrm>
        </p:spPr>
        <p:txBody>
          <a:bodyPr/>
          <a:lstStyle/>
          <a:p>
            <a:r>
              <a:rPr lang="sv-SE" dirty="0"/>
              <a:t>Henrik Hellberg Lizama, Inköpsanalytiker</a:t>
            </a:r>
            <a:br>
              <a:rPr lang="sv-SE" dirty="0"/>
            </a:br>
            <a:r>
              <a:rPr lang="sv-SE" dirty="0"/>
              <a:t>henrik.hellberg@ink.goteborg.se</a:t>
            </a:r>
            <a:br>
              <a:rPr lang="sv-SE" dirty="0"/>
            </a:br>
            <a:br>
              <a:rPr lang="sv-SE" dirty="0"/>
            </a:br>
            <a:r>
              <a:rPr lang="sv-SE" dirty="0"/>
              <a:t>Inköpsstrategiska avdelningen </a:t>
            </a:r>
            <a:br>
              <a:rPr lang="sv-SE" dirty="0"/>
            </a:br>
            <a:r>
              <a:rPr lang="sv-SE" dirty="0"/>
              <a:t>Inköp och upphandling</a:t>
            </a:r>
            <a:br>
              <a:rPr lang="sv-SE" dirty="0"/>
            </a:br>
            <a:r>
              <a:rPr lang="sv-SE" dirty="0"/>
              <a:t>Göteborgs Stad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156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0CEAC5-28E1-427B-B634-00737A7EC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Upplägg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F95615-7C08-4B44-9DC9-F051A62E2281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SME-analys</a:t>
            </a:r>
          </a:p>
          <a:p>
            <a:r>
              <a:rPr lang="sv-SE" dirty="0"/>
              <a:t>Analys av civilsamhället organisationer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49BCF0D-A56D-4519-905F-EFC9D1403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3264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DE47C360-AA57-49B1-8893-6A84E720B5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SME-analys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B7D5A24-5460-4863-BDCC-5D0BD48DA59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49063" y="6453188"/>
            <a:ext cx="642937" cy="144462"/>
          </a:xfrm>
        </p:spPr>
        <p:txBody>
          <a:bodyPr/>
          <a:lstStyle/>
          <a:p>
            <a:fld id="{59C8BBA8-F427-4879-AAC6-186856FF899B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5179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CD0109-CB96-41C6-AACB-538325C22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SME - Bakgrund &amp; Syfte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9B66B5-770A-4A63-AF72-A883ED534C0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07988" y="1305320"/>
            <a:ext cx="10080000" cy="5075602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Göteborgs Stads riktlinje för inköp och upphandling anger att</a:t>
            </a:r>
          </a:p>
          <a:p>
            <a:pPr lvl="1"/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”Vid inköp och upphandling ska möjligheterna för små och medelstora företag att delta beaktas. Staden ska sträva efter att ha en varierad leverantörsbas där även mindre företag ingår.”</a:t>
            </a:r>
          </a:p>
          <a:p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Inköp och upphandling har sedan 2010 årligen följt upp andelen små och medelstora företag utifrån antalet ramavtalsleverantörer</a:t>
            </a:r>
          </a:p>
          <a:p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Förbättrat dataunderlag (bl.a. spendrapporten) möjliggör uppföljning även utifrån stadens samlade inköp</a:t>
            </a:r>
          </a:p>
          <a:p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SME-Analysen innehåller fyra mätvärden</a:t>
            </a:r>
          </a:p>
          <a:p>
            <a:pPr marL="0" indent="0">
              <a:buNone/>
            </a:pPr>
            <a:br>
              <a:rPr lang="sv-SE" dirty="0"/>
            </a:br>
            <a:endParaRPr lang="sv-SE" dirty="0"/>
          </a:p>
          <a:p>
            <a:pPr lvl="2"/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FF670FC-B343-4D68-8425-9123C0D9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4</a:t>
            </a:fld>
            <a:endParaRPr lang="sv-SE" dirty="0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16B1D1B0-605D-41C5-95FC-EC74B5904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124941"/>
              </p:ext>
            </p:extLst>
          </p:nvPr>
        </p:nvGraphicFramePr>
        <p:xfrm>
          <a:off x="599943" y="4619654"/>
          <a:ext cx="5720316" cy="1523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9525">
                  <a:extLst>
                    <a:ext uri="{9D8B030D-6E8A-4147-A177-3AD203B41FA5}">
                      <a16:colId xmlns:a16="http://schemas.microsoft.com/office/drawing/2014/main" val="1205695907"/>
                    </a:ext>
                  </a:extLst>
                </a:gridCol>
                <a:gridCol w="2870791">
                  <a:extLst>
                    <a:ext uri="{9D8B030D-6E8A-4147-A177-3AD203B41FA5}">
                      <a16:colId xmlns:a16="http://schemas.microsoft.com/office/drawing/2014/main" val="3813245906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bg1"/>
                          </a:solidFill>
                        </a:rPr>
                        <a:t>Mätvärden i SME-Analys</a:t>
                      </a:r>
                    </a:p>
                  </a:txBody>
                  <a:tcPr marL="88184" marR="88184" marT="44092" marB="44092">
                    <a:solidFill>
                      <a:srgbClr val="0077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023605"/>
                  </a:ext>
                </a:extLst>
              </a:tr>
              <a:tr h="294855">
                <a:tc rowSpan="2">
                  <a:txBody>
                    <a:bodyPr/>
                    <a:lstStyle/>
                    <a:p>
                      <a:pPr lvl="0" algn="l"/>
                      <a:r>
                        <a:rPr lang="sv-SE" sz="1400" dirty="0"/>
                        <a:t>Stadens samlade inköp</a:t>
                      </a:r>
                    </a:p>
                  </a:txBody>
                  <a:tcPr marL="88184" marR="88184" marT="44092" marB="4409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/>
                        <a:t>Antal Leverantörer</a:t>
                      </a:r>
                    </a:p>
                  </a:txBody>
                  <a:tcPr marL="86429" marR="86429" marT="43214" marB="43214" anchor="ctr"/>
                </a:tc>
                <a:extLst>
                  <a:ext uri="{0D108BD9-81ED-4DB2-BD59-A6C34878D82A}">
                    <a16:rowId xmlns:a16="http://schemas.microsoft.com/office/drawing/2014/main" val="1339432019"/>
                  </a:ext>
                </a:extLst>
              </a:tr>
              <a:tr h="294855"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/>
                        <a:t>Summa Spend</a:t>
                      </a:r>
                    </a:p>
                  </a:txBody>
                  <a:tcPr marL="86429" marR="86429" marT="43214" marB="43214" anchor="ctr">
                    <a:solidFill>
                      <a:srgbClr val="CBD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151881"/>
                  </a:ext>
                </a:extLst>
              </a:tr>
              <a:tr h="294855">
                <a:tc rowSpan="2">
                  <a:txBody>
                    <a:bodyPr/>
                    <a:lstStyle/>
                    <a:p>
                      <a:pPr lvl="0" algn="l"/>
                      <a:r>
                        <a:rPr lang="sv-SE" sz="1400" dirty="0"/>
                        <a:t>Stadengemensamma ramavtal</a:t>
                      </a:r>
                    </a:p>
                  </a:txBody>
                  <a:tcPr marL="88184" marR="88184" marT="44092" marB="44092" anchor="ctr"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/>
                        <a:t>Antal Ramavtalsleverantörer</a:t>
                      </a:r>
                    </a:p>
                  </a:txBody>
                  <a:tcPr marL="86429" marR="86429" marT="43214" marB="43214" anchor="ctr">
                    <a:solidFill>
                      <a:srgbClr val="E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51681"/>
                  </a:ext>
                </a:extLst>
              </a:tr>
              <a:tr h="294855">
                <a:tc vMerge="1"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/>
                        <a:t>Summa Avtalsredovisning</a:t>
                      </a:r>
                    </a:p>
                  </a:txBody>
                  <a:tcPr marL="86429" marR="86429" marT="43214" marB="43214" anchor="ctr">
                    <a:solidFill>
                      <a:srgbClr val="E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573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02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CD0109-CB96-41C6-AACB-538325C22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SME - Definition Små- och medelstora företag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B98E8DB-A528-43E2-8985-C9235048C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5</a:t>
            </a:fld>
            <a:endParaRPr lang="sv-SE" dirty="0"/>
          </a:p>
        </p:txBody>
      </p:sp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67684CBF-4C4D-44B3-883E-7F90D01679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432349"/>
              </p:ext>
            </p:extLst>
          </p:nvPr>
        </p:nvGraphicFramePr>
        <p:xfrm>
          <a:off x="407988" y="3358070"/>
          <a:ext cx="9359390" cy="2356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423">
                  <a:extLst>
                    <a:ext uri="{9D8B030D-6E8A-4147-A177-3AD203B41FA5}">
                      <a16:colId xmlns:a16="http://schemas.microsoft.com/office/drawing/2014/main" val="305564242"/>
                    </a:ext>
                  </a:extLst>
                </a:gridCol>
                <a:gridCol w="2041825">
                  <a:extLst>
                    <a:ext uri="{9D8B030D-6E8A-4147-A177-3AD203B41FA5}">
                      <a16:colId xmlns:a16="http://schemas.microsoft.com/office/drawing/2014/main" val="3825958311"/>
                    </a:ext>
                  </a:extLst>
                </a:gridCol>
                <a:gridCol w="1791092">
                  <a:extLst>
                    <a:ext uri="{9D8B030D-6E8A-4147-A177-3AD203B41FA5}">
                      <a16:colId xmlns:a16="http://schemas.microsoft.com/office/drawing/2014/main" val="2002716987"/>
                    </a:ext>
                  </a:extLst>
                </a:gridCol>
                <a:gridCol w="2158739">
                  <a:extLst>
                    <a:ext uri="{9D8B030D-6E8A-4147-A177-3AD203B41FA5}">
                      <a16:colId xmlns:a16="http://schemas.microsoft.com/office/drawing/2014/main" val="1598394055"/>
                    </a:ext>
                  </a:extLst>
                </a:gridCol>
                <a:gridCol w="2149311">
                  <a:extLst>
                    <a:ext uri="{9D8B030D-6E8A-4147-A177-3AD203B41FA5}">
                      <a16:colId xmlns:a16="http://schemas.microsoft.com/office/drawing/2014/main" val="1873743233"/>
                    </a:ext>
                  </a:extLst>
                </a:gridCol>
              </a:tblGrid>
              <a:tr h="396861">
                <a:tc gridSpan="2"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solidFill>
                            <a:schemeClr val="bg1"/>
                          </a:solidFill>
                        </a:rPr>
                        <a:t>SME-Klass</a:t>
                      </a:r>
                    </a:p>
                  </a:txBody>
                  <a:tcPr anchor="ctr">
                    <a:solidFill>
                      <a:srgbClr val="0077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bg1"/>
                          </a:solidFill>
                        </a:rPr>
                        <a:t>Antal anställda</a:t>
                      </a:r>
                    </a:p>
                  </a:txBody>
                  <a:tcPr anchor="ctr">
                    <a:solidFill>
                      <a:srgbClr val="0077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bg1"/>
                          </a:solidFill>
                        </a:rPr>
                        <a:t>Nettoomsättning </a:t>
                      </a:r>
                      <a:br>
                        <a:rPr lang="sv-SE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sv-SE" sz="1400" dirty="0">
                          <a:solidFill>
                            <a:schemeClr val="bg1"/>
                          </a:solidFill>
                        </a:rPr>
                        <a:t>(miljoner euro)</a:t>
                      </a:r>
                    </a:p>
                  </a:txBody>
                  <a:tcPr anchor="ctr">
                    <a:solidFill>
                      <a:srgbClr val="0077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bg1"/>
                          </a:solidFill>
                        </a:rPr>
                        <a:t>Balansomslutning </a:t>
                      </a:r>
                      <a:br>
                        <a:rPr lang="sv-SE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sv-SE" sz="1400" dirty="0">
                          <a:solidFill>
                            <a:schemeClr val="bg1"/>
                          </a:solidFill>
                        </a:rPr>
                        <a:t>(miljoner euro)</a:t>
                      </a:r>
                    </a:p>
                  </a:txBody>
                  <a:tcPr anchor="ctr">
                    <a:solidFill>
                      <a:srgbClr val="0077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024138"/>
                  </a:ext>
                </a:extLst>
              </a:tr>
              <a:tr h="459497">
                <a:tc rowSpan="3">
                  <a:txBody>
                    <a:bodyPr/>
                    <a:lstStyle/>
                    <a:p>
                      <a:pPr algn="l"/>
                      <a:r>
                        <a:rPr lang="sv-SE" sz="1600" dirty="0"/>
                        <a:t>SME</a:t>
                      </a:r>
                    </a:p>
                  </a:txBody>
                  <a:tcPr anchor="ctr">
                    <a:solidFill>
                      <a:srgbClr val="CBD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600" dirty="0"/>
                        <a:t>Mikroföretag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0 - 9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0 - 2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0 - 2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1583868"/>
                  </a:ext>
                </a:extLst>
              </a:tr>
              <a:tr h="459497"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600" dirty="0"/>
                        <a:t>Små företag</a:t>
                      </a:r>
                    </a:p>
                  </a:txBody>
                  <a:tcPr anchor="ctr">
                    <a:solidFill>
                      <a:srgbClr val="CBD6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10 - 49</a:t>
                      </a:r>
                    </a:p>
                  </a:txBody>
                  <a:tcPr anchor="ctr">
                    <a:solidFill>
                      <a:srgbClr val="CBD6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2 - 10</a:t>
                      </a:r>
                    </a:p>
                  </a:txBody>
                  <a:tcPr anchor="ctr">
                    <a:solidFill>
                      <a:srgbClr val="CBD6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2 - 10</a:t>
                      </a:r>
                    </a:p>
                  </a:txBody>
                  <a:tcPr anchor="ctr">
                    <a:solidFill>
                      <a:srgbClr val="CBD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554708"/>
                  </a:ext>
                </a:extLst>
              </a:tr>
              <a:tr h="459497"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600" dirty="0"/>
                        <a:t>Medelstora företag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50 - 249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10 - 50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10 - 43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2166492"/>
                  </a:ext>
                </a:extLst>
              </a:tr>
              <a:tr h="459497">
                <a:tc>
                  <a:txBody>
                    <a:bodyPr/>
                    <a:lstStyle/>
                    <a:p>
                      <a:pPr algn="l"/>
                      <a:r>
                        <a:rPr lang="sv-SE" sz="1600" dirty="0"/>
                        <a:t>Ej SME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600" dirty="0"/>
                        <a:t>Stora företag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≥ 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&gt;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&gt; 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8762177"/>
                  </a:ext>
                </a:extLst>
              </a:tr>
            </a:tbl>
          </a:graphicData>
        </a:graphic>
      </p:graphicFrame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B250B69B-BFAB-45C7-A088-8A88FA2B57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07988" y="1494771"/>
            <a:ext cx="10080000" cy="3041373"/>
          </a:xfrm>
        </p:spPr>
        <p:txBody>
          <a:bodyPr/>
          <a:lstStyle/>
          <a:p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Sverige tillämpas Europeiska kommissionens definition av små företag och medelstora företag</a:t>
            </a:r>
          </a:p>
          <a:p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Små och medelstora företag klassificeras utifrån antal anställda och nettoomsättning </a:t>
            </a:r>
            <a:r>
              <a:rPr lang="sv-SE">
                <a:solidFill>
                  <a:schemeClr val="tx1">
                    <a:lumMod val="75000"/>
                    <a:lumOff val="25000"/>
                  </a:schemeClr>
                </a:solidFill>
              </a:rPr>
              <a:t>eller balansomslutning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F60AEB7A-A3CD-45C2-8173-0B483619DE83}"/>
              </a:ext>
            </a:extLst>
          </p:cNvPr>
          <p:cNvSpPr/>
          <p:nvPr/>
        </p:nvSpPr>
        <p:spPr>
          <a:xfrm>
            <a:off x="7385830" y="3518452"/>
            <a:ext cx="469127" cy="190832"/>
          </a:xfrm>
          <a:prstGeom prst="rect">
            <a:avLst/>
          </a:prstGeom>
          <a:solidFill>
            <a:srgbClr val="0077BC"/>
          </a:solidFill>
          <a:ln w="6350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tIns="0" rIns="0" bIns="18000" rtlCol="0" anchor="ctr"/>
          <a:lstStyle/>
          <a:p>
            <a:pPr algn="ctr"/>
            <a:r>
              <a:rPr lang="sv-SE" sz="1200" b="1" dirty="0"/>
              <a:t>eller</a:t>
            </a:r>
          </a:p>
        </p:txBody>
      </p:sp>
    </p:spTree>
    <p:extLst>
      <p:ext uri="{BB962C8B-B14F-4D97-AF65-F5344CB8AC3E}">
        <p14:creationId xmlns:p14="http://schemas.microsoft.com/office/powerpoint/2010/main" val="3504876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135017-E931-4C26-91E5-1376F91B1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4"/>
            <a:ext cx="9170279" cy="798756"/>
          </a:xfrm>
        </p:spPr>
        <p:txBody>
          <a:bodyPr>
            <a:normAutofit/>
          </a:bodyPr>
          <a:lstStyle/>
          <a:p>
            <a:r>
              <a:rPr lang="sv-SE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Dataurval SME-Analys</a:t>
            </a:r>
            <a:endParaRPr lang="sv-SE" sz="2800" b="0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6CA69839-25A4-460B-A123-4A206B1516DF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376115555"/>
              </p:ext>
            </p:extLst>
          </p:nvPr>
        </p:nvGraphicFramePr>
        <p:xfrm>
          <a:off x="453670" y="1551147"/>
          <a:ext cx="11284660" cy="4694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ktangel 4">
            <a:extLst>
              <a:ext uri="{FF2B5EF4-FFF2-40B4-BE49-F238E27FC236}">
                <a16:creationId xmlns:a16="http://schemas.microsoft.com/office/drawing/2014/main" id="{DCD09F96-CE75-4A12-B6A7-E248DA60DD92}"/>
              </a:ext>
            </a:extLst>
          </p:cNvPr>
          <p:cNvSpPr/>
          <p:nvPr/>
        </p:nvSpPr>
        <p:spPr>
          <a:xfrm>
            <a:off x="348996" y="993195"/>
            <a:ext cx="7673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Schematisk visning av dataurval vid stadenövergripande SME-Analys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419B67B2-CC25-41C4-8223-D3F6C086E7D5}"/>
              </a:ext>
            </a:extLst>
          </p:cNvPr>
          <p:cNvSpPr txBox="1">
            <a:spLocks/>
          </p:cNvSpPr>
          <p:nvPr/>
        </p:nvSpPr>
        <p:spPr>
          <a:xfrm>
            <a:off x="407988" y="249128"/>
            <a:ext cx="2434800" cy="155685"/>
          </a:xfrm>
          <a:prstGeom prst="rect">
            <a:avLst/>
          </a:prstGeom>
        </p:spPr>
        <p:txBody>
          <a:bodyPr vert="horz" lIns="0" tIns="0" rIns="0" bIns="0" rtlCol="0" anchor="b">
            <a:normAutofit fontScale="92500" lnSpcReduction="20000"/>
          </a:bodyPr>
          <a:lstStyle>
            <a:lvl1pPr indent="0" defTabSz="914332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200"/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332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4521FBDD-5D98-4F3E-B5E0-D9682C866E39}"/>
              </a:ext>
            </a:extLst>
          </p:cNvPr>
          <p:cNvSpPr/>
          <p:nvPr/>
        </p:nvSpPr>
        <p:spPr>
          <a:xfrm>
            <a:off x="4858247" y="4533819"/>
            <a:ext cx="4696167" cy="1711887"/>
          </a:xfrm>
          <a:prstGeom prst="rect">
            <a:avLst/>
          </a:prstGeom>
          <a:noFill/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73863C55-0353-4BB2-AE48-5F3296298660}"/>
              </a:ext>
            </a:extLst>
          </p:cNvPr>
          <p:cNvSpPr/>
          <p:nvPr/>
        </p:nvSpPr>
        <p:spPr>
          <a:xfrm>
            <a:off x="4858247" y="4533819"/>
            <a:ext cx="1031132" cy="574209"/>
          </a:xfrm>
          <a:prstGeom prst="rect">
            <a:avLst/>
          </a:prstGeom>
          <a:solidFill>
            <a:srgbClr val="FFE69F"/>
          </a:solidFill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b="1" dirty="0">
                <a:solidFill>
                  <a:schemeClr val="tx1"/>
                </a:solidFill>
              </a:rPr>
              <a:t>Resultat SME-Analys</a:t>
            </a:r>
            <a:endParaRPr lang="sv-S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920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E2281A8-DC58-4CDC-B121-1EF6081FC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F5E7A5BE-5890-4672-8DFE-F9A7ABDB6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04596"/>
            <a:ext cx="4491816" cy="736959"/>
          </a:xfrm>
        </p:spPr>
        <p:txBody>
          <a:bodyPr>
            <a:normAutofit/>
          </a:bodyPr>
          <a:lstStyle/>
          <a:p>
            <a:r>
              <a:rPr lang="sv-S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SME - Resultat &amp; Analys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FF5D83C-77EB-485B-8878-9EDADBC4C8B6}"/>
              </a:ext>
            </a:extLst>
          </p:cNvPr>
          <p:cNvSpPr/>
          <p:nvPr/>
        </p:nvSpPr>
        <p:spPr>
          <a:xfrm>
            <a:off x="5043559" y="6402113"/>
            <a:ext cx="65793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och med metodskillnader från tidigare års SME-analyser kan historiska jämförelser inte göras.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B3675CE2-EEB9-4777-A1A8-EFC0F9989903}"/>
              </a:ext>
            </a:extLst>
          </p:cNvPr>
          <p:cNvSpPr txBox="1">
            <a:spLocks/>
          </p:cNvSpPr>
          <p:nvPr/>
        </p:nvSpPr>
        <p:spPr>
          <a:xfrm>
            <a:off x="6017442" y="841555"/>
            <a:ext cx="5605447" cy="4175124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800" dirty="0">
              <a:highlight>
                <a:srgbClr val="FFFF00"/>
              </a:highlight>
            </a:endParaRPr>
          </a:p>
          <a:p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SME-företagen utgör </a:t>
            </a:r>
            <a:r>
              <a:rPr lang="sv-SE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84 % av alla kontrakterade leverantörer* </a:t>
            </a:r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inom de stadengemensamma ramavtalen</a:t>
            </a:r>
          </a:p>
          <a:p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SME-företagen står för </a:t>
            </a:r>
            <a:r>
              <a:rPr lang="sv-SE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54 % av omsättningen</a:t>
            </a:r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för de</a:t>
            </a:r>
            <a:r>
              <a:rPr lang="sv-SE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stadengemensamma ramavtalen </a:t>
            </a:r>
          </a:p>
          <a:p>
            <a:pPr marL="0" indent="0">
              <a:buNone/>
            </a:pPr>
            <a:endParaRPr lang="sv-S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Mikroföretag och små företag</a:t>
            </a:r>
          </a:p>
          <a:p>
            <a:pPr lvl="1"/>
            <a:r>
              <a:rPr lang="sv-SE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66 % av antalet leverantörer</a:t>
            </a:r>
          </a:p>
          <a:p>
            <a:pPr lvl="1"/>
            <a:r>
              <a:rPr lang="sv-SE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32 % av omsättningen</a:t>
            </a:r>
          </a:p>
          <a:p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Stora företag</a:t>
            </a:r>
          </a:p>
          <a:p>
            <a:pPr lvl="1"/>
            <a:r>
              <a:rPr lang="sv-SE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16 % av antalet leverantörer</a:t>
            </a:r>
          </a:p>
          <a:p>
            <a:pPr lvl="1"/>
            <a:r>
              <a:rPr lang="sv-SE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46 % av omsättningen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BB2299CA-2BDB-4DA8-AEB0-CEA4A18C2B73}"/>
              </a:ext>
            </a:extLst>
          </p:cNvPr>
          <p:cNvSpPr/>
          <p:nvPr/>
        </p:nvSpPr>
        <p:spPr>
          <a:xfrm>
            <a:off x="6371277" y="6176187"/>
            <a:ext cx="560544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  Små: 34,8 %   Mikro: 30,9 %   Medelstora: 18,7 %   Stora: 15,6 %  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2AEF4D6-89DF-4FC0-A815-529F80833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276" y="3198"/>
            <a:ext cx="5400000" cy="635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665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CD0109-CB96-41C6-AACB-538325C22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809" y="84718"/>
            <a:ext cx="4491816" cy="736959"/>
          </a:xfrm>
        </p:spPr>
        <p:txBody>
          <a:bodyPr>
            <a:normAutofit/>
          </a:bodyPr>
          <a:lstStyle/>
          <a:p>
            <a:r>
              <a:rPr lang="sv-S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SME - Resultat &amp; Analys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E2281A8-DC58-4CDC-B121-1EF6081FC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1E590AB3-8A83-4D37-B7A3-4F3CCC7CE47D}"/>
              </a:ext>
            </a:extLst>
          </p:cNvPr>
          <p:cNvSpPr txBox="1">
            <a:spLocks/>
          </p:cNvSpPr>
          <p:nvPr/>
        </p:nvSpPr>
        <p:spPr>
          <a:xfrm>
            <a:off x="5969809" y="821677"/>
            <a:ext cx="5605447" cy="41751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800" dirty="0">
              <a:highlight>
                <a:srgbClr val="FFFF00"/>
              </a:highlight>
            </a:endParaRPr>
          </a:p>
          <a:p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SME-företagen utgör </a:t>
            </a:r>
            <a:r>
              <a:rPr lang="sv-SE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92 % av antalet leverantörer </a:t>
            </a:r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med spend under 2020 </a:t>
            </a:r>
          </a:p>
          <a:p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SME-företagen står för</a:t>
            </a:r>
            <a:r>
              <a:rPr lang="sv-SE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57 % av spenden</a:t>
            </a:r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 stadens samlade inköp </a:t>
            </a:r>
          </a:p>
          <a:p>
            <a:pPr marL="0" indent="0">
              <a:buNone/>
            </a:pPr>
            <a:endParaRPr lang="sv-S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Mikroföretag och små företag</a:t>
            </a:r>
          </a:p>
          <a:p>
            <a:pPr lvl="1"/>
            <a:r>
              <a:rPr lang="sv-SE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81 % av antalet leverantörer</a:t>
            </a:r>
          </a:p>
          <a:p>
            <a:pPr lvl="1"/>
            <a:r>
              <a:rPr lang="sv-SE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27 % av spenden</a:t>
            </a:r>
          </a:p>
          <a:p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Stora företagen</a:t>
            </a:r>
          </a:p>
          <a:p>
            <a:pPr lvl="1"/>
            <a:r>
              <a:rPr lang="sv-SE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8 % av antalet leverantörer</a:t>
            </a:r>
          </a:p>
          <a:p>
            <a:pPr lvl="1"/>
            <a:r>
              <a:rPr lang="sv-SE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43 % av spenden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DD47B2FD-AA9D-49E5-9CE5-37CBA3E84D65}"/>
              </a:ext>
            </a:extLst>
          </p:cNvPr>
          <p:cNvSpPr/>
          <p:nvPr/>
        </p:nvSpPr>
        <p:spPr>
          <a:xfrm>
            <a:off x="7815532" y="6222354"/>
            <a:ext cx="3709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och med metodskillnader från tidigare års </a:t>
            </a:r>
            <a:br>
              <a:rPr lang="sv-SE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sv-SE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SME-analyser kan historiska jämförelser inte göras.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FC1B98FC-A932-40A8-B7FE-21C3C9E310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40"/>
          <a:stretch/>
        </p:blipFill>
        <p:spPr>
          <a:xfrm>
            <a:off x="264971" y="84718"/>
            <a:ext cx="5328000" cy="634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458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DB7F21-5E33-4B2E-8B89-1C593F828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Fakta om SME-företagen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1D15583-CC71-4FD3-AEEE-53F2E0A49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378BE7C8-3427-4EE0-9832-2F22BBC59B83}"/>
              </a:ext>
            </a:extLst>
          </p:cNvPr>
          <p:cNvSpPr txBox="1"/>
          <p:nvPr/>
        </p:nvSpPr>
        <p:spPr>
          <a:xfrm>
            <a:off x="407987" y="1368975"/>
            <a:ext cx="88354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Flest SME-företag i kategorin ”Administrativa &amp; externa tjänster” (3 900 st)</a:t>
            </a:r>
          </a:p>
          <a:p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Störst spend från SME-företag i kategorin ”Byggnader” (6 mdkr)</a:t>
            </a:r>
          </a:p>
          <a:p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Privata aktiebolag är den vanligaste juridiska formen (79 %)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12 % är enskild firma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21 % av mikroföretagen är enskild firma</a:t>
            </a:r>
          </a:p>
          <a:p>
            <a:pPr lvl="1"/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Hälften har sitt säte i Göteborgsregionen (50 %)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>
                <a:solidFill>
                  <a:schemeClr val="tx1">
                    <a:lumMod val="75000"/>
                    <a:lumOff val="25000"/>
                  </a:schemeClr>
                </a:solidFill>
              </a:rPr>
              <a:t>84 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 av de stora företagen har sitt säte utanför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44076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Hj.rup_TEmAAlkfGpludw"/>
</p:tagLst>
</file>

<file path=ppt/theme/theme1.xml><?xml version="1.0" encoding="utf-8"?>
<a:theme xmlns:a="http://schemas.openxmlformats.org/drawingml/2006/main" name="Göteborgs Stad – Blå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A780EF4F-041D-4E92-8E0B-C6B33C409E65}"/>
    </a:ext>
  </a:extLst>
</a:theme>
</file>

<file path=ppt/theme/theme10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94DEA2D6-1C08-490F-A9D8-32FF4CA4AB39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2854F965-9EAC-4E5F-B8AF-B71ED5AB23B8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4C6203C4-3FED-402C-BFDB-343DF11CC050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6BE225D3-E3D8-4F98-BC58-14F57109E87A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ADA556B8-FF6B-4366-842E-EA8543DF3513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0B6D1EB7-5461-4125-80A6-D2FDBBE7C78B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19238CDA-65F2-4987-8E1B-C34A43BAA2FC}"/>
    </a:ext>
  </a:extLst>
</a:theme>
</file>

<file path=ppt/theme/theme9.xml><?xml version="1.0" encoding="utf-8"?>
<a:theme xmlns:a="http://schemas.openxmlformats.org/drawingml/2006/main" name="5_Göteborgs Stad – 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öteborgs Stad 16.9.pptx" id="{AE1F623E-5813-48C6-A3CF-89150E35D770}" vid="{052964AE-C7D0-46EE-9902-3630737F95A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9B34EC5D7E7C947A006374B066A9B6A" ma:contentTypeVersion="12" ma:contentTypeDescription="Skapa ett nytt dokument." ma:contentTypeScope="" ma:versionID="faf75369d78ffbef434b1f70b7c1bb23">
  <xsd:schema xmlns:xsd="http://www.w3.org/2001/XMLSchema" xmlns:xs="http://www.w3.org/2001/XMLSchema" xmlns:p="http://schemas.microsoft.com/office/2006/metadata/properties" xmlns:ns2="ad197f88-dbf0-4e5b-a527-84361889d3b2" xmlns:ns3="4b868e4a-e598-4716-92d4-c485b32495fd" targetNamespace="http://schemas.microsoft.com/office/2006/metadata/properties" ma:root="true" ma:fieldsID="0a39a41836994fdcf6ae736ed809a526" ns2:_="" ns3:_="">
    <xsd:import namespace="ad197f88-dbf0-4e5b-a527-84361889d3b2"/>
    <xsd:import namespace="4b868e4a-e598-4716-92d4-c485b32495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97f88-dbf0-4e5b-a527-84361889d3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868e4a-e598-4716-92d4-c485b32495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1E1829-CAC2-438C-B1A3-852DEA1E813E}">
  <ds:schemaRefs>
    <ds:schemaRef ds:uri="4b868e4a-e598-4716-92d4-c485b32495fd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d197f88-dbf0-4e5b-a527-84361889d3b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EF4552B-73E3-46BE-8CC2-37F12B78B9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2C0244-8F58-4BDC-AF0E-D84E2D0608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197f88-dbf0-4e5b-a527-84361889d3b2"/>
    <ds:schemaRef ds:uri="4b868e4a-e598-4716-92d4-c485b32495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1098</Words>
  <Application>Microsoft Office PowerPoint</Application>
  <PresentationFormat>Bredbild</PresentationFormat>
  <Paragraphs>197</Paragraphs>
  <Slides>19</Slides>
  <Notes>12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9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34" baseType="lpstr">
      <vt:lpstr>Arial</vt:lpstr>
      <vt:lpstr>Arial Black</vt:lpstr>
      <vt:lpstr>Calibri</vt:lpstr>
      <vt:lpstr>Times New Roman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5_Göteborgs Stad – Blå dekor</vt:lpstr>
      <vt:lpstr>think-cell Slide</vt:lpstr>
      <vt:lpstr>Analys av SME och Civilsamhället 2020</vt:lpstr>
      <vt:lpstr>Upplägg</vt:lpstr>
      <vt:lpstr>SME-analys</vt:lpstr>
      <vt:lpstr>SME - Bakgrund &amp; Syfte</vt:lpstr>
      <vt:lpstr>SME - Definition Små- och medelstora företag</vt:lpstr>
      <vt:lpstr>Dataurval SME-Analys</vt:lpstr>
      <vt:lpstr>SME - Resultat &amp; Analys</vt:lpstr>
      <vt:lpstr>SME - Resultat &amp; Analys</vt:lpstr>
      <vt:lpstr>Fakta om SME-företagen</vt:lpstr>
      <vt:lpstr>SME Resultat &amp; Analys - sammanfattning</vt:lpstr>
      <vt:lpstr>PowerPoint-presentation</vt:lpstr>
      <vt:lpstr>Analys av civilsamhällets organisationer</vt:lpstr>
      <vt:lpstr>Civilsamhällets organisationer - Bakgrund &amp; Syfte</vt:lpstr>
      <vt:lpstr>Dataurval Civilsamhällets organisationer</vt:lpstr>
      <vt:lpstr>Civilsamhällets organisationer - definition </vt:lpstr>
      <vt:lpstr>Civilsamhällets organisationer - spend 2020 per kategorifamilj</vt:lpstr>
      <vt:lpstr>Civilsamhällets organisationer - leverantörer 2020</vt:lpstr>
      <vt:lpstr>Civilsamhällets organisationer - Köpande organisationer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16:9</dc:title>
  <dc:creator/>
  <cp:lastModifiedBy/>
  <cp:revision>1</cp:revision>
  <dcterms:created xsi:type="dcterms:W3CDTF">2018-09-13T15:17:52Z</dcterms:created>
  <dcterms:modified xsi:type="dcterms:W3CDTF">2021-11-08T15:50:16Z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0x01010039B34EC5D7E7C947A006374B066A9B6A</vt:lpwstr>
  </property>
</Properties>
</file>