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  <p:sldMasterId id="2147483681" r:id="rId6"/>
    <p:sldMasterId id="2147483689" r:id="rId7"/>
    <p:sldMasterId id="2147483716" r:id="rId8"/>
    <p:sldMasterId id="2147483737" r:id="rId9"/>
    <p:sldMasterId id="2147483759" r:id="rId10"/>
    <p:sldMasterId id="2147483770" r:id="rId11"/>
    <p:sldMasterId id="2147483790" r:id="rId12"/>
    <p:sldMasterId id="2147483812" r:id="rId13"/>
    <p:sldMasterId id="2147483829" r:id="rId14"/>
  </p:sldMasterIdLst>
  <p:notesMasterIdLst>
    <p:notesMasterId r:id="rId35"/>
  </p:notesMasterIdLst>
  <p:sldIdLst>
    <p:sldId id="336" r:id="rId15"/>
    <p:sldId id="862" r:id="rId16"/>
    <p:sldId id="763" r:id="rId17"/>
    <p:sldId id="869" r:id="rId18"/>
    <p:sldId id="814" r:id="rId19"/>
    <p:sldId id="868" r:id="rId20"/>
    <p:sldId id="773" r:id="rId21"/>
    <p:sldId id="359" r:id="rId22"/>
    <p:sldId id="879" r:id="rId23"/>
    <p:sldId id="880" r:id="rId24"/>
    <p:sldId id="881" r:id="rId25"/>
    <p:sldId id="882" r:id="rId26"/>
    <p:sldId id="885" r:id="rId27"/>
    <p:sldId id="883" r:id="rId28"/>
    <p:sldId id="884" r:id="rId29"/>
    <p:sldId id="374" r:id="rId30"/>
    <p:sldId id="357" r:id="rId31"/>
    <p:sldId id="321" r:id="rId32"/>
    <p:sldId id="345" r:id="rId33"/>
    <p:sldId id="358" r:id="rId34"/>
  </p:sldIdLst>
  <p:sldSz cx="12192000" cy="6858000"/>
  <p:notesSz cx="7099300" cy="10234613"/>
  <p:custDataLst>
    <p:tags r:id="rId36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4" pos="7151" userDrawn="1">
          <p15:clr>
            <a:srgbClr val="A4A3A4"/>
          </p15:clr>
        </p15:guide>
        <p15:guide id="7" orient="horz" pos="2319" userDrawn="1">
          <p15:clr>
            <a:srgbClr val="A4A3A4"/>
          </p15:clr>
        </p15:guide>
        <p15:guide id="8" orient="horz" pos="3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B8CA"/>
    <a:srgbClr val="D36248"/>
    <a:srgbClr val="3B5776"/>
    <a:srgbClr val="7DB094"/>
    <a:srgbClr val="9D9C9C"/>
    <a:srgbClr val="C6D7E2"/>
    <a:srgbClr val="F6F5F1"/>
    <a:srgbClr val="366D6B"/>
    <a:srgbClr val="36646B"/>
    <a:srgbClr val="D46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0D4C6-2514-4500-B6CF-EEF8547A11B4}" v="168" dt="2021-11-17T14:37:25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pos="3840"/>
        <p:guide pos="7151"/>
        <p:guide orient="horz" pos="2319"/>
        <p:guide orient="horz" pos="36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sa Dahlsten" userId="c0a69a4f-47dc-48b6-a261-757604c277d9" providerId="ADAL" clId="{1420D4C6-2514-4500-B6CF-EEF8547A11B4}"/>
    <pc:docChg chg="undo custSel addSld delSld modSld sldOrd">
      <pc:chgData name="Kajsa Dahlsten" userId="c0a69a4f-47dc-48b6-a261-757604c277d9" providerId="ADAL" clId="{1420D4C6-2514-4500-B6CF-EEF8547A11B4}" dt="2021-11-17T14:37:25.307" v="1045"/>
      <pc:docMkLst>
        <pc:docMk/>
      </pc:docMkLst>
      <pc:sldChg chg="modSp mod">
        <pc:chgData name="Kajsa Dahlsten" userId="c0a69a4f-47dc-48b6-a261-757604c277d9" providerId="ADAL" clId="{1420D4C6-2514-4500-B6CF-EEF8547A11B4}" dt="2021-11-12T13:28:33.236" v="120" actId="20577"/>
        <pc:sldMkLst>
          <pc:docMk/>
          <pc:sldMk cId="1341529291" sldId="336"/>
        </pc:sldMkLst>
        <pc:spChg chg="mod">
          <ac:chgData name="Kajsa Dahlsten" userId="c0a69a4f-47dc-48b6-a261-757604c277d9" providerId="ADAL" clId="{1420D4C6-2514-4500-B6CF-EEF8547A11B4}" dt="2021-11-12T13:28:33.236" v="120" actId="20577"/>
          <ac:spMkLst>
            <pc:docMk/>
            <pc:sldMk cId="1341529291" sldId="336"/>
            <ac:spMk id="2" creationId="{5890B252-0167-4D51-82A7-14D190803F7F}"/>
          </ac:spMkLst>
        </pc:spChg>
        <pc:spChg chg="mod">
          <ac:chgData name="Kajsa Dahlsten" userId="c0a69a4f-47dc-48b6-a261-757604c277d9" providerId="ADAL" clId="{1420D4C6-2514-4500-B6CF-EEF8547A11B4}" dt="2021-11-12T13:25:11.326" v="66" actId="20577"/>
          <ac:spMkLst>
            <pc:docMk/>
            <pc:sldMk cId="1341529291" sldId="336"/>
            <ac:spMk id="3" creationId="{EA937D31-D8D3-43C5-8A58-A2C699E078CF}"/>
          </ac:spMkLst>
        </pc:spChg>
        <pc:spChg chg="mod">
          <ac:chgData name="Kajsa Dahlsten" userId="c0a69a4f-47dc-48b6-a261-757604c277d9" providerId="ADAL" clId="{1420D4C6-2514-4500-B6CF-EEF8547A11B4}" dt="2021-11-12T13:22:34.039" v="7" actId="20577"/>
          <ac:spMkLst>
            <pc:docMk/>
            <pc:sldMk cId="1341529291" sldId="336"/>
            <ac:spMk id="4" creationId="{DEE726CB-4A77-45FF-B3FD-A982A88D0F9B}"/>
          </ac:spMkLst>
        </pc:spChg>
      </pc:sldChg>
      <pc:sldChg chg="ord">
        <pc:chgData name="Kajsa Dahlsten" userId="c0a69a4f-47dc-48b6-a261-757604c277d9" providerId="ADAL" clId="{1420D4C6-2514-4500-B6CF-EEF8547A11B4}" dt="2021-11-12T13:23:13.776" v="50"/>
        <pc:sldMkLst>
          <pc:docMk/>
          <pc:sldMk cId="2339326296" sldId="359"/>
        </pc:sldMkLst>
      </pc:sldChg>
      <pc:sldChg chg="del mod modShow">
        <pc:chgData name="Kajsa Dahlsten" userId="c0a69a4f-47dc-48b6-a261-757604c277d9" providerId="ADAL" clId="{1420D4C6-2514-4500-B6CF-EEF8547A11B4}" dt="2021-11-17T12:27:41.810" v="794" actId="47"/>
        <pc:sldMkLst>
          <pc:docMk/>
          <pc:sldMk cId="2752333165" sldId="360"/>
        </pc:sldMkLst>
      </pc:sldChg>
      <pc:sldChg chg="del">
        <pc:chgData name="Kajsa Dahlsten" userId="c0a69a4f-47dc-48b6-a261-757604c277d9" providerId="ADAL" clId="{1420D4C6-2514-4500-B6CF-EEF8547A11B4}" dt="2021-11-12T13:34:30.988" v="189" actId="47"/>
        <pc:sldMkLst>
          <pc:docMk/>
          <pc:sldMk cId="577210341" sldId="361"/>
        </pc:sldMkLst>
      </pc:sldChg>
      <pc:sldChg chg="del mod modShow">
        <pc:chgData name="Kajsa Dahlsten" userId="c0a69a4f-47dc-48b6-a261-757604c277d9" providerId="ADAL" clId="{1420D4C6-2514-4500-B6CF-EEF8547A11B4}" dt="2021-11-17T12:27:41.810" v="794" actId="47"/>
        <pc:sldMkLst>
          <pc:docMk/>
          <pc:sldMk cId="2612348049" sldId="362"/>
        </pc:sldMkLst>
      </pc:sldChg>
      <pc:sldChg chg="del">
        <pc:chgData name="Kajsa Dahlsten" userId="c0a69a4f-47dc-48b6-a261-757604c277d9" providerId="ADAL" clId="{1420D4C6-2514-4500-B6CF-EEF8547A11B4}" dt="2021-11-12T13:33:35.520" v="186" actId="47"/>
        <pc:sldMkLst>
          <pc:docMk/>
          <pc:sldMk cId="3326475215" sldId="384"/>
        </pc:sldMkLst>
      </pc:sldChg>
      <pc:sldChg chg="del">
        <pc:chgData name="Kajsa Dahlsten" userId="c0a69a4f-47dc-48b6-a261-757604c277d9" providerId="ADAL" clId="{1420D4C6-2514-4500-B6CF-EEF8547A11B4}" dt="2021-11-12T13:34:15.894" v="188" actId="47"/>
        <pc:sldMkLst>
          <pc:docMk/>
          <pc:sldMk cId="2811530133" sldId="386"/>
        </pc:sldMkLst>
      </pc:sldChg>
      <pc:sldChg chg="del mod modShow">
        <pc:chgData name="Kajsa Dahlsten" userId="c0a69a4f-47dc-48b6-a261-757604c277d9" providerId="ADAL" clId="{1420D4C6-2514-4500-B6CF-EEF8547A11B4}" dt="2021-11-17T12:27:41.810" v="794" actId="47"/>
        <pc:sldMkLst>
          <pc:docMk/>
          <pc:sldMk cId="2716601128" sldId="403"/>
        </pc:sldMkLst>
      </pc:sldChg>
      <pc:sldChg chg="del mod modShow">
        <pc:chgData name="Kajsa Dahlsten" userId="c0a69a4f-47dc-48b6-a261-757604c277d9" providerId="ADAL" clId="{1420D4C6-2514-4500-B6CF-EEF8547A11B4}" dt="2021-11-17T12:27:41.810" v="794" actId="47"/>
        <pc:sldMkLst>
          <pc:docMk/>
          <pc:sldMk cId="3288649637" sldId="408"/>
        </pc:sldMkLst>
      </pc:sldChg>
      <pc:sldChg chg="add">
        <pc:chgData name="Kajsa Dahlsten" userId="c0a69a4f-47dc-48b6-a261-757604c277d9" providerId="ADAL" clId="{1420D4C6-2514-4500-B6CF-EEF8547A11B4}" dt="2021-11-12T13:27:42.281" v="67"/>
        <pc:sldMkLst>
          <pc:docMk/>
          <pc:sldMk cId="2433828228" sldId="763"/>
        </pc:sldMkLst>
      </pc:sldChg>
      <pc:sldChg chg="modSp add mod ord">
        <pc:chgData name="Kajsa Dahlsten" userId="c0a69a4f-47dc-48b6-a261-757604c277d9" providerId="ADAL" clId="{1420D4C6-2514-4500-B6CF-EEF8547A11B4}" dt="2021-11-12T13:33:14.337" v="185" actId="20577"/>
        <pc:sldMkLst>
          <pc:docMk/>
          <pc:sldMk cId="3245067719" sldId="773"/>
        </pc:sldMkLst>
        <pc:spChg chg="mod">
          <ac:chgData name="Kajsa Dahlsten" userId="c0a69a4f-47dc-48b6-a261-757604c277d9" providerId="ADAL" clId="{1420D4C6-2514-4500-B6CF-EEF8547A11B4}" dt="2021-11-12T13:33:14.337" v="185" actId="20577"/>
          <ac:spMkLst>
            <pc:docMk/>
            <pc:sldMk cId="3245067719" sldId="773"/>
            <ac:spMk id="3" creationId="{0C4EFD5C-2C12-4BD2-AA49-A6DAA0052487}"/>
          </ac:spMkLst>
        </pc:spChg>
        <pc:spChg chg="mod">
          <ac:chgData name="Kajsa Dahlsten" userId="c0a69a4f-47dc-48b6-a261-757604c277d9" providerId="ADAL" clId="{1420D4C6-2514-4500-B6CF-EEF8547A11B4}" dt="2021-11-12T13:33:00.430" v="168" actId="20577"/>
          <ac:spMkLst>
            <pc:docMk/>
            <pc:sldMk cId="3245067719" sldId="773"/>
            <ac:spMk id="6" creationId="{83FEC692-7C80-44D0-98A6-30D7755B22C0}"/>
          </ac:spMkLst>
        </pc:spChg>
      </pc:sldChg>
      <pc:sldChg chg="add">
        <pc:chgData name="Kajsa Dahlsten" userId="c0a69a4f-47dc-48b6-a261-757604c277d9" providerId="ADAL" clId="{1420D4C6-2514-4500-B6CF-EEF8547A11B4}" dt="2021-11-12T13:29:33.417" v="121"/>
        <pc:sldMkLst>
          <pc:docMk/>
          <pc:sldMk cId="4072010527" sldId="814"/>
        </pc:sldMkLst>
      </pc:sldChg>
      <pc:sldChg chg="add del ord">
        <pc:chgData name="Kajsa Dahlsten" userId="c0a69a4f-47dc-48b6-a261-757604c277d9" providerId="ADAL" clId="{1420D4C6-2514-4500-B6CF-EEF8547A11B4}" dt="2021-11-12T13:32:38.946" v="153" actId="47"/>
        <pc:sldMkLst>
          <pc:docMk/>
          <pc:sldMk cId="2247611520" sldId="831"/>
        </pc:sldMkLst>
      </pc:sldChg>
      <pc:sldChg chg="add">
        <pc:chgData name="Kajsa Dahlsten" userId="c0a69a4f-47dc-48b6-a261-757604c277d9" providerId="ADAL" clId="{1420D4C6-2514-4500-B6CF-EEF8547A11B4}" dt="2021-11-12T13:27:42.281" v="67"/>
        <pc:sldMkLst>
          <pc:docMk/>
          <pc:sldMk cId="3235069962" sldId="862"/>
        </pc:sldMkLst>
      </pc:sldChg>
      <pc:sldChg chg="add">
        <pc:chgData name="Kajsa Dahlsten" userId="c0a69a4f-47dc-48b6-a261-757604c277d9" providerId="ADAL" clId="{1420D4C6-2514-4500-B6CF-EEF8547A11B4}" dt="2021-11-12T13:29:33.417" v="121"/>
        <pc:sldMkLst>
          <pc:docMk/>
          <pc:sldMk cId="2096173770" sldId="868"/>
        </pc:sldMkLst>
      </pc:sldChg>
      <pc:sldChg chg="add modAnim">
        <pc:chgData name="Kajsa Dahlsten" userId="c0a69a4f-47dc-48b6-a261-757604c277d9" providerId="ADAL" clId="{1420D4C6-2514-4500-B6CF-EEF8547A11B4}" dt="2021-11-12T13:31:35.390" v="150"/>
        <pc:sldMkLst>
          <pc:docMk/>
          <pc:sldMk cId="2560892639" sldId="869"/>
        </pc:sldMkLst>
      </pc:sldChg>
      <pc:sldChg chg="del mod modShow">
        <pc:chgData name="Kajsa Dahlsten" userId="c0a69a4f-47dc-48b6-a261-757604c277d9" providerId="ADAL" clId="{1420D4C6-2514-4500-B6CF-EEF8547A11B4}" dt="2021-11-17T12:27:41.810" v="794" actId="47"/>
        <pc:sldMkLst>
          <pc:docMk/>
          <pc:sldMk cId="1320481174" sldId="874"/>
        </pc:sldMkLst>
      </pc:sldChg>
      <pc:sldChg chg="del mod modShow">
        <pc:chgData name="Kajsa Dahlsten" userId="c0a69a4f-47dc-48b6-a261-757604c277d9" providerId="ADAL" clId="{1420D4C6-2514-4500-B6CF-EEF8547A11B4}" dt="2021-11-17T12:27:41.810" v="794" actId="47"/>
        <pc:sldMkLst>
          <pc:docMk/>
          <pc:sldMk cId="457928397" sldId="875"/>
        </pc:sldMkLst>
      </pc:sldChg>
      <pc:sldChg chg="del">
        <pc:chgData name="Kajsa Dahlsten" userId="c0a69a4f-47dc-48b6-a261-757604c277d9" providerId="ADAL" clId="{1420D4C6-2514-4500-B6CF-EEF8547A11B4}" dt="2021-11-12T13:34:11.332" v="187" actId="47"/>
        <pc:sldMkLst>
          <pc:docMk/>
          <pc:sldMk cId="2436977001" sldId="876"/>
        </pc:sldMkLst>
      </pc:sldChg>
      <pc:sldChg chg="del mod modShow">
        <pc:chgData name="Kajsa Dahlsten" userId="c0a69a4f-47dc-48b6-a261-757604c277d9" providerId="ADAL" clId="{1420D4C6-2514-4500-B6CF-EEF8547A11B4}" dt="2021-11-17T12:27:41.810" v="794" actId="47"/>
        <pc:sldMkLst>
          <pc:docMk/>
          <pc:sldMk cId="2611074056" sldId="877"/>
        </pc:sldMkLst>
      </pc:sldChg>
      <pc:sldChg chg="modSp new del mod">
        <pc:chgData name="Kajsa Dahlsten" userId="c0a69a4f-47dc-48b6-a261-757604c277d9" providerId="ADAL" clId="{1420D4C6-2514-4500-B6CF-EEF8547A11B4}" dt="2021-11-12T13:45:50.860" v="307" actId="47"/>
        <pc:sldMkLst>
          <pc:docMk/>
          <pc:sldMk cId="1689492178" sldId="878"/>
        </pc:sldMkLst>
        <pc:spChg chg="mod">
          <ac:chgData name="Kajsa Dahlsten" userId="c0a69a4f-47dc-48b6-a261-757604c277d9" providerId="ADAL" clId="{1420D4C6-2514-4500-B6CF-EEF8547A11B4}" dt="2021-11-12T13:37:19.513" v="236" actId="1076"/>
          <ac:spMkLst>
            <pc:docMk/>
            <pc:sldMk cId="1689492178" sldId="878"/>
            <ac:spMk id="3" creationId="{CDB59E08-8CCE-4029-ABA1-6FB9D3CB1AA9}"/>
          </ac:spMkLst>
        </pc:spChg>
        <pc:spChg chg="mod">
          <ac:chgData name="Kajsa Dahlsten" userId="c0a69a4f-47dc-48b6-a261-757604c277d9" providerId="ADAL" clId="{1420D4C6-2514-4500-B6CF-EEF8547A11B4}" dt="2021-11-12T13:37:22.783" v="237" actId="1076"/>
          <ac:spMkLst>
            <pc:docMk/>
            <pc:sldMk cId="1689492178" sldId="878"/>
            <ac:spMk id="4" creationId="{5E1A9230-CB36-4C5A-82BB-B082E098851F}"/>
          </ac:spMkLst>
        </pc:spChg>
      </pc:sldChg>
      <pc:sldChg chg="addSp delSp modSp new mod modClrScheme chgLayout">
        <pc:chgData name="Kajsa Dahlsten" userId="c0a69a4f-47dc-48b6-a261-757604c277d9" providerId="ADAL" clId="{1420D4C6-2514-4500-B6CF-EEF8547A11B4}" dt="2021-11-12T14:00:02.208" v="393" actId="113"/>
        <pc:sldMkLst>
          <pc:docMk/>
          <pc:sldMk cId="4234884076" sldId="879"/>
        </pc:sldMkLst>
        <pc:spChg chg="del">
          <ac:chgData name="Kajsa Dahlsten" userId="c0a69a4f-47dc-48b6-a261-757604c277d9" providerId="ADAL" clId="{1420D4C6-2514-4500-B6CF-EEF8547A11B4}" dt="2021-11-12T13:37:47.365" v="239" actId="700"/>
          <ac:spMkLst>
            <pc:docMk/>
            <pc:sldMk cId="4234884076" sldId="879"/>
            <ac:spMk id="2" creationId="{45473AA4-3253-4941-B651-65D23188ECD7}"/>
          </ac:spMkLst>
        </pc:spChg>
        <pc:spChg chg="del mod ord">
          <ac:chgData name="Kajsa Dahlsten" userId="c0a69a4f-47dc-48b6-a261-757604c277d9" providerId="ADAL" clId="{1420D4C6-2514-4500-B6CF-EEF8547A11B4}" dt="2021-11-12T13:37:47.365" v="239" actId="700"/>
          <ac:spMkLst>
            <pc:docMk/>
            <pc:sldMk cId="4234884076" sldId="879"/>
            <ac:spMk id="3" creationId="{87D5209E-3490-47E7-9054-876010C7D323}"/>
          </ac:spMkLst>
        </pc:spChg>
        <pc:spChg chg="del">
          <ac:chgData name="Kajsa Dahlsten" userId="c0a69a4f-47dc-48b6-a261-757604c277d9" providerId="ADAL" clId="{1420D4C6-2514-4500-B6CF-EEF8547A11B4}" dt="2021-11-12T13:37:47.365" v="239" actId="700"/>
          <ac:spMkLst>
            <pc:docMk/>
            <pc:sldMk cId="4234884076" sldId="879"/>
            <ac:spMk id="4" creationId="{D61B241B-2AB4-4BA2-ACEE-B37FEDBE6248}"/>
          </ac:spMkLst>
        </pc:spChg>
        <pc:spChg chg="add mod ord">
          <ac:chgData name="Kajsa Dahlsten" userId="c0a69a4f-47dc-48b6-a261-757604c277d9" providerId="ADAL" clId="{1420D4C6-2514-4500-B6CF-EEF8547A11B4}" dt="2021-11-12T13:55:52.860" v="382" actId="1076"/>
          <ac:spMkLst>
            <pc:docMk/>
            <pc:sldMk cId="4234884076" sldId="879"/>
            <ac:spMk id="5" creationId="{564E5ACF-410D-4CDD-A304-0B9D67BF4BF8}"/>
          </ac:spMkLst>
        </pc:spChg>
        <pc:graphicFrameChg chg="add del mod modGraphic">
          <ac:chgData name="Kajsa Dahlsten" userId="c0a69a4f-47dc-48b6-a261-757604c277d9" providerId="ADAL" clId="{1420D4C6-2514-4500-B6CF-EEF8547A11B4}" dt="2021-11-12T13:41:16.594" v="281"/>
          <ac:graphicFrameMkLst>
            <pc:docMk/>
            <pc:sldMk cId="4234884076" sldId="879"/>
            <ac:graphicFrameMk id="6" creationId="{D5E156C5-E24B-4ED0-8776-51B45B3E7676}"/>
          </ac:graphicFrameMkLst>
        </pc:graphicFrameChg>
        <pc:graphicFrameChg chg="add del mod">
          <ac:chgData name="Kajsa Dahlsten" userId="c0a69a4f-47dc-48b6-a261-757604c277d9" providerId="ADAL" clId="{1420D4C6-2514-4500-B6CF-EEF8547A11B4}" dt="2021-11-12T13:42:00.697" v="286"/>
          <ac:graphicFrameMkLst>
            <pc:docMk/>
            <pc:sldMk cId="4234884076" sldId="879"/>
            <ac:graphicFrameMk id="7" creationId="{91BB5E30-FFDC-4929-B1AC-175ED69FCFC3}"/>
          </ac:graphicFrameMkLst>
        </pc:graphicFrameChg>
        <pc:graphicFrameChg chg="add mod modGraphic">
          <ac:chgData name="Kajsa Dahlsten" userId="c0a69a4f-47dc-48b6-a261-757604c277d9" providerId="ADAL" clId="{1420D4C6-2514-4500-B6CF-EEF8547A11B4}" dt="2021-11-12T14:00:02.208" v="393" actId="113"/>
          <ac:graphicFrameMkLst>
            <pc:docMk/>
            <pc:sldMk cId="4234884076" sldId="879"/>
            <ac:graphicFrameMk id="8" creationId="{2C88CFC8-6E23-4DFF-854D-2692A6DE6B45}"/>
          </ac:graphicFrameMkLst>
        </pc:graphicFrameChg>
      </pc:sldChg>
      <pc:sldChg chg="addSp delSp modSp add mod">
        <pc:chgData name="Kajsa Dahlsten" userId="c0a69a4f-47dc-48b6-a261-757604c277d9" providerId="ADAL" clId="{1420D4C6-2514-4500-B6CF-EEF8547A11B4}" dt="2021-11-12T14:00:47.831" v="399" actId="113"/>
        <pc:sldMkLst>
          <pc:docMk/>
          <pc:sldMk cId="2369917149" sldId="880"/>
        </pc:sldMkLst>
        <pc:spChg chg="mod">
          <ac:chgData name="Kajsa Dahlsten" userId="c0a69a4f-47dc-48b6-a261-757604c277d9" providerId="ADAL" clId="{1420D4C6-2514-4500-B6CF-EEF8547A11B4}" dt="2021-11-12T13:56:29.602" v="386" actId="1076"/>
          <ac:spMkLst>
            <pc:docMk/>
            <pc:sldMk cId="2369917149" sldId="880"/>
            <ac:spMk id="5" creationId="{564E5ACF-410D-4CDD-A304-0B9D67BF4BF8}"/>
          </ac:spMkLst>
        </pc:spChg>
        <pc:graphicFrameChg chg="add mod ord modGraphic">
          <ac:chgData name="Kajsa Dahlsten" userId="c0a69a4f-47dc-48b6-a261-757604c277d9" providerId="ADAL" clId="{1420D4C6-2514-4500-B6CF-EEF8547A11B4}" dt="2021-11-12T14:00:47.831" v="399" actId="113"/>
          <ac:graphicFrameMkLst>
            <pc:docMk/>
            <pc:sldMk cId="2369917149" sldId="880"/>
            <ac:graphicFrameMk id="2" creationId="{D8C94C24-8F60-4572-BDE2-05E4AD6E3AB9}"/>
          </ac:graphicFrameMkLst>
        </pc:graphicFrameChg>
        <pc:graphicFrameChg chg="del">
          <ac:chgData name="Kajsa Dahlsten" userId="c0a69a4f-47dc-48b6-a261-757604c277d9" providerId="ADAL" clId="{1420D4C6-2514-4500-B6CF-EEF8547A11B4}" dt="2021-11-12T13:48:55.314" v="319" actId="478"/>
          <ac:graphicFrameMkLst>
            <pc:docMk/>
            <pc:sldMk cId="2369917149" sldId="880"/>
            <ac:graphicFrameMk id="8" creationId="{2C88CFC8-6E23-4DFF-854D-2692A6DE6B45}"/>
          </ac:graphicFrameMkLst>
        </pc:graphicFrameChg>
      </pc:sldChg>
      <pc:sldChg chg="add del">
        <pc:chgData name="Kajsa Dahlsten" userId="c0a69a4f-47dc-48b6-a261-757604c277d9" providerId="ADAL" clId="{1420D4C6-2514-4500-B6CF-EEF8547A11B4}" dt="2021-11-17T10:58:08.908" v="401"/>
        <pc:sldMkLst>
          <pc:docMk/>
          <pc:sldMk cId="199687053" sldId="881"/>
        </pc:sldMkLst>
      </pc:sldChg>
      <pc:sldChg chg="modSp add mod">
        <pc:chgData name="Kajsa Dahlsten" userId="c0a69a4f-47dc-48b6-a261-757604c277d9" providerId="ADAL" clId="{1420D4C6-2514-4500-B6CF-EEF8547A11B4}" dt="2021-11-17T10:58:21.591" v="416" actId="20577"/>
        <pc:sldMkLst>
          <pc:docMk/>
          <pc:sldMk cId="1298100904" sldId="881"/>
        </pc:sldMkLst>
        <pc:spChg chg="mod">
          <ac:chgData name="Kajsa Dahlsten" userId="c0a69a4f-47dc-48b6-a261-757604c277d9" providerId="ADAL" clId="{1420D4C6-2514-4500-B6CF-EEF8547A11B4}" dt="2021-11-17T10:58:21.591" v="416" actId="20577"/>
          <ac:spMkLst>
            <pc:docMk/>
            <pc:sldMk cId="1298100904" sldId="881"/>
            <ac:spMk id="2" creationId="{5890B252-0167-4D51-82A7-14D190803F7F}"/>
          </ac:spMkLst>
        </pc:spChg>
      </pc:sldChg>
      <pc:sldChg chg="addSp delSp modSp new mod modClrScheme chgLayout">
        <pc:chgData name="Kajsa Dahlsten" userId="c0a69a4f-47dc-48b6-a261-757604c277d9" providerId="ADAL" clId="{1420D4C6-2514-4500-B6CF-EEF8547A11B4}" dt="2021-11-17T14:37:25.307" v="1045"/>
        <pc:sldMkLst>
          <pc:docMk/>
          <pc:sldMk cId="1863457781" sldId="882"/>
        </pc:sldMkLst>
        <pc:spChg chg="del">
          <ac:chgData name="Kajsa Dahlsten" userId="c0a69a4f-47dc-48b6-a261-757604c277d9" providerId="ADAL" clId="{1420D4C6-2514-4500-B6CF-EEF8547A11B4}" dt="2021-11-17T10:58:32.571" v="418" actId="700"/>
          <ac:spMkLst>
            <pc:docMk/>
            <pc:sldMk cId="1863457781" sldId="882"/>
            <ac:spMk id="2" creationId="{C91B8D4D-D053-4FDE-999B-7B857C8148F0}"/>
          </ac:spMkLst>
        </pc:spChg>
        <pc:spChg chg="del">
          <ac:chgData name="Kajsa Dahlsten" userId="c0a69a4f-47dc-48b6-a261-757604c277d9" providerId="ADAL" clId="{1420D4C6-2514-4500-B6CF-EEF8547A11B4}" dt="2021-11-17T10:58:32.571" v="418" actId="700"/>
          <ac:spMkLst>
            <pc:docMk/>
            <pc:sldMk cId="1863457781" sldId="882"/>
            <ac:spMk id="3" creationId="{2B286C2C-06EB-4EE7-84FE-E0930086A02A}"/>
          </ac:spMkLst>
        </pc:spChg>
        <pc:spChg chg="del mod ord">
          <ac:chgData name="Kajsa Dahlsten" userId="c0a69a4f-47dc-48b6-a261-757604c277d9" providerId="ADAL" clId="{1420D4C6-2514-4500-B6CF-EEF8547A11B4}" dt="2021-11-17T10:58:32.571" v="418" actId="700"/>
          <ac:spMkLst>
            <pc:docMk/>
            <pc:sldMk cId="1863457781" sldId="882"/>
            <ac:spMk id="4" creationId="{DFB2AD79-E725-4661-A0C9-7C5500BC7770}"/>
          </ac:spMkLst>
        </pc:spChg>
        <pc:spChg chg="add mod ord">
          <ac:chgData name="Kajsa Dahlsten" userId="c0a69a4f-47dc-48b6-a261-757604c277d9" providerId="ADAL" clId="{1420D4C6-2514-4500-B6CF-EEF8547A11B4}" dt="2021-11-17T12:03:26.269" v="737" actId="26606"/>
          <ac:spMkLst>
            <pc:docMk/>
            <pc:sldMk cId="1863457781" sldId="882"/>
            <ac:spMk id="5" creationId="{16936969-01F8-4A37-9E92-943DD36A8318}"/>
          </ac:spMkLst>
        </pc:spChg>
        <pc:spChg chg="add mod">
          <ac:chgData name="Kajsa Dahlsten" userId="c0a69a4f-47dc-48b6-a261-757604c277d9" providerId="ADAL" clId="{1420D4C6-2514-4500-B6CF-EEF8547A11B4}" dt="2021-11-17T14:37:25.307" v="1045"/>
          <ac:spMkLst>
            <pc:docMk/>
            <pc:sldMk cId="1863457781" sldId="882"/>
            <ac:spMk id="7" creationId="{C09AD642-A828-4D6A-840E-1745A9ED3AF7}"/>
          </ac:spMkLst>
        </pc:spChg>
        <pc:graphicFrameChg chg="add mod">
          <ac:chgData name="Kajsa Dahlsten" userId="c0a69a4f-47dc-48b6-a261-757604c277d9" providerId="ADAL" clId="{1420D4C6-2514-4500-B6CF-EEF8547A11B4}" dt="2021-11-17T14:37:22.486" v="1044" actId="20577"/>
          <ac:graphicFrameMkLst>
            <pc:docMk/>
            <pc:sldMk cId="1863457781" sldId="882"/>
            <ac:graphicFrameMk id="6" creationId="{0D9C7D84-AC14-4516-8591-87BD1FABDF30}"/>
          </ac:graphicFrameMkLst>
        </pc:graphicFrameChg>
      </pc:sldChg>
      <pc:sldChg chg="addSp modSp new mod ord modClrScheme chgLayout">
        <pc:chgData name="Kajsa Dahlsten" userId="c0a69a4f-47dc-48b6-a261-757604c277d9" providerId="ADAL" clId="{1420D4C6-2514-4500-B6CF-EEF8547A11B4}" dt="2021-11-17T14:36:59.489" v="1032"/>
        <pc:sldMkLst>
          <pc:docMk/>
          <pc:sldMk cId="3288566395" sldId="883"/>
        </pc:sldMkLst>
        <pc:spChg chg="mod">
          <ac:chgData name="Kajsa Dahlsten" userId="c0a69a4f-47dc-48b6-a261-757604c277d9" providerId="ADAL" clId="{1420D4C6-2514-4500-B6CF-EEF8547A11B4}" dt="2021-11-17T14:33:49.625" v="879" actId="20577"/>
          <ac:spMkLst>
            <pc:docMk/>
            <pc:sldMk cId="3288566395" sldId="883"/>
            <ac:spMk id="2" creationId="{F3DDEB23-0825-42D0-912A-5D24AF5A07FC}"/>
          </ac:spMkLst>
        </pc:spChg>
        <pc:spChg chg="add mod">
          <ac:chgData name="Kajsa Dahlsten" userId="c0a69a4f-47dc-48b6-a261-757604c277d9" providerId="ADAL" clId="{1420D4C6-2514-4500-B6CF-EEF8547A11B4}" dt="2021-11-17T14:36:59.489" v="1032"/>
          <ac:spMkLst>
            <pc:docMk/>
            <pc:sldMk cId="3288566395" sldId="883"/>
            <ac:spMk id="4" creationId="{32F1726E-AAE5-4317-9CEC-EDA7288A7368}"/>
          </ac:spMkLst>
        </pc:spChg>
        <pc:graphicFrameChg chg="add mod">
          <ac:chgData name="Kajsa Dahlsten" userId="c0a69a4f-47dc-48b6-a261-757604c277d9" providerId="ADAL" clId="{1420D4C6-2514-4500-B6CF-EEF8547A11B4}" dt="2021-11-17T14:36:57.122" v="1031" actId="20577"/>
          <ac:graphicFrameMkLst>
            <pc:docMk/>
            <pc:sldMk cId="3288566395" sldId="883"/>
            <ac:graphicFrameMk id="3" creationId="{EEDD2301-5990-4E2E-AB3E-91029E5EACA6}"/>
          </ac:graphicFrameMkLst>
        </pc:graphicFrameChg>
      </pc:sldChg>
      <pc:sldChg chg="addSp delSp modSp new mod ord modClrScheme chgLayout">
        <pc:chgData name="Kajsa Dahlsten" userId="c0a69a4f-47dc-48b6-a261-757604c277d9" providerId="ADAL" clId="{1420D4C6-2514-4500-B6CF-EEF8547A11B4}" dt="2021-11-17T14:37:04.939" v="1033"/>
        <pc:sldMkLst>
          <pc:docMk/>
          <pc:sldMk cId="861183788" sldId="884"/>
        </pc:sldMkLst>
        <pc:spChg chg="mod ord">
          <ac:chgData name="Kajsa Dahlsten" userId="c0a69a4f-47dc-48b6-a261-757604c277d9" providerId="ADAL" clId="{1420D4C6-2514-4500-B6CF-EEF8547A11B4}" dt="2021-11-17T11:58:42.520" v="724" actId="20577"/>
          <ac:spMkLst>
            <pc:docMk/>
            <pc:sldMk cId="861183788" sldId="884"/>
            <ac:spMk id="2" creationId="{12371C43-CB01-40C6-97AA-8511C7FB04FB}"/>
          </ac:spMkLst>
        </pc:spChg>
        <pc:spChg chg="del">
          <ac:chgData name="Kajsa Dahlsten" userId="c0a69a4f-47dc-48b6-a261-757604c277d9" providerId="ADAL" clId="{1420D4C6-2514-4500-B6CF-EEF8547A11B4}" dt="2021-11-17T11:55:46.935" v="645" actId="700"/>
          <ac:spMkLst>
            <pc:docMk/>
            <pc:sldMk cId="861183788" sldId="884"/>
            <ac:spMk id="3" creationId="{EC5714C1-2596-4EF2-9868-E9377443EACE}"/>
          </ac:spMkLst>
        </pc:spChg>
        <pc:spChg chg="del">
          <ac:chgData name="Kajsa Dahlsten" userId="c0a69a4f-47dc-48b6-a261-757604c277d9" providerId="ADAL" clId="{1420D4C6-2514-4500-B6CF-EEF8547A11B4}" dt="2021-11-17T11:55:46.935" v="645" actId="700"/>
          <ac:spMkLst>
            <pc:docMk/>
            <pc:sldMk cId="861183788" sldId="884"/>
            <ac:spMk id="4" creationId="{9BC718F8-8CCF-4F84-B49A-FDD8B077AC99}"/>
          </ac:spMkLst>
        </pc:spChg>
        <pc:spChg chg="add mod">
          <ac:chgData name="Kajsa Dahlsten" userId="c0a69a4f-47dc-48b6-a261-757604c277d9" providerId="ADAL" clId="{1420D4C6-2514-4500-B6CF-EEF8547A11B4}" dt="2021-11-17T14:37:04.939" v="1033"/>
          <ac:spMkLst>
            <pc:docMk/>
            <pc:sldMk cId="861183788" sldId="884"/>
            <ac:spMk id="6" creationId="{7BDF2B17-DB25-46A1-B64C-87634F5F891E}"/>
          </ac:spMkLst>
        </pc:spChg>
        <pc:graphicFrameChg chg="add mod">
          <ac:chgData name="Kajsa Dahlsten" userId="c0a69a4f-47dc-48b6-a261-757604c277d9" providerId="ADAL" clId="{1420D4C6-2514-4500-B6CF-EEF8547A11B4}" dt="2021-11-17T14:34:37.008" v="885" actId="20577"/>
          <ac:graphicFrameMkLst>
            <pc:docMk/>
            <pc:sldMk cId="861183788" sldId="884"/>
            <ac:graphicFrameMk id="5" creationId="{70570D60-A6F8-48A5-BB8F-3D09948E188C}"/>
          </ac:graphicFrameMkLst>
        </pc:graphicFrameChg>
      </pc:sldChg>
      <pc:sldChg chg="add del">
        <pc:chgData name="Kajsa Dahlsten" userId="c0a69a4f-47dc-48b6-a261-757604c277d9" providerId="ADAL" clId="{1420D4C6-2514-4500-B6CF-EEF8547A11B4}" dt="2021-11-17T11:03:44.554" v="580"/>
        <pc:sldMkLst>
          <pc:docMk/>
          <pc:sldMk cId="2390812482" sldId="884"/>
        </pc:sldMkLst>
      </pc:sldChg>
      <pc:sldChg chg="addSp delSp modSp new del mod modClrScheme chgLayout">
        <pc:chgData name="Kajsa Dahlsten" userId="c0a69a4f-47dc-48b6-a261-757604c277d9" providerId="ADAL" clId="{1420D4C6-2514-4500-B6CF-EEF8547A11B4}" dt="2021-11-17T12:06:46.241" v="793" actId="47"/>
        <pc:sldMkLst>
          <pc:docMk/>
          <pc:sldMk cId="3919392942" sldId="885"/>
        </pc:sldMkLst>
        <pc:spChg chg="del mod ord">
          <ac:chgData name="Kajsa Dahlsten" userId="c0a69a4f-47dc-48b6-a261-757604c277d9" providerId="ADAL" clId="{1420D4C6-2514-4500-B6CF-EEF8547A11B4}" dt="2021-11-17T12:06:12.864" v="753" actId="700"/>
          <ac:spMkLst>
            <pc:docMk/>
            <pc:sldMk cId="3919392942" sldId="885"/>
            <ac:spMk id="2" creationId="{D90FD5A7-0A83-4DC8-A526-6805E10093FC}"/>
          </ac:spMkLst>
        </pc:spChg>
        <pc:spChg chg="del">
          <ac:chgData name="Kajsa Dahlsten" userId="c0a69a4f-47dc-48b6-a261-757604c277d9" providerId="ADAL" clId="{1420D4C6-2514-4500-B6CF-EEF8547A11B4}" dt="2021-11-17T12:06:12.864" v="753" actId="700"/>
          <ac:spMkLst>
            <pc:docMk/>
            <pc:sldMk cId="3919392942" sldId="885"/>
            <ac:spMk id="3" creationId="{BA33FC1D-FD35-4A2A-8459-BF974EDF96DC}"/>
          </ac:spMkLst>
        </pc:spChg>
        <pc:spChg chg="del">
          <ac:chgData name="Kajsa Dahlsten" userId="c0a69a4f-47dc-48b6-a261-757604c277d9" providerId="ADAL" clId="{1420D4C6-2514-4500-B6CF-EEF8547A11B4}" dt="2021-11-17T12:06:12.864" v="753" actId="700"/>
          <ac:spMkLst>
            <pc:docMk/>
            <pc:sldMk cId="3919392942" sldId="885"/>
            <ac:spMk id="4" creationId="{866A2107-822A-472C-9757-5CFDE907D3D6}"/>
          </ac:spMkLst>
        </pc:spChg>
        <pc:spChg chg="add mod ord">
          <ac:chgData name="Kajsa Dahlsten" userId="c0a69a4f-47dc-48b6-a261-757604c277d9" providerId="ADAL" clId="{1420D4C6-2514-4500-B6CF-EEF8547A11B4}" dt="2021-11-17T12:06:28.634" v="792" actId="20577"/>
          <ac:spMkLst>
            <pc:docMk/>
            <pc:sldMk cId="3919392942" sldId="885"/>
            <ac:spMk id="5" creationId="{B60739F2-63DB-4D49-8E47-A6C6AB33CB6F}"/>
          </ac:spMkLst>
        </pc:spChg>
      </pc:sldChg>
      <pc:sldChg chg="addSp delSp modSp add mod">
        <pc:chgData name="Kajsa Dahlsten" userId="c0a69a4f-47dc-48b6-a261-757604c277d9" providerId="ADAL" clId="{1420D4C6-2514-4500-B6CF-EEF8547A11B4}" dt="2021-11-17T14:36:32.969" v="1030" actId="20577"/>
        <pc:sldMkLst>
          <pc:docMk/>
          <pc:sldMk cId="4272941045" sldId="885"/>
        </pc:sldMkLst>
        <pc:spChg chg="add mod">
          <ac:chgData name="Kajsa Dahlsten" userId="c0a69a4f-47dc-48b6-a261-757604c277d9" providerId="ADAL" clId="{1420D4C6-2514-4500-B6CF-EEF8547A11B4}" dt="2021-11-17T14:36:32.969" v="1030" actId="20577"/>
          <ac:spMkLst>
            <pc:docMk/>
            <pc:sldMk cId="4272941045" sldId="885"/>
            <ac:spMk id="5" creationId="{D0A6EF26-3D27-49B0-9E41-34A61F5C1436}"/>
          </ac:spMkLst>
        </pc:spChg>
        <pc:graphicFrameChg chg="del">
          <ac:chgData name="Kajsa Dahlsten" userId="c0a69a4f-47dc-48b6-a261-757604c277d9" providerId="ADAL" clId="{1420D4C6-2514-4500-B6CF-EEF8547A11B4}" dt="2021-11-17T14:26:32.629" v="796" actId="478"/>
          <ac:graphicFrameMkLst>
            <pc:docMk/>
            <pc:sldMk cId="4272941045" sldId="885"/>
            <ac:graphicFrameMk id="3" creationId="{EEDD2301-5990-4E2E-AB3E-91029E5EACA6}"/>
          </ac:graphicFrameMkLst>
        </pc:graphicFrameChg>
        <pc:graphicFrameChg chg="add mod">
          <ac:chgData name="Kajsa Dahlsten" userId="c0a69a4f-47dc-48b6-a261-757604c277d9" providerId="ADAL" clId="{1420D4C6-2514-4500-B6CF-EEF8547A11B4}" dt="2021-11-17T14:34:55.633" v="891" actId="20577"/>
          <ac:graphicFrameMkLst>
            <pc:docMk/>
            <pc:sldMk cId="4272941045" sldId="885"/>
            <ac:graphicFrameMk id="4" creationId="{C8251AB8-F624-49AB-A6E3-7448BC61C96B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dirty="0"/>
              <a:t>NKI per myndighetsområde Göteborgs Stad 2019-2021*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Tabell!$B$4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47748F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Tabell!$A$5:$A$11</c:f>
              <c:strCache>
                <c:ptCount val="7"/>
                <c:pt idx="0">
                  <c:v>Brand</c:v>
                </c:pt>
                <c:pt idx="1">
                  <c:v>Bygg</c:v>
                </c:pt>
                <c:pt idx="2">
                  <c:v>Mark</c:v>
                </c:pt>
                <c:pt idx="3">
                  <c:v>Miljö</c:v>
                </c:pt>
                <c:pt idx="4">
                  <c:v>Livsmedel</c:v>
                </c:pt>
                <c:pt idx="5">
                  <c:v>Servering</c:v>
                </c:pt>
                <c:pt idx="6">
                  <c:v>Aggregerat</c:v>
                </c:pt>
              </c:strCache>
            </c:strRef>
          </c:cat>
          <c:val>
            <c:numRef>
              <c:f>Tabell!$B$5:$B$11</c:f>
              <c:numCache>
                <c:formatCode>General</c:formatCode>
                <c:ptCount val="7"/>
                <c:pt idx="0">
                  <c:v>80</c:v>
                </c:pt>
                <c:pt idx="1">
                  <c:v>58</c:v>
                </c:pt>
                <c:pt idx="2">
                  <c:v>75</c:v>
                </c:pt>
                <c:pt idx="3">
                  <c:v>69</c:v>
                </c:pt>
                <c:pt idx="4">
                  <c:v>74</c:v>
                </c:pt>
                <c:pt idx="5">
                  <c:v>65</c:v>
                </c:pt>
                <c:pt idx="6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1-4CDC-A41A-DEB20E7F8DFC}"/>
            </c:ext>
          </c:extLst>
        </c:ser>
        <c:ser>
          <c:idx val="1"/>
          <c:order val="1"/>
          <c:tx>
            <c:strRef>
              <c:f>Tabell!$C$4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6997B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Tabell!$A$5:$A$11</c:f>
              <c:strCache>
                <c:ptCount val="7"/>
                <c:pt idx="0">
                  <c:v>Brand</c:v>
                </c:pt>
                <c:pt idx="1">
                  <c:v>Bygg</c:v>
                </c:pt>
                <c:pt idx="2">
                  <c:v>Mark</c:v>
                </c:pt>
                <c:pt idx="3">
                  <c:v>Miljö</c:v>
                </c:pt>
                <c:pt idx="4">
                  <c:v>Livsmedel</c:v>
                </c:pt>
                <c:pt idx="5">
                  <c:v>Servering</c:v>
                </c:pt>
                <c:pt idx="6">
                  <c:v>Aggregerat</c:v>
                </c:pt>
              </c:strCache>
            </c:strRef>
          </c:cat>
          <c:val>
            <c:numRef>
              <c:f>Tabell!$C$5:$C$11</c:f>
              <c:numCache>
                <c:formatCode>General</c:formatCode>
                <c:ptCount val="7"/>
                <c:pt idx="0">
                  <c:v>79</c:v>
                </c:pt>
                <c:pt idx="1">
                  <c:v>65</c:v>
                </c:pt>
                <c:pt idx="2">
                  <c:v>76</c:v>
                </c:pt>
                <c:pt idx="3">
                  <c:v>64</c:v>
                </c:pt>
                <c:pt idx="4">
                  <c:v>80</c:v>
                </c:pt>
                <c:pt idx="5">
                  <c:v>65</c:v>
                </c:pt>
                <c:pt idx="6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91-4CDC-A41A-DEB20E7F8DFC}"/>
            </c:ext>
          </c:extLst>
        </c:ser>
        <c:ser>
          <c:idx val="2"/>
          <c:order val="2"/>
          <c:tx>
            <c:strRef>
              <c:f>Tabell!$D$4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6997B3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Tabell!$A$5:$A$11</c:f>
              <c:strCache>
                <c:ptCount val="7"/>
                <c:pt idx="0">
                  <c:v>Brand</c:v>
                </c:pt>
                <c:pt idx="1">
                  <c:v>Bygg</c:v>
                </c:pt>
                <c:pt idx="2">
                  <c:v>Mark</c:v>
                </c:pt>
                <c:pt idx="3">
                  <c:v>Miljö</c:v>
                </c:pt>
                <c:pt idx="4">
                  <c:v>Livsmedel</c:v>
                </c:pt>
                <c:pt idx="5">
                  <c:v>Servering</c:v>
                </c:pt>
                <c:pt idx="6">
                  <c:v>Aggregerat</c:v>
                </c:pt>
              </c:strCache>
            </c:strRef>
          </c:cat>
          <c:val>
            <c:numRef>
              <c:f>Tabell!$D$5:$D$11</c:f>
              <c:numCache>
                <c:formatCode>General</c:formatCode>
                <c:ptCount val="7"/>
                <c:pt idx="0">
                  <c:v>87</c:v>
                </c:pt>
                <c:pt idx="1">
                  <c:v>61</c:v>
                </c:pt>
                <c:pt idx="2">
                  <c:v>76</c:v>
                </c:pt>
                <c:pt idx="3">
                  <c:v>66</c:v>
                </c:pt>
                <c:pt idx="4">
                  <c:v>76</c:v>
                </c:pt>
                <c:pt idx="5">
                  <c:v>65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91-4CDC-A41A-DEB20E7F8D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1659375"/>
        <c:axId val="1021658127"/>
      </c:barChart>
      <c:catAx>
        <c:axId val="1021659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21658127"/>
        <c:crosses val="autoZero"/>
        <c:auto val="1"/>
        <c:lblAlgn val="ctr"/>
        <c:lblOffset val="100"/>
        <c:noMultiLvlLbl val="0"/>
      </c:catAx>
      <c:valAx>
        <c:axId val="1021658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2165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Nöjd Upphandlingsindex</a:t>
            </a:r>
            <a:r>
              <a:rPr lang="sv-SE" baseline="0" dirty="0"/>
              <a:t> 2020-2021*</a:t>
            </a:r>
            <a:endParaRPr lang="sv-S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Tabell!$A$5</c:f>
              <c:strCache>
                <c:ptCount val="1"/>
                <c:pt idx="0">
                  <c:v>Göteborg</c:v>
                </c:pt>
              </c:strCache>
            </c:strRef>
          </c:tx>
          <c:spPr>
            <a:solidFill>
              <a:srgbClr val="D3624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Tabell!$B$4:$C$4</c:f>
              <c:strCache>
                <c:ptCount val="2"/>
                <c:pt idx="0">
                  <c:v>2020</c:v>
                </c:pt>
                <c:pt idx="1">
                  <c:v>2021</c:v>
                </c:pt>
              </c:strCache>
            </c:strRef>
          </c:cat>
          <c:val>
            <c:numRef>
              <c:f>Tabell!$B$5:$C$5</c:f>
              <c:numCache>
                <c:formatCode>General</c:formatCode>
                <c:ptCount val="2"/>
                <c:pt idx="0">
                  <c:v>59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88-465D-B39A-323A5E8BBC25}"/>
            </c:ext>
          </c:extLst>
        </c:ser>
        <c:ser>
          <c:idx val="1"/>
          <c:order val="1"/>
          <c:tx>
            <c:strRef>
              <c:f>Tabell!$A$6</c:f>
              <c:strCache>
                <c:ptCount val="1"/>
                <c:pt idx="0">
                  <c:v>Sverige</c:v>
                </c:pt>
              </c:strCache>
            </c:strRef>
          </c:tx>
          <c:spPr>
            <a:solidFill>
              <a:srgbClr val="8FB8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Tabell!$B$4:$C$4</c:f>
              <c:strCache>
                <c:ptCount val="2"/>
                <c:pt idx="0">
                  <c:v>2020</c:v>
                </c:pt>
                <c:pt idx="1">
                  <c:v>2021</c:v>
                </c:pt>
              </c:strCache>
            </c:strRef>
          </c:cat>
          <c:val>
            <c:numRef>
              <c:f>Tabell!$B$6:$C$6</c:f>
              <c:numCache>
                <c:formatCode>General</c:formatCode>
                <c:ptCount val="2"/>
                <c:pt idx="0">
                  <c:v>63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88-465D-B39A-323A5E8BBC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16573887"/>
        <c:axId val="1616589279"/>
      </c:barChart>
      <c:catAx>
        <c:axId val="1616573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616589279"/>
        <c:crosses val="autoZero"/>
        <c:auto val="1"/>
        <c:lblAlgn val="ctr"/>
        <c:lblOffset val="100"/>
        <c:noMultiLvlLbl val="0"/>
      </c:catAx>
      <c:valAx>
        <c:axId val="16165892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616573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dirty="0"/>
              <a:t>Helhetsjämförelse - NUI-grundande</a:t>
            </a:r>
            <a:r>
              <a:rPr lang="sv-SE" sz="1600" baseline="0" dirty="0"/>
              <a:t> frågor 2021*</a:t>
            </a:r>
            <a:endParaRPr lang="sv-SE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Tabell!$B$4</c:f>
              <c:strCache>
                <c:ptCount val="1"/>
                <c:pt idx="0">
                  <c:v>Göteborg</c:v>
                </c:pt>
              </c:strCache>
            </c:strRef>
          </c:tx>
          <c:spPr>
            <a:solidFill>
              <a:srgbClr val="D3624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Tabell!$A$5:$A$8</c:f>
              <c:strCache>
                <c:ptCount val="4"/>
                <c:pt idx="0">
                  <c:v>Helhet</c:v>
                </c:pt>
                <c:pt idx="1">
                  <c:v>Förväntningar</c:v>
                </c:pt>
                <c:pt idx="2">
                  <c:v>Ideal</c:v>
                </c:pt>
                <c:pt idx="3">
                  <c:v>NUI</c:v>
                </c:pt>
              </c:strCache>
            </c:strRef>
          </c:cat>
          <c:val>
            <c:numRef>
              <c:f>Tabell!$B$5:$B$8</c:f>
              <c:numCache>
                <c:formatCode>General</c:formatCode>
                <c:ptCount val="4"/>
                <c:pt idx="0">
                  <c:v>64</c:v>
                </c:pt>
                <c:pt idx="1">
                  <c:v>62</c:v>
                </c:pt>
                <c:pt idx="2">
                  <c:v>58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FA-4397-9D75-B98FED8D964C}"/>
            </c:ext>
          </c:extLst>
        </c:ser>
        <c:ser>
          <c:idx val="1"/>
          <c:order val="1"/>
          <c:tx>
            <c:strRef>
              <c:f>Tabell!$C$4</c:f>
              <c:strCache>
                <c:ptCount val="1"/>
                <c:pt idx="0">
                  <c:v>Stockholm</c:v>
                </c:pt>
              </c:strCache>
            </c:strRef>
          </c:tx>
          <c:spPr>
            <a:solidFill>
              <a:srgbClr val="3B577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Tabell!$A$5:$A$8</c:f>
              <c:strCache>
                <c:ptCount val="4"/>
                <c:pt idx="0">
                  <c:v>Helhet</c:v>
                </c:pt>
                <c:pt idx="1">
                  <c:v>Förväntningar</c:v>
                </c:pt>
                <c:pt idx="2">
                  <c:v>Ideal</c:v>
                </c:pt>
                <c:pt idx="3">
                  <c:v>NUI</c:v>
                </c:pt>
              </c:strCache>
            </c:strRef>
          </c:cat>
          <c:val>
            <c:numRef>
              <c:f>Tabell!$C$5:$C$8</c:f>
              <c:numCache>
                <c:formatCode>General</c:formatCode>
                <c:ptCount val="4"/>
                <c:pt idx="0">
                  <c:v>58</c:v>
                </c:pt>
                <c:pt idx="1">
                  <c:v>61</c:v>
                </c:pt>
                <c:pt idx="2">
                  <c:v>54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FA-4397-9D75-B98FED8D964C}"/>
            </c:ext>
          </c:extLst>
        </c:ser>
        <c:ser>
          <c:idx val="2"/>
          <c:order val="2"/>
          <c:tx>
            <c:strRef>
              <c:f>Tabell!$D$4</c:f>
              <c:strCache>
                <c:ptCount val="1"/>
                <c:pt idx="0">
                  <c:v>Sverige</c:v>
                </c:pt>
              </c:strCache>
            </c:strRef>
          </c:tx>
          <c:spPr>
            <a:solidFill>
              <a:srgbClr val="8FB8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Tabell!$A$5:$A$8</c:f>
              <c:strCache>
                <c:ptCount val="4"/>
                <c:pt idx="0">
                  <c:v>Helhet</c:v>
                </c:pt>
                <c:pt idx="1">
                  <c:v>Förväntningar</c:v>
                </c:pt>
                <c:pt idx="2">
                  <c:v>Ideal</c:v>
                </c:pt>
                <c:pt idx="3">
                  <c:v>NUI</c:v>
                </c:pt>
              </c:strCache>
            </c:strRef>
          </c:cat>
          <c:val>
            <c:numRef>
              <c:f>Tabell!$D$5:$D$8</c:f>
              <c:numCache>
                <c:formatCode>General</c:formatCode>
                <c:ptCount val="4"/>
                <c:pt idx="0">
                  <c:v>64</c:v>
                </c:pt>
                <c:pt idx="1">
                  <c:v>64</c:v>
                </c:pt>
                <c:pt idx="2">
                  <c:v>59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FA-4397-9D75-B98FED8D96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14059407"/>
        <c:axId val="1014078127"/>
      </c:barChart>
      <c:catAx>
        <c:axId val="101405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14078127"/>
        <c:crosses val="autoZero"/>
        <c:auto val="1"/>
        <c:lblAlgn val="ctr"/>
        <c:lblOffset val="100"/>
        <c:noMultiLvlLbl val="0"/>
      </c:catAx>
      <c:valAx>
        <c:axId val="1014078127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14059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dirty="0"/>
              <a:t>NUI per serviceområde 2021*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Tabell!$B$4</c:f>
              <c:strCache>
                <c:ptCount val="1"/>
                <c:pt idx="0">
                  <c:v>Göteborg</c:v>
                </c:pt>
              </c:strCache>
            </c:strRef>
          </c:tx>
          <c:spPr>
            <a:solidFill>
              <a:srgbClr val="D3624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Tabell!$A$5:$A$10</c:f>
              <c:strCache>
                <c:ptCount val="6"/>
                <c:pt idx="0">
                  <c:v>Information</c:v>
                </c:pt>
                <c:pt idx="1">
                  <c:v>Tillgänglighet</c:v>
                </c:pt>
                <c:pt idx="2">
                  <c:v>Bemötande</c:v>
                </c:pt>
                <c:pt idx="3">
                  <c:v>Kompetens</c:v>
                </c:pt>
                <c:pt idx="4">
                  <c:v>Rättssäkerhet</c:v>
                </c:pt>
                <c:pt idx="5">
                  <c:v>Effektivitet</c:v>
                </c:pt>
              </c:strCache>
            </c:strRef>
          </c:cat>
          <c:val>
            <c:numRef>
              <c:f>Tabell!$B$5:$B$10</c:f>
              <c:numCache>
                <c:formatCode>General</c:formatCode>
                <c:ptCount val="6"/>
                <c:pt idx="0">
                  <c:v>71</c:v>
                </c:pt>
                <c:pt idx="1">
                  <c:v>74</c:v>
                </c:pt>
                <c:pt idx="2">
                  <c:v>74</c:v>
                </c:pt>
                <c:pt idx="3">
                  <c:v>61</c:v>
                </c:pt>
                <c:pt idx="4">
                  <c:v>66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07-4E69-9691-28AF19881EDA}"/>
            </c:ext>
          </c:extLst>
        </c:ser>
        <c:ser>
          <c:idx val="1"/>
          <c:order val="1"/>
          <c:tx>
            <c:strRef>
              <c:f>Tabell!$C$4</c:f>
              <c:strCache>
                <c:ptCount val="1"/>
                <c:pt idx="0">
                  <c:v>Stockholm</c:v>
                </c:pt>
              </c:strCache>
            </c:strRef>
          </c:tx>
          <c:spPr>
            <a:solidFill>
              <a:srgbClr val="3B577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Tabell!$A$5:$A$10</c:f>
              <c:strCache>
                <c:ptCount val="6"/>
                <c:pt idx="0">
                  <c:v>Information</c:v>
                </c:pt>
                <c:pt idx="1">
                  <c:v>Tillgänglighet</c:v>
                </c:pt>
                <c:pt idx="2">
                  <c:v>Bemötande</c:v>
                </c:pt>
                <c:pt idx="3">
                  <c:v>Kompetens</c:v>
                </c:pt>
                <c:pt idx="4">
                  <c:v>Rättssäkerhet</c:v>
                </c:pt>
                <c:pt idx="5">
                  <c:v>Effektivitet</c:v>
                </c:pt>
              </c:strCache>
            </c:strRef>
          </c:cat>
          <c:val>
            <c:numRef>
              <c:f>Tabell!$C$5:$C$10</c:f>
              <c:numCache>
                <c:formatCode>General</c:formatCode>
                <c:ptCount val="6"/>
                <c:pt idx="0">
                  <c:v>66</c:v>
                </c:pt>
                <c:pt idx="1">
                  <c:v>73</c:v>
                </c:pt>
                <c:pt idx="2">
                  <c:v>73</c:v>
                </c:pt>
                <c:pt idx="3">
                  <c:v>61</c:v>
                </c:pt>
                <c:pt idx="4">
                  <c:v>63</c:v>
                </c:pt>
                <c:pt idx="5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07-4E69-9691-28AF19881EDA}"/>
            </c:ext>
          </c:extLst>
        </c:ser>
        <c:ser>
          <c:idx val="2"/>
          <c:order val="2"/>
          <c:tx>
            <c:strRef>
              <c:f>Tabell!$D$4</c:f>
              <c:strCache>
                <c:ptCount val="1"/>
                <c:pt idx="0">
                  <c:v>Sverige</c:v>
                </c:pt>
              </c:strCache>
            </c:strRef>
          </c:tx>
          <c:spPr>
            <a:solidFill>
              <a:srgbClr val="8FB8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Tabell!$A$5:$A$10</c:f>
              <c:strCache>
                <c:ptCount val="6"/>
                <c:pt idx="0">
                  <c:v>Information</c:v>
                </c:pt>
                <c:pt idx="1">
                  <c:v>Tillgänglighet</c:v>
                </c:pt>
                <c:pt idx="2">
                  <c:v>Bemötande</c:v>
                </c:pt>
                <c:pt idx="3">
                  <c:v>Kompetens</c:v>
                </c:pt>
                <c:pt idx="4">
                  <c:v>Rättssäkerhet</c:v>
                </c:pt>
                <c:pt idx="5">
                  <c:v>Effektivitet</c:v>
                </c:pt>
              </c:strCache>
            </c:strRef>
          </c:cat>
          <c:val>
            <c:numRef>
              <c:f>Tabell!$D$5:$D$10</c:f>
              <c:numCache>
                <c:formatCode>General</c:formatCode>
                <c:ptCount val="6"/>
                <c:pt idx="0">
                  <c:v>68</c:v>
                </c:pt>
                <c:pt idx="1">
                  <c:v>74</c:v>
                </c:pt>
                <c:pt idx="2">
                  <c:v>76</c:v>
                </c:pt>
                <c:pt idx="3">
                  <c:v>64</c:v>
                </c:pt>
                <c:pt idx="4">
                  <c:v>68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07-4E69-9691-28AF19881E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4042687"/>
        <c:axId val="484038527"/>
      </c:barChart>
      <c:catAx>
        <c:axId val="48404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4038527"/>
        <c:crosses val="autoZero"/>
        <c:auto val="1"/>
        <c:lblAlgn val="ctr"/>
        <c:lblOffset val="100"/>
        <c:noMultiLvlLbl val="0"/>
      </c:catAx>
      <c:valAx>
        <c:axId val="484038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4042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39:20.2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9,'0'-4,"0"0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00.30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10.1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15.0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1,'4'0,"4"0,0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33.4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34.1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34.8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0,'0'14,"0"34,0 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39:20.2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9,'0'-4,"0"0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39:52.4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39:54.3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05.7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39:52.4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10.9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54 1,'-4'0,"-3"0,-5 0,-4 0,1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22.94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30.4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32.8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35.6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20 0,'-3'0,"-5"0,-1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00.30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10.1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15.0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1,'4'0,"4"0,0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33.4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34.1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39:54.3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3:34.8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0,'0'14,"0"34,0 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2:23:58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05.7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10.9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54 1,'-4'0,"-3"0,-5 0,-4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22.94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30.4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32.8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3T10:40:35.6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20 0,'-3'0,"-5"0,-1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227F7893-28DB-4FA3-B473-3066EBCC24F5}" type="datetimeFigureOut">
              <a:rPr lang="sv-SE" smtClean="0"/>
              <a:t>2021-11-17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599" y="4924989"/>
            <a:ext cx="5680103" cy="4029684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0506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186B6804-6564-4D29-AB20-FE57EA140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523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57011-5372-4B26-990B-C28FAD98DD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7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281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solidFill>
                  <a:schemeClr val="tx1"/>
                </a:solidFill>
              </a:rPr>
              <a:t>Pia: frågan är hur vi ska titta på flyttnetton här:</a:t>
            </a:r>
          </a:p>
          <a:p>
            <a:r>
              <a:rPr lang="sv-SE" sz="1200" dirty="0">
                <a:solidFill>
                  <a:schemeClr val="tx1"/>
                </a:solidFill>
              </a:rPr>
              <a:t>Positivt eller negativt vs. förbättras eller försämras. </a:t>
            </a:r>
          </a:p>
          <a:p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2019 var flyttnettot positivt (+19), dock svagare än 2018 (+239). Det innebär ju ändå att vi har fler som flyttar in i regionen än de som flyttar ut 2019, dvs. vi tappar inte i antal högutbildade utan ökar dem istället, dock kommer det ut som försämrat här (lite felaktig bild av läget). </a:t>
            </a:r>
          </a:p>
          <a:p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Man kanske istället ska kalla det stock av högutbildade. Då förbättras/ökar stocken högutbildade i GR mellan 2018 och 2019 med 19 högutbildade. Mellan 2015 och 2019 har stocken högutbildade i GR förbättrats/ökat med 852 högutbildade. Kommer också ut som försämras här. 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0C5DA-2BEC-4F71-9406-639DCE7370A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1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solidFill>
                  <a:schemeClr val="tx1"/>
                </a:solidFill>
              </a:rPr>
              <a:t>Pia: frågan är hur vi ska titta på flyttnetton här:</a:t>
            </a:r>
          </a:p>
          <a:p>
            <a:r>
              <a:rPr lang="sv-SE" sz="1200" dirty="0">
                <a:solidFill>
                  <a:schemeClr val="tx1"/>
                </a:solidFill>
              </a:rPr>
              <a:t>Positivt eller negativt vs. förbättras eller försämras. </a:t>
            </a:r>
          </a:p>
          <a:p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2019 var flyttnettot positivt (+19), dock svagare än 2018 (+239). Det innebär ju ändå att vi har fler som flyttar in i regionen än de som flyttar ut 2019, dvs. vi tappar inte i antal högutbildade utan ökar dem istället, dock kommer det ut som försämrat här (lite felaktig bild av läget). </a:t>
            </a:r>
          </a:p>
          <a:p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Man kanske istället ska kalla det stock av högutbildade. Då förbättras/ökar stocken högutbildade i GR mellan 2018 och 2019 med 19 högutbildade. Mellan 2015 och 2019 har stocken högutbildade i GR förbättrats/ökat med 852 högutbildade. Kommer också ut som försämras här. 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0C5DA-2BEC-4F71-9406-639DCE7370A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47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79450" y="1241425"/>
            <a:ext cx="5438775" cy="30607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för enbart de smartase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97CE8-006A-4D39-B790-B2C157C251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9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8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0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0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himmel, utomhus, vatten&#10;&#10;Automatiskt genererad beskrivning">
            <a:extLst>
              <a:ext uri="{FF2B5EF4-FFF2-40B4-BE49-F238E27FC236}">
                <a16:creationId xmlns:a16="http://schemas.microsoft.com/office/drawing/2014/main" id="{3E4D31C9-97AB-40E6-A4E9-CA1C97757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4"/>
            <a:ext cx="12192000" cy="6867853"/>
          </a:xfrm>
          <a:prstGeom prst="rect">
            <a:avLst/>
          </a:prstGeom>
        </p:spPr>
      </p:pic>
      <p:sp>
        <p:nvSpPr>
          <p:cNvPr id="8" name="Sexhörning 7">
            <a:extLst>
              <a:ext uri="{FF2B5EF4-FFF2-40B4-BE49-F238E27FC236}">
                <a16:creationId xmlns:a16="http://schemas.microsoft.com/office/drawing/2014/main" id="{415A18FA-016E-4D89-B028-3A9DB7D3102D}"/>
              </a:ext>
            </a:extLst>
          </p:cNvPr>
          <p:cNvSpPr/>
          <p:nvPr userDrawn="1"/>
        </p:nvSpPr>
        <p:spPr>
          <a:xfrm>
            <a:off x="1905000" y="0"/>
            <a:ext cx="7943850" cy="6857999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3377C-8C0F-4E16-A7CA-12BAB2F80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596192"/>
            <a:ext cx="5676900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41B97A3-A308-4065-B749-0D4B5A8C84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9" name="Underrubrik 2">
            <a:extLst>
              <a:ext uri="{FF2B5EF4-FFF2-40B4-BE49-F238E27FC236}">
                <a16:creationId xmlns:a16="http://schemas.microsoft.com/office/drawing/2014/main" id="{F52BC1B4-A830-4337-A012-A1925FF1E3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4412" y="5709736"/>
            <a:ext cx="4572000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</a:t>
            </a:r>
          </a:p>
          <a:p>
            <a:r>
              <a:rPr lang="sv-SE"/>
              <a:t>Titel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30B56924-FB7A-46A6-B6EF-1EC9BA35B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457200"/>
            <a:ext cx="4119514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lang="en-GB" sz="1400" cap="all" baseline="0" dirty="0">
                <a:solidFill>
                  <a:schemeClr val="bg1"/>
                </a:solidFill>
              </a:defRPr>
            </a:lvl1pPr>
          </a:lstStyle>
          <a:p>
            <a:pPr marL="271463" lvl="0" indent="-271463"/>
            <a:r>
              <a:rPr lang="sv-SE"/>
              <a:t>Datum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1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rubrik och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5839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hög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350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004565"/>
            <a:ext cx="5256213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268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vänst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004565"/>
            <a:ext cx="4470401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2702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rubrik och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9687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43AAF0FB-5C31-4B7A-B3F0-735ECFED1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737" y="2959894"/>
            <a:ext cx="4962525" cy="3068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4F623A5-22C3-402C-9416-7106F1109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0046" y="977107"/>
            <a:ext cx="8111905" cy="1957387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</a:t>
            </a:r>
            <a:br>
              <a:rPr lang="sv-SE" dirty="0"/>
            </a:br>
            <a:r>
              <a:rPr lang="sv-SE" dirty="0"/>
              <a:t>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207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atten, båt, scen, flod&#10;&#10;Automatiskt genererad beskrivning">
            <a:extLst>
              <a:ext uri="{FF2B5EF4-FFF2-40B4-BE49-F238E27FC236}">
                <a16:creationId xmlns:a16="http://schemas.microsoft.com/office/drawing/2014/main" id="{A3FB76D2-1C0D-4488-878D-4FAB146CF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23D7106-5A4E-4A15-A441-8E5B0701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Namnesson</a:t>
            </a:r>
            <a:br>
              <a:rPr lang="sv-SE" dirty="0"/>
            </a:br>
            <a:r>
              <a:rPr lang="sv-SE" dirty="0"/>
              <a:t>Titel</a:t>
            </a:r>
          </a:p>
          <a:p>
            <a:pPr lvl="0"/>
            <a:r>
              <a:rPr lang="sv-SE" dirty="0"/>
              <a:t>Datum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DBF191B-6AEB-4CCA-B141-5EF4F9F7A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B3F6FD54-C892-4BA4-BE9D-ED4B94D9E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2426509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3678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FBA023CF-467C-4D38-BFA6-84375E92A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15" r="-14415"/>
          <a:stretch/>
        </p:blipFill>
        <p:spPr>
          <a:xfrm flipH="1">
            <a:off x="254000" y="0"/>
            <a:ext cx="11938000" cy="6858000"/>
          </a:xfrm>
          <a:prstGeom prst="rect">
            <a:avLst/>
          </a:prstGeom>
        </p:spPr>
      </p:pic>
      <p:sp>
        <p:nvSpPr>
          <p:cNvPr id="6" name="Pil: femhörning 5">
            <a:extLst>
              <a:ext uri="{FF2B5EF4-FFF2-40B4-BE49-F238E27FC236}">
                <a16:creationId xmlns:a16="http://schemas.microsoft.com/office/drawing/2014/main" id="{30A31DD0-4413-4150-BA2D-DA1A071C1EEF}"/>
              </a:ext>
            </a:extLst>
          </p:cNvPr>
          <p:cNvSpPr/>
          <p:nvPr userDrawn="1"/>
        </p:nvSpPr>
        <p:spPr>
          <a:xfrm>
            <a:off x="0" y="0"/>
            <a:ext cx="7943850" cy="6858000"/>
          </a:xfrm>
          <a:prstGeom prst="homePlate">
            <a:avLst>
              <a:gd name="adj" fmla="val 252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3377C-8C0F-4E16-A7CA-12BAB2F80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601119"/>
            <a:ext cx="5676900" cy="1655762"/>
          </a:xfrm>
        </p:spPr>
        <p:txBody>
          <a:bodyPr anchor="ctr">
            <a:normAutofit/>
          </a:bodyPr>
          <a:lstStyle>
            <a:lvl1pPr algn="l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F17AFD7-57F0-4B61-8104-CD30595CF2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5467546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</a:t>
            </a:r>
          </a:p>
          <a:p>
            <a:r>
              <a:rPr lang="sv-SE" dirty="0"/>
              <a:t>Titel</a:t>
            </a:r>
            <a:endParaRPr lang="en-GB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EC7EBC4-F612-4E85-A8EA-EE3EC15EB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0930869-2014-4023-9C18-6824B8A4B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457200"/>
            <a:ext cx="5180013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GB" sz="1600" cap="all" baseline="0" dirty="0">
                <a:solidFill>
                  <a:schemeClr val="bg1"/>
                </a:solidFill>
              </a:defRPr>
            </a:lvl1pPr>
          </a:lstStyle>
          <a:p>
            <a:pPr marL="285750" lvl="0" indent="-285750"/>
            <a:r>
              <a:rPr lang="sv-SE" dirty="0"/>
              <a:t>Datum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3697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utomhus, byggnad, stad&#10;&#10;Automatiskt genererad beskrivning">
            <a:extLst>
              <a:ext uri="{FF2B5EF4-FFF2-40B4-BE49-F238E27FC236}">
                <a16:creationId xmlns:a16="http://schemas.microsoft.com/office/drawing/2014/main" id="{BE3F0BD8-A8DC-4282-8554-9C0889C89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" r="63727"/>
          <a:stretch/>
        </p:blipFill>
        <p:spPr>
          <a:xfrm>
            <a:off x="7876515" y="0"/>
            <a:ext cx="4315485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38DFB51-23EE-4FE2-9655-A0261880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069" r="14149"/>
          <a:stretch/>
        </p:blipFill>
        <p:spPr>
          <a:xfrm>
            <a:off x="-92075" y="0"/>
            <a:ext cx="4987925" cy="6858000"/>
          </a:xfrm>
          <a:prstGeom prst="rect">
            <a:avLst/>
          </a:prstGeom>
        </p:spPr>
      </p:pic>
      <p:sp>
        <p:nvSpPr>
          <p:cNvPr id="7" name="Sexhörning 6">
            <a:extLst>
              <a:ext uri="{FF2B5EF4-FFF2-40B4-BE49-F238E27FC236}">
                <a16:creationId xmlns:a16="http://schemas.microsoft.com/office/drawing/2014/main" id="{9C81CB57-CC6D-4373-9E8C-26764891F91B}"/>
              </a:ext>
            </a:extLst>
          </p:cNvPr>
          <p:cNvSpPr/>
          <p:nvPr userDrawn="1"/>
        </p:nvSpPr>
        <p:spPr>
          <a:xfrm>
            <a:off x="1905000" y="0"/>
            <a:ext cx="7943850" cy="6858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5DF9CD7-B6B8-4C64-80AE-FC155A34F0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822" y="5624446"/>
            <a:ext cx="2917203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Kontakt: </a:t>
            </a:r>
            <a:br>
              <a:rPr lang="sv-SE" dirty="0"/>
            </a:br>
            <a:r>
              <a:rPr lang="sv-SE" dirty="0"/>
              <a:t>namn </a:t>
            </a:r>
            <a:br>
              <a:rPr lang="sv-SE" dirty="0"/>
            </a:br>
            <a:r>
              <a:rPr lang="sv-SE" dirty="0" err="1"/>
              <a:t>tel</a:t>
            </a:r>
            <a:r>
              <a:rPr lang="sv-SE" dirty="0"/>
              <a:t> och mailadress</a:t>
            </a:r>
            <a:endParaRPr lang="en-GB" dirty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69FFDD3A-A88B-4AB3-A4FA-7FFFFB933E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1822" y="457200"/>
            <a:ext cx="2917203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lang="en-GB" sz="1600" cap="all" baseline="0" dirty="0">
                <a:solidFill>
                  <a:schemeClr val="bg1"/>
                </a:solidFill>
              </a:defRPr>
            </a:lvl1pPr>
          </a:lstStyle>
          <a:p>
            <a:pPr marL="271463" lvl="0" indent="-271463"/>
            <a:r>
              <a:rPr lang="sv-SE" dirty="0"/>
              <a:t>Datum</a:t>
            </a:r>
            <a:endParaRPr lang="en-GB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0475505B-3E73-45DD-899D-C78875368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3098" y="2601119"/>
            <a:ext cx="5454650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8052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EAE3C80-AB60-4336-8EF3-A47597D4B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23D7106-5A4E-4A15-A441-8E5B0701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Namnesson</a:t>
            </a:r>
            <a:br>
              <a:rPr lang="sv-SE" dirty="0"/>
            </a:br>
            <a:r>
              <a:rPr lang="sv-SE" dirty="0"/>
              <a:t>Titel</a:t>
            </a:r>
          </a:p>
          <a:p>
            <a:pPr lvl="0"/>
            <a:r>
              <a:rPr lang="sv-SE" dirty="0"/>
              <a:t>Datum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DBF191B-6AEB-4CCA-B141-5EF4F9F7A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B3F6FD54-C892-4BA4-BE9D-ED4B94D9E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3171226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3710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848955C-00EC-4B47-BC95-A26380F7B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34248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848955C-00EC-4B47-BC95-A26380F7B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objekt 9">
            <a:extLst>
              <a:ext uri="{FF2B5EF4-FFF2-40B4-BE49-F238E27FC236}">
                <a16:creationId xmlns:a16="http://schemas.microsoft.com/office/drawing/2014/main" id="{EDAC6DE7-C488-486A-870E-7B1A10059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9578" r="17582"/>
          <a:stretch/>
        </p:blipFill>
        <p:spPr>
          <a:xfrm>
            <a:off x="-7617" y="0"/>
            <a:ext cx="5114303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2FA2507-FD7A-476A-A8DE-07D12DA676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6995" r="16850"/>
          <a:stretch/>
        </p:blipFill>
        <p:spPr>
          <a:xfrm>
            <a:off x="7953375" y="0"/>
            <a:ext cx="4316167" cy="6858000"/>
          </a:xfrm>
          <a:prstGeom prst="rect">
            <a:avLst/>
          </a:prstGeom>
        </p:spPr>
      </p:pic>
      <p:sp>
        <p:nvSpPr>
          <p:cNvPr id="7" name="Sexhörning 6">
            <a:extLst>
              <a:ext uri="{FF2B5EF4-FFF2-40B4-BE49-F238E27FC236}">
                <a16:creationId xmlns:a16="http://schemas.microsoft.com/office/drawing/2014/main" id="{9C81CB57-CC6D-4373-9E8C-26764891F91B}"/>
              </a:ext>
            </a:extLst>
          </p:cNvPr>
          <p:cNvSpPr/>
          <p:nvPr userDrawn="1"/>
        </p:nvSpPr>
        <p:spPr>
          <a:xfrm>
            <a:off x="1905000" y="0"/>
            <a:ext cx="7943850" cy="6858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E16920A-42C5-4BBF-91CA-6A655E0FCEF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96254" y="2587750"/>
            <a:ext cx="2637666" cy="1701067"/>
          </a:xfrm>
          <a:prstGeom prst="rect">
            <a:avLst/>
          </a:prstGeom>
        </p:spPr>
      </p:pic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FDA51B77-D4D1-421E-A001-AC87B8F2E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6168" y="969255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5DF9CD7-B6B8-4C64-80AE-FC155A34F0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823" y="4696119"/>
            <a:ext cx="2917203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Kontakt: </a:t>
            </a:r>
            <a:br>
              <a:rPr lang="sv-SE" dirty="0"/>
            </a:br>
            <a:r>
              <a:rPr lang="sv-SE" dirty="0"/>
              <a:t>namn </a:t>
            </a:r>
            <a:br>
              <a:rPr lang="sv-SE" dirty="0"/>
            </a:br>
            <a:r>
              <a:rPr lang="sv-SE" dirty="0" err="1"/>
              <a:t>tel</a:t>
            </a:r>
            <a:r>
              <a:rPr lang="sv-SE" dirty="0"/>
              <a:t> och mailadress</a:t>
            </a:r>
            <a:endParaRPr lang="en-GB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EDC73C1-CA14-4BAB-A605-17C623C8EF96}"/>
              </a:ext>
            </a:extLst>
          </p:cNvPr>
          <p:cNvSpPr txBox="1"/>
          <p:nvPr userDrawn="1"/>
        </p:nvSpPr>
        <p:spPr>
          <a:xfrm>
            <a:off x="3800475" y="6296718"/>
            <a:ext cx="415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cap="all" baseline="0" dirty="0">
                <a:solidFill>
                  <a:schemeClr val="bg1"/>
                </a:solidFill>
              </a:rPr>
              <a:t>Business region göteborg – en del </a:t>
            </a:r>
            <a:br>
              <a:rPr lang="sv-SE" sz="1100" cap="all" baseline="0" dirty="0">
                <a:solidFill>
                  <a:schemeClr val="bg1"/>
                </a:solidFill>
              </a:rPr>
            </a:br>
            <a:r>
              <a:rPr lang="sv-SE" sz="1100" cap="all" baseline="0" dirty="0">
                <a:solidFill>
                  <a:schemeClr val="bg1"/>
                </a:solidFill>
              </a:rPr>
              <a:t>av göteborgs stad i samarbete med regionen</a:t>
            </a:r>
          </a:p>
        </p:txBody>
      </p:sp>
    </p:spTree>
    <p:extLst>
      <p:ext uri="{BB962C8B-B14F-4D97-AF65-F5344CB8AC3E}">
        <p14:creationId xmlns:p14="http://schemas.microsoft.com/office/powerpoint/2010/main" val="37995887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a v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AAD3C03-F65A-414E-B38B-260E948FF5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1480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AAD3C03-F65A-414E-B38B-260E948FF5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73964CDB-FAD0-4FDE-A2BA-7488AA830D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96254" y="2587750"/>
            <a:ext cx="2637666" cy="1701067"/>
          </a:xfrm>
          <a:prstGeom prst="rect">
            <a:avLst/>
          </a:prstGeom>
        </p:spPr>
      </p:pic>
      <p:sp>
        <p:nvSpPr>
          <p:cNvPr id="7" name="Underrubrik 2">
            <a:extLst>
              <a:ext uri="{FF2B5EF4-FFF2-40B4-BE49-F238E27FC236}">
                <a16:creationId xmlns:a16="http://schemas.microsoft.com/office/drawing/2014/main" id="{C975FBF4-9F29-4BAB-99E2-DADE0991E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370769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Kontakt: 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 err="1"/>
              <a:t>tel</a:t>
            </a:r>
            <a:r>
              <a:rPr lang="sv-SE" dirty="0"/>
              <a:t> och mailadress</a:t>
            </a:r>
            <a:endParaRPr lang="en-GB" dirty="0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DBEB03BB-830E-4148-A326-8D0E43DE23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2073" y="497915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 dirty="0"/>
              <a:t>Tryck här om du vill lägga till text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0659B0D-FBB5-4D2A-AE50-4EB88F0DC37D}"/>
              </a:ext>
            </a:extLst>
          </p:cNvPr>
          <p:cNvSpPr txBox="1"/>
          <p:nvPr userDrawn="1"/>
        </p:nvSpPr>
        <p:spPr>
          <a:xfrm>
            <a:off x="839788" y="6405095"/>
            <a:ext cx="10512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cap="all" baseline="0" dirty="0">
                <a:solidFill>
                  <a:schemeClr val="bg1"/>
                </a:solidFill>
              </a:rPr>
              <a:t>Business region göteborg – en del av göteborgs stad i samarbete med regionen</a:t>
            </a:r>
          </a:p>
        </p:txBody>
      </p:sp>
    </p:spTree>
    <p:extLst>
      <p:ext uri="{BB962C8B-B14F-4D97-AF65-F5344CB8AC3E}">
        <p14:creationId xmlns:p14="http://schemas.microsoft.com/office/powerpoint/2010/main" val="263505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43AAF0FB-5C31-4B7A-B3F0-735ECFED1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737" y="2959894"/>
            <a:ext cx="4962525" cy="3068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4F623A5-22C3-402C-9416-7106F1109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0046" y="977107"/>
            <a:ext cx="8111905" cy="1957387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7287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eport slide mö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4A648B-C5A8-4439-A48C-3BBC5138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0251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CF577B-577E-4D47-BA18-91C9C206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2FCF92E-9D53-4B5E-8604-3E4A6733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6CAD18E-7585-4489-959E-AA41C736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D6571F2-565B-4D0E-AFFC-EFB954BD3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9" y="1231901"/>
            <a:ext cx="10514012" cy="468312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2259E7B4-370E-4FBB-BEE6-E3A23D42A9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789" y="1808164"/>
            <a:ext cx="10512425" cy="399732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7D922B1-182B-4078-A655-11FDCAD7B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1"/>
            <a:ext cx="1056312" cy="681231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A8881C00-8B57-4A24-99DC-27F5070F66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913439"/>
            <a:ext cx="9866312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487678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90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09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10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858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769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himmel, utomhus, vatten&#10;&#10;Automatiskt genererad beskrivning">
            <a:extLst>
              <a:ext uri="{FF2B5EF4-FFF2-40B4-BE49-F238E27FC236}">
                <a16:creationId xmlns:a16="http://schemas.microsoft.com/office/drawing/2014/main" id="{3E4D31C9-97AB-40E6-A4E9-CA1C97757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4"/>
            <a:ext cx="12192000" cy="6867853"/>
          </a:xfrm>
          <a:prstGeom prst="rect">
            <a:avLst/>
          </a:prstGeom>
        </p:spPr>
      </p:pic>
      <p:sp>
        <p:nvSpPr>
          <p:cNvPr id="8" name="Sexhörning 7">
            <a:extLst>
              <a:ext uri="{FF2B5EF4-FFF2-40B4-BE49-F238E27FC236}">
                <a16:creationId xmlns:a16="http://schemas.microsoft.com/office/drawing/2014/main" id="{415A18FA-016E-4D89-B028-3A9DB7D3102D}"/>
              </a:ext>
            </a:extLst>
          </p:cNvPr>
          <p:cNvSpPr/>
          <p:nvPr userDrawn="1"/>
        </p:nvSpPr>
        <p:spPr>
          <a:xfrm>
            <a:off x="1905000" y="0"/>
            <a:ext cx="7943850" cy="6857999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3377C-8C0F-4E16-A7CA-12BAB2F80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596192"/>
            <a:ext cx="5676900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41B97A3-A308-4065-B749-0D4B5A8C84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9" name="Underrubrik 2">
            <a:extLst>
              <a:ext uri="{FF2B5EF4-FFF2-40B4-BE49-F238E27FC236}">
                <a16:creationId xmlns:a16="http://schemas.microsoft.com/office/drawing/2014/main" id="{F52BC1B4-A830-4337-A012-A1925FF1E3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4412" y="5709736"/>
            <a:ext cx="4572000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</a:t>
            </a:r>
          </a:p>
          <a:p>
            <a:r>
              <a:rPr lang="sv-SE"/>
              <a:t>Titel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30B56924-FB7A-46A6-B6EF-1EC9BA35B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457200"/>
            <a:ext cx="4119514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lang="en-GB" sz="1400" cap="all" baseline="0" dirty="0">
                <a:solidFill>
                  <a:schemeClr val="bg1"/>
                </a:solidFill>
              </a:defRPr>
            </a:lvl1pPr>
          </a:lstStyle>
          <a:p>
            <a:pPr marL="271463" lvl="0" indent="-271463"/>
            <a:r>
              <a:rPr lang="sv-SE"/>
              <a:t>Datum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1400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1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4896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7DEDD3-A814-4D6F-9E66-12FC02C3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8933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A1812-C957-4535-81C1-C0BD361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082B23-3E9D-477C-B446-8644CBB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07ACFF-E6F6-4FF0-AA9D-3FEF1E31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6B0B13C-2727-4B02-8983-8C9B30C6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507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45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3">
    <p:bg>
      <p:bgPr>
        <a:solidFill>
          <a:srgbClr val="9D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58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587154-BD2A-4F12-8229-6CAEFE689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768476"/>
            <a:ext cx="9486901" cy="275362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1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atten, båt, scen, flod&#10;&#10;Automatiskt genererad beskrivning">
            <a:extLst>
              <a:ext uri="{FF2B5EF4-FFF2-40B4-BE49-F238E27FC236}">
                <a16:creationId xmlns:a16="http://schemas.microsoft.com/office/drawing/2014/main" id="{A3FB76D2-1C0D-4488-878D-4FAB146CF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23D7106-5A4E-4A15-A441-8E5B0701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Namn </a:t>
            </a:r>
            <a:r>
              <a:rPr lang="sv-SE" err="1"/>
              <a:t>Namnesson</a:t>
            </a:r>
            <a:br>
              <a:rPr lang="sv-SE"/>
            </a:br>
            <a:r>
              <a:rPr lang="sv-SE"/>
              <a:t>Titel</a:t>
            </a:r>
          </a:p>
          <a:p>
            <a:pPr lvl="0"/>
            <a:r>
              <a:rPr lang="sv-SE"/>
              <a:t>Datum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DBF191B-6AEB-4CCA-B141-5EF4F9F7A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B3F6FD54-C892-4BA4-BE9D-ED4B94D9E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2426509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994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hög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350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004565"/>
            <a:ext cx="5256213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59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vänst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004565"/>
            <a:ext cx="4470401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959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rubrik och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663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43AAF0FB-5C31-4B7A-B3F0-735ECFED1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737" y="2959894"/>
            <a:ext cx="4962525" cy="3068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4F623A5-22C3-402C-9416-7106F1109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0046" y="977107"/>
            <a:ext cx="8111905" cy="1957387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887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atten, båt, scen, flod&#10;&#10;Automatiskt genererad beskrivning">
            <a:extLst>
              <a:ext uri="{FF2B5EF4-FFF2-40B4-BE49-F238E27FC236}">
                <a16:creationId xmlns:a16="http://schemas.microsoft.com/office/drawing/2014/main" id="{A3FB76D2-1C0D-4488-878D-4FAB146CF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23D7106-5A4E-4A15-A441-8E5B0701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Namn </a:t>
            </a:r>
            <a:r>
              <a:rPr lang="sv-SE" err="1"/>
              <a:t>Namnesson</a:t>
            </a:r>
            <a:br>
              <a:rPr lang="sv-SE"/>
            </a:br>
            <a:r>
              <a:rPr lang="sv-SE"/>
              <a:t>Titel</a:t>
            </a:r>
          </a:p>
          <a:p>
            <a:pPr lvl="0"/>
            <a:r>
              <a:rPr lang="sv-SE"/>
              <a:t>Datum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DBF191B-6AEB-4CCA-B141-5EF4F9F7A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B3F6FD54-C892-4BA4-BE9D-ED4B94D9E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2426509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5319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himmel, utomhus, bro, vatten&#10;&#10;Automatiskt genererad beskrivning">
            <a:extLst>
              <a:ext uri="{FF2B5EF4-FFF2-40B4-BE49-F238E27FC236}">
                <a16:creationId xmlns:a16="http://schemas.microsoft.com/office/drawing/2014/main" id="{CC5AACF2-0C11-44A9-8380-998FCF707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/>
          <a:stretch/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6" name="Pil: femhörning 5">
            <a:extLst>
              <a:ext uri="{FF2B5EF4-FFF2-40B4-BE49-F238E27FC236}">
                <a16:creationId xmlns:a16="http://schemas.microsoft.com/office/drawing/2014/main" id="{30A31DD0-4413-4150-BA2D-DA1A071C1EEF}"/>
              </a:ext>
            </a:extLst>
          </p:cNvPr>
          <p:cNvSpPr/>
          <p:nvPr userDrawn="1"/>
        </p:nvSpPr>
        <p:spPr>
          <a:xfrm>
            <a:off x="0" y="0"/>
            <a:ext cx="7943850" cy="6858000"/>
          </a:xfrm>
          <a:prstGeom prst="homePlate">
            <a:avLst>
              <a:gd name="adj" fmla="val 252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3377C-8C0F-4E16-A7CA-12BAB2F80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601119"/>
            <a:ext cx="5676900" cy="1655762"/>
          </a:xfrm>
        </p:spPr>
        <p:txBody>
          <a:bodyPr anchor="ctr">
            <a:normAutofit/>
          </a:bodyPr>
          <a:lstStyle>
            <a:lvl1pPr algn="l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F17AFD7-57F0-4B61-8104-CD30595CF2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5467546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</a:t>
            </a:r>
          </a:p>
          <a:p>
            <a:r>
              <a:rPr lang="sv-SE"/>
              <a:t>Titel</a:t>
            </a:r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EC7EBC4-F612-4E85-A8EA-EE3EC15EB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0930869-2014-4023-9C18-6824B8A4B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457200"/>
            <a:ext cx="5180013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GB" sz="1600" cap="all" baseline="0" dirty="0">
                <a:solidFill>
                  <a:schemeClr val="bg1"/>
                </a:solidFill>
              </a:defRPr>
            </a:lvl1pPr>
          </a:lstStyle>
          <a:p>
            <a:pPr marL="285750" lvl="0" indent="-285750"/>
            <a:r>
              <a:rPr lang="sv-SE"/>
              <a:t>Datum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9735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061AA43-8B3E-4F3D-BF22-1A888055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r="21473"/>
          <a:stretch/>
        </p:blipFill>
        <p:spPr>
          <a:xfrm>
            <a:off x="7239000" y="0"/>
            <a:ext cx="4953000" cy="6858000"/>
          </a:xfrm>
          <a:prstGeom prst="rect">
            <a:avLst/>
          </a:prstGeom>
        </p:spPr>
      </p:pic>
      <p:pic>
        <p:nvPicPr>
          <p:cNvPr id="5" name="Bildobjekt 4" descr="En bild som visar himmel, utomhus, vatten, båt&#10;&#10;Automatiskt genererad beskrivning">
            <a:extLst>
              <a:ext uri="{FF2B5EF4-FFF2-40B4-BE49-F238E27FC236}">
                <a16:creationId xmlns:a16="http://schemas.microsoft.com/office/drawing/2014/main" id="{974212FA-6582-48BE-90D5-94F1B701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7"/>
          <a:stretch/>
        </p:blipFill>
        <p:spPr>
          <a:xfrm>
            <a:off x="0" y="0"/>
            <a:ext cx="5245100" cy="6858000"/>
          </a:xfrm>
          <a:prstGeom prst="rect">
            <a:avLst/>
          </a:prstGeom>
        </p:spPr>
      </p:pic>
      <p:sp>
        <p:nvSpPr>
          <p:cNvPr id="7" name="Sexhörning 6">
            <a:extLst>
              <a:ext uri="{FF2B5EF4-FFF2-40B4-BE49-F238E27FC236}">
                <a16:creationId xmlns:a16="http://schemas.microsoft.com/office/drawing/2014/main" id="{9C81CB57-CC6D-4373-9E8C-26764891F91B}"/>
              </a:ext>
            </a:extLst>
          </p:cNvPr>
          <p:cNvSpPr/>
          <p:nvPr userDrawn="1"/>
        </p:nvSpPr>
        <p:spPr>
          <a:xfrm>
            <a:off x="1905000" y="0"/>
            <a:ext cx="7943850" cy="6858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5DF9CD7-B6B8-4C64-80AE-FC155A34F0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822" y="5624446"/>
            <a:ext cx="2917203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Kontakt: </a:t>
            </a:r>
            <a:br>
              <a:rPr lang="sv-SE"/>
            </a:br>
            <a:r>
              <a:rPr lang="sv-SE"/>
              <a:t>namn </a:t>
            </a:r>
            <a:br>
              <a:rPr lang="sv-SE"/>
            </a:br>
            <a:r>
              <a:rPr lang="sv-SE" err="1"/>
              <a:t>tel</a:t>
            </a:r>
            <a:r>
              <a:rPr lang="sv-SE"/>
              <a:t> och mailadress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69FFDD3A-A88B-4AB3-A4FA-7FFFFB933E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1822" y="457200"/>
            <a:ext cx="2917203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lang="en-GB" sz="1600" cap="all" baseline="0" dirty="0">
                <a:solidFill>
                  <a:schemeClr val="bg1"/>
                </a:solidFill>
              </a:defRPr>
            </a:lvl1pPr>
          </a:lstStyle>
          <a:p>
            <a:pPr marL="271463" lvl="0" indent="-271463"/>
            <a:r>
              <a:rPr lang="sv-SE"/>
              <a:t>Datum</a:t>
            </a:r>
            <a:endParaRPr lang="en-GB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0475505B-3E73-45DD-899D-C78875368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3098" y="2601119"/>
            <a:ext cx="5454650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01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ningssida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atten, utomhus, himmel, scen&#10;&#10;Automatiskt genererad beskrivning">
            <a:extLst>
              <a:ext uri="{FF2B5EF4-FFF2-40B4-BE49-F238E27FC236}">
                <a16:creationId xmlns:a16="http://schemas.microsoft.com/office/drawing/2014/main" id="{16BCD11C-D973-4854-A344-6D550EA1D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" b="8910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7" name="Sexhörning 6">
            <a:extLst>
              <a:ext uri="{FF2B5EF4-FFF2-40B4-BE49-F238E27FC236}">
                <a16:creationId xmlns:a16="http://schemas.microsoft.com/office/drawing/2014/main" id="{9C81CB57-CC6D-4373-9E8C-26764891F91B}"/>
              </a:ext>
            </a:extLst>
          </p:cNvPr>
          <p:cNvSpPr/>
          <p:nvPr userDrawn="1"/>
        </p:nvSpPr>
        <p:spPr>
          <a:xfrm>
            <a:off x="1905000" y="0"/>
            <a:ext cx="7943850" cy="6858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Bildresultat fÃ¶r logo business region gÃ¶teborg">
            <a:extLst>
              <a:ext uri="{FF2B5EF4-FFF2-40B4-BE49-F238E27FC236}">
                <a16:creationId xmlns:a16="http://schemas.microsoft.com/office/drawing/2014/main" id="{97F78054-1A5F-49C5-9D0A-650A447FDA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68A9"/>
              </a:clrFrom>
              <a:clrTo>
                <a:srgbClr val="0068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25" y="1524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FDA51B77-D4D1-421E-A001-AC87B8F2E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6168" y="969255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5DF9CD7-B6B8-4C64-80AE-FC155A34F0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823" y="4696119"/>
            <a:ext cx="2917203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Kontakt: </a:t>
            </a:r>
            <a:br>
              <a:rPr lang="sv-SE"/>
            </a:br>
            <a:r>
              <a:rPr lang="sv-SE"/>
              <a:t>namn </a:t>
            </a:r>
            <a:br>
              <a:rPr lang="sv-SE"/>
            </a:br>
            <a:r>
              <a:rPr lang="sv-SE" err="1"/>
              <a:t>tel</a:t>
            </a:r>
            <a:r>
              <a:rPr lang="sv-SE"/>
              <a:t> och mailadress</a:t>
            </a:r>
            <a:endParaRPr lang="en-GB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EDC73C1-CA14-4BAB-A605-17C623C8EF96}"/>
              </a:ext>
            </a:extLst>
          </p:cNvPr>
          <p:cNvSpPr txBox="1"/>
          <p:nvPr userDrawn="1"/>
        </p:nvSpPr>
        <p:spPr>
          <a:xfrm>
            <a:off x="3800475" y="6296718"/>
            <a:ext cx="415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cap="all" baseline="0">
                <a:solidFill>
                  <a:schemeClr val="bg1"/>
                </a:solidFill>
              </a:rPr>
              <a:t>Business region göteborg – en del </a:t>
            </a:r>
            <a:br>
              <a:rPr lang="sv-SE" sz="1100" cap="all" baseline="0">
                <a:solidFill>
                  <a:schemeClr val="bg1"/>
                </a:solidFill>
              </a:rPr>
            </a:br>
            <a:r>
              <a:rPr lang="sv-SE" sz="1100" cap="all" baseline="0">
                <a:solidFill>
                  <a:schemeClr val="bg1"/>
                </a:solidFill>
              </a:rPr>
              <a:t>av göteborgs stad i samarbete med regionen</a:t>
            </a:r>
          </a:p>
        </p:txBody>
      </p:sp>
    </p:spTree>
    <p:extLst>
      <p:ext uri="{BB962C8B-B14F-4D97-AF65-F5344CB8AC3E}">
        <p14:creationId xmlns:p14="http://schemas.microsoft.com/office/powerpoint/2010/main" val="20578376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a v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ldresultat fÃ¶r logo business region gÃ¶teborg">
            <a:extLst>
              <a:ext uri="{FF2B5EF4-FFF2-40B4-BE49-F238E27FC236}">
                <a16:creationId xmlns:a16="http://schemas.microsoft.com/office/drawing/2014/main" id="{72EEC8DB-6C4B-4BFC-9598-1332D11D2B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68A9"/>
              </a:clrFrom>
              <a:clrTo>
                <a:srgbClr val="0068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25" y="1524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derrubrik 2">
            <a:extLst>
              <a:ext uri="{FF2B5EF4-FFF2-40B4-BE49-F238E27FC236}">
                <a16:creationId xmlns:a16="http://schemas.microsoft.com/office/drawing/2014/main" id="{C975FBF4-9F29-4BAB-99E2-DADE0991E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370769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Kontakt: 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 err="1"/>
              <a:t>tel</a:t>
            </a:r>
            <a:r>
              <a:rPr lang="sv-SE"/>
              <a:t> och mailadress</a:t>
            </a:r>
            <a:endParaRPr lang="en-GB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DBEB03BB-830E-4148-A326-8D0E43DE23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2073" y="497915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Tryck här om du vill lägga till text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0659B0D-FBB5-4D2A-AE50-4EB88F0DC37D}"/>
              </a:ext>
            </a:extLst>
          </p:cNvPr>
          <p:cNvSpPr txBox="1"/>
          <p:nvPr userDrawn="1"/>
        </p:nvSpPr>
        <p:spPr>
          <a:xfrm>
            <a:off x="839788" y="6405095"/>
            <a:ext cx="10512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cap="all" baseline="0">
                <a:solidFill>
                  <a:schemeClr val="bg1"/>
                </a:solidFill>
              </a:rPr>
              <a:t>Business region göteborg – en del av göteborgs stad i samarbete med regionen</a:t>
            </a:r>
          </a:p>
        </p:txBody>
      </p:sp>
    </p:spTree>
    <p:extLst>
      <p:ext uri="{BB962C8B-B14F-4D97-AF65-F5344CB8AC3E}">
        <p14:creationId xmlns:p14="http://schemas.microsoft.com/office/powerpoint/2010/main" val="375856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 - vi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3F0252-6F7A-41F6-932A-2ABA40F0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11473DD-8586-45C2-81AF-CC1245C5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71027AC-FA49-4616-8B9D-A5A6AC57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845BF8B0-27B3-4FA2-8988-01F8DFEC7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latshållare för bild 10">
            <a:extLst>
              <a:ext uri="{FF2B5EF4-FFF2-40B4-BE49-F238E27FC236}">
                <a16:creationId xmlns:a16="http://schemas.microsoft.com/office/drawing/2014/main" id="{59277E7C-C3DD-4BC0-B95A-ECABF576D5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8C4EFF6E-2525-42AC-AF27-D26AAEC25D67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loggan.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1324844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himmel, utomhus, bro, vatten&#10;&#10;Automatiskt genererad beskrivning">
            <a:extLst>
              <a:ext uri="{FF2B5EF4-FFF2-40B4-BE49-F238E27FC236}">
                <a16:creationId xmlns:a16="http://schemas.microsoft.com/office/drawing/2014/main" id="{CC5AACF2-0C11-44A9-8380-998FCF707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/>
          <a:stretch/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6" name="Pil: femhörning 5">
            <a:extLst>
              <a:ext uri="{FF2B5EF4-FFF2-40B4-BE49-F238E27FC236}">
                <a16:creationId xmlns:a16="http://schemas.microsoft.com/office/drawing/2014/main" id="{30A31DD0-4413-4150-BA2D-DA1A071C1EEF}"/>
              </a:ext>
            </a:extLst>
          </p:cNvPr>
          <p:cNvSpPr/>
          <p:nvPr userDrawn="1"/>
        </p:nvSpPr>
        <p:spPr>
          <a:xfrm>
            <a:off x="0" y="0"/>
            <a:ext cx="7943850" cy="6858000"/>
          </a:xfrm>
          <a:prstGeom prst="homePlate">
            <a:avLst>
              <a:gd name="adj" fmla="val 252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3377C-8C0F-4E16-A7CA-12BAB2F80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601119"/>
            <a:ext cx="5676900" cy="1655762"/>
          </a:xfrm>
        </p:spPr>
        <p:txBody>
          <a:bodyPr anchor="ctr">
            <a:normAutofit/>
          </a:bodyPr>
          <a:lstStyle>
            <a:lvl1pPr algn="l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F17AFD7-57F0-4B61-8104-CD30595CF2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5467546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</a:t>
            </a:r>
          </a:p>
          <a:p>
            <a:r>
              <a:rPr lang="sv-SE"/>
              <a:t>Titel</a:t>
            </a:r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EC7EBC4-F612-4E85-A8EA-EE3EC15EB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0930869-2014-4023-9C18-6824B8A4B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457200"/>
            <a:ext cx="5180013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GB" sz="1600" cap="all" baseline="0" dirty="0">
                <a:solidFill>
                  <a:schemeClr val="bg1"/>
                </a:solidFill>
              </a:defRPr>
            </a:lvl1pPr>
          </a:lstStyle>
          <a:p>
            <a:pPr marL="285750" lvl="0" indent="-285750"/>
            <a:r>
              <a:rPr lang="sv-SE"/>
              <a:t>Datum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609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 - blå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3F0252-6F7A-41F6-932A-2ABA40F0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11473DD-8586-45C2-81AF-CC1245C5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71027AC-FA49-4616-8B9D-A5A6AC57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845BF8B0-27B3-4FA2-8988-01F8DFEC7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latshållare för bild 10">
            <a:extLst>
              <a:ext uri="{FF2B5EF4-FFF2-40B4-BE49-F238E27FC236}">
                <a16:creationId xmlns:a16="http://schemas.microsoft.com/office/drawing/2014/main" id="{59277E7C-C3DD-4BC0-B95A-ECABF576D5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730C5BC1-BC93-4CC9-BDC9-D55B21E3D245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loggan.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41437319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n egen bild vi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DD3BCDB-96D3-4083-8A3F-F545079B5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, </a:t>
            </a:r>
            <a:r>
              <a:rPr lang="en-GB" err="1"/>
              <a:t>gå</a:t>
            </a:r>
            <a:r>
              <a:rPr lang="en-GB"/>
              <a:t> in under </a:t>
            </a:r>
            <a:r>
              <a:rPr lang="en-GB" err="1"/>
              <a:t>Infoga</a:t>
            </a:r>
            <a:r>
              <a:rPr lang="en-GB"/>
              <a:t>,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och</a:t>
            </a:r>
            <a:r>
              <a:rPr lang="en-GB"/>
              <a:t> </a:t>
            </a:r>
            <a:r>
              <a:rPr lang="en-GB" err="1"/>
              <a:t>välj</a:t>
            </a:r>
            <a:r>
              <a:rPr lang="en-GB"/>
              <a:t> </a:t>
            </a:r>
            <a:r>
              <a:rPr lang="en-GB" err="1"/>
              <a:t>önskad</a:t>
            </a:r>
            <a:r>
              <a:rPr lang="en-GB"/>
              <a:t> </a:t>
            </a:r>
            <a:r>
              <a:rPr lang="en-GB" err="1"/>
              <a:t>bild</a:t>
            </a:r>
            <a:r>
              <a:rPr lang="en-GB"/>
              <a:t>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A78C544-F792-4924-A752-73F7CF26B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2426509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B372320-6E42-4D46-BDA2-F4D91252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Namn </a:t>
            </a:r>
            <a:r>
              <a:rPr lang="sv-SE" err="1"/>
              <a:t>Namnesson</a:t>
            </a:r>
            <a:br>
              <a:rPr lang="sv-SE"/>
            </a:br>
            <a:r>
              <a:rPr lang="sv-SE"/>
              <a:t>Titel</a:t>
            </a:r>
          </a:p>
          <a:p>
            <a:pPr lvl="0"/>
            <a:r>
              <a:rPr lang="sv-SE"/>
              <a:t>Datum</a:t>
            </a:r>
          </a:p>
        </p:txBody>
      </p:sp>
      <p:sp>
        <p:nvSpPr>
          <p:cNvPr id="8" name="Platshållare för bild 10">
            <a:extLst>
              <a:ext uri="{FF2B5EF4-FFF2-40B4-BE49-F238E27FC236}">
                <a16:creationId xmlns:a16="http://schemas.microsoft.com/office/drawing/2014/main" id="{470E8E88-3F9E-4AC5-B857-482E7D843E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72D781E3-12C9-4F82-B8EC-9B8C37ACB4D8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18264391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n egen bild blå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DD3BCDB-96D3-4083-8A3F-F545079B5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, </a:t>
            </a:r>
            <a:r>
              <a:rPr lang="en-GB" err="1"/>
              <a:t>gå</a:t>
            </a:r>
            <a:r>
              <a:rPr lang="en-GB"/>
              <a:t> in under </a:t>
            </a:r>
            <a:r>
              <a:rPr lang="en-GB" err="1"/>
              <a:t>Infoga</a:t>
            </a:r>
            <a:r>
              <a:rPr lang="en-GB"/>
              <a:t>,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och</a:t>
            </a:r>
            <a:r>
              <a:rPr lang="en-GB"/>
              <a:t> </a:t>
            </a:r>
            <a:r>
              <a:rPr lang="en-GB" err="1"/>
              <a:t>välj</a:t>
            </a:r>
            <a:r>
              <a:rPr lang="en-GB"/>
              <a:t> </a:t>
            </a:r>
            <a:r>
              <a:rPr lang="en-GB" err="1"/>
              <a:t>önskad</a:t>
            </a:r>
            <a:r>
              <a:rPr lang="en-GB"/>
              <a:t> </a:t>
            </a:r>
            <a:r>
              <a:rPr lang="en-GB" err="1"/>
              <a:t>bild</a:t>
            </a:r>
            <a:r>
              <a:rPr lang="en-GB"/>
              <a:t>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A78C544-F792-4924-A752-73F7CF26B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2426509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B372320-6E42-4D46-BDA2-F4D91252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Namn </a:t>
            </a:r>
            <a:r>
              <a:rPr lang="sv-SE" err="1"/>
              <a:t>Namnesson</a:t>
            </a:r>
            <a:br>
              <a:rPr lang="sv-SE"/>
            </a:br>
            <a:r>
              <a:rPr lang="sv-SE"/>
              <a:t>Titel</a:t>
            </a:r>
          </a:p>
          <a:p>
            <a:pPr lvl="0"/>
            <a:r>
              <a:rPr lang="sv-SE"/>
              <a:t>Datum</a:t>
            </a:r>
          </a:p>
        </p:txBody>
      </p:sp>
      <p:sp>
        <p:nvSpPr>
          <p:cNvPr id="7" name="Platshållare för bild 10">
            <a:extLst>
              <a:ext uri="{FF2B5EF4-FFF2-40B4-BE49-F238E27FC236}">
                <a16:creationId xmlns:a16="http://schemas.microsoft.com/office/drawing/2014/main" id="{2BA66C1B-5994-4ACD-AD12-24E33C487B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B3626ED7-6321-478E-8947-0F3935869315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20538661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text i figur - vi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742697A9-0313-4116-882D-2F00B124CA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E619D89-D876-4F51-B1D6-671905F9E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8907" y="1447800"/>
            <a:ext cx="4464050" cy="3867150"/>
          </a:xfrm>
          <a:prstGeom prst="hexagon">
            <a:avLst/>
          </a:prstGeom>
          <a:solidFill>
            <a:srgbClr val="FFFFFF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  <a:lvl2pPr marL="271462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Platshållare för bild 10">
            <a:extLst>
              <a:ext uri="{FF2B5EF4-FFF2-40B4-BE49-F238E27FC236}">
                <a16:creationId xmlns:a16="http://schemas.microsoft.com/office/drawing/2014/main" id="{3D148F17-13AF-4C40-9087-DA7F3B070F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D5678BBE-7A67-4AEE-B763-A65DD01737AA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8148910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text i figur - blå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742697A9-0313-4116-882D-2F00B124CA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E619D89-D876-4F51-B1D6-671905F9E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8907" y="1447800"/>
            <a:ext cx="4464050" cy="3867150"/>
          </a:xfrm>
          <a:prstGeom prst="hexagon">
            <a:avLst/>
          </a:prstGeom>
          <a:solidFill>
            <a:srgbClr val="FFFFFF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  <a:lvl2pPr marL="271462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D5678BBE-7A67-4AEE-B763-A65DD01737AA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  <p:sp>
        <p:nvSpPr>
          <p:cNvPr id="6" name="Platshållare för bild 10">
            <a:extLst>
              <a:ext uri="{FF2B5EF4-FFF2-40B4-BE49-F238E27FC236}">
                <a16:creationId xmlns:a16="http://schemas.microsoft.com/office/drawing/2014/main" id="{CD566EE3-75D9-4E00-9E54-09F600894F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2116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2790128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440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 slide ljus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4A648B-C5A8-4439-A48C-3BBC5138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CF577B-577E-4D47-BA18-91C9C206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2FCF92E-9D53-4B5E-8604-3E4A6733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6CAD18E-7585-4489-959E-AA41C736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D6571F2-565B-4D0E-AFFC-EFB954BD3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231901"/>
            <a:ext cx="10514012" cy="468312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2259E7B4-370E-4FBB-BEE6-E3A23D42A9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788" y="1808163"/>
            <a:ext cx="10512425" cy="39973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199265A6-E441-4438-BBAD-F915E85A7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913438"/>
            <a:ext cx="9866312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2352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061AA43-8B3E-4F3D-BF22-1A888055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r="21473"/>
          <a:stretch/>
        </p:blipFill>
        <p:spPr>
          <a:xfrm>
            <a:off x="7239000" y="0"/>
            <a:ext cx="4953000" cy="6858000"/>
          </a:xfrm>
          <a:prstGeom prst="rect">
            <a:avLst/>
          </a:prstGeom>
        </p:spPr>
      </p:pic>
      <p:pic>
        <p:nvPicPr>
          <p:cNvPr id="5" name="Bildobjekt 4" descr="En bild som visar himmel, utomhus, vatten, båt&#10;&#10;Automatiskt genererad beskrivning">
            <a:extLst>
              <a:ext uri="{FF2B5EF4-FFF2-40B4-BE49-F238E27FC236}">
                <a16:creationId xmlns:a16="http://schemas.microsoft.com/office/drawing/2014/main" id="{974212FA-6582-48BE-90D5-94F1B701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7"/>
          <a:stretch/>
        </p:blipFill>
        <p:spPr>
          <a:xfrm>
            <a:off x="0" y="0"/>
            <a:ext cx="5245100" cy="6858000"/>
          </a:xfrm>
          <a:prstGeom prst="rect">
            <a:avLst/>
          </a:prstGeom>
        </p:spPr>
      </p:pic>
      <p:sp>
        <p:nvSpPr>
          <p:cNvPr id="7" name="Sexhörning 6">
            <a:extLst>
              <a:ext uri="{FF2B5EF4-FFF2-40B4-BE49-F238E27FC236}">
                <a16:creationId xmlns:a16="http://schemas.microsoft.com/office/drawing/2014/main" id="{9C81CB57-CC6D-4373-9E8C-26764891F91B}"/>
              </a:ext>
            </a:extLst>
          </p:cNvPr>
          <p:cNvSpPr/>
          <p:nvPr userDrawn="1"/>
        </p:nvSpPr>
        <p:spPr>
          <a:xfrm>
            <a:off x="1905000" y="0"/>
            <a:ext cx="7943850" cy="6858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5DF9CD7-B6B8-4C64-80AE-FC155A34F0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822" y="5624446"/>
            <a:ext cx="2917203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Kontakt: </a:t>
            </a:r>
            <a:br>
              <a:rPr lang="sv-SE"/>
            </a:br>
            <a:r>
              <a:rPr lang="sv-SE"/>
              <a:t>namn </a:t>
            </a:r>
            <a:br>
              <a:rPr lang="sv-SE"/>
            </a:br>
            <a:r>
              <a:rPr lang="sv-SE" err="1"/>
              <a:t>tel</a:t>
            </a:r>
            <a:r>
              <a:rPr lang="sv-SE"/>
              <a:t> och mailadress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69FFDD3A-A88B-4AB3-A4FA-7FFFFB933E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1822" y="457200"/>
            <a:ext cx="2917203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lang="en-GB" sz="1600" cap="all" baseline="0" dirty="0">
                <a:solidFill>
                  <a:schemeClr val="bg1"/>
                </a:solidFill>
              </a:defRPr>
            </a:lvl1pPr>
          </a:lstStyle>
          <a:p>
            <a:pPr marL="271463" lvl="0" indent="-271463"/>
            <a:r>
              <a:rPr lang="sv-SE"/>
              <a:t>Datum</a:t>
            </a:r>
            <a:endParaRPr lang="en-GB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0475505B-3E73-45DD-899D-C78875368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3098" y="2601119"/>
            <a:ext cx="5454650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122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atten, utomhus, himmel, scen&#10;&#10;Automatiskt genererad beskrivning">
            <a:extLst>
              <a:ext uri="{FF2B5EF4-FFF2-40B4-BE49-F238E27FC236}">
                <a16:creationId xmlns:a16="http://schemas.microsoft.com/office/drawing/2014/main" id="{16BCD11C-D973-4854-A344-6D550EA1D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" b="8910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7" name="Sexhörning 6">
            <a:extLst>
              <a:ext uri="{FF2B5EF4-FFF2-40B4-BE49-F238E27FC236}">
                <a16:creationId xmlns:a16="http://schemas.microsoft.com/office/drawing/2014/main" id="{9C81CB57-CC6D-4373-9E8C-26764891F91B}"/>
              </a:ext>
            </a:extLst>
          </p:cNvPr>
          <p:cNvSpPr/>
          <p:nvPr userDrawn="1"/>
        </p:nvSpPr>
        <p:spPr>
          <a:xfrm>
            <a:off x="1905000" y="0"/>
            <a:ext cx="7943850" cy="6858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Bildresultat fÃ¶r logo business region gÃ¶teborg">
            <a:extLst>
              <a:ext uri="{FF2B5EF4-FFF2-40B4-BE49-F238E27FC236}">
                <a16:creationId xmlns:a16="http://schemas.microsoft.com/office/drawing/2014/main" id="{97F78054-1A5F-49C5-9D0A-650A447FDA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68A9"/>
              </a:clrFrom>
              <a:clrTo>
                <a:srgbClr val="0068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25" y="1524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FDA51B77-D4D1-421E-A001-AC87B8F2E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6168" y="969255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5DF9CD7-B6B8-4C64-80AE-FC155A34F0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823" y="4696119"/>
            <a:ext cx="2917203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Kontakt: </a:t>
            </a:r>
            <a:br>
              <a:rPr lang="sv-SE"/>
            </a:br>
            <a:r>
              <a:rPr lang="sv-SE"/>
              <a:t>namn </a:t>
            </a:r>
            <a:br>
              <a:rPr lang="sv-SE"/>
            </a:br>
            <a:r>
              <a:rPr lang="sv-SE" err="1"/>
              <a:t>tel</a:t>
            </a:r>
            <a:r>
              <a:rPr lang="sv-SE"/>
              <a:t> och mailadress</a:t>
            </a:r>
            <a:endParaRPr lang="en-GB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EDC73C1-CA14-4BAB-A605-17C623C8EF96}"/>
              </a:ext>
            </a:extLst>
          </p:cNvPr>
          <p:cNvSpPr txBox="1"/>
          <p:nvPr userDrawn="1"/>
        </p:nvSpPr>
        <p:spPr>
          <a:xfrm>
            <a:off x="3800475" y="6296718"/>
            <a:ext cx="415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cap="all" baseline="0">
                <a:solidFill>
                  <a:schemeClr val="bg1"/>
                </a:solidFill>
              </a:rPr>
              <a:t>Business region göteborg – en del </a:t>
            </a:r>
            <a:br>
              <a:rPr lang="sv-SE" sz="1100" cap="all" baseline="0">
                <a:solidFill>
                  <a:schemeClr val="bg1"/>
                </a:solidFill>
              </a:rPr>
            </a:br>
            <a:r>
              <a:rPr lang="sv-SE" sz="1100" cap="all" baseline="0">
                <a:solidFill>
                  <a:schemeClr val="bg1"/>
                </a:solidFill>
              </a:rPr>
              <a:t>av göteborgs stad i samarbete med regionen</a:t>
            </a:r>
          </a:p>
        </p:txBody>
      </p:sp>
    </p:spTree>
    <p:extLst>
      <p:ext uri="{BB962C8B-B14F-4D97-AF65-F5344CB8AC3E}">
        <p14:creationId xmlns:p14="http://schemas.microsoft.com/office/powerpoint/2010/main" val="1895423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a v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ldresultat fÃ¶r logo business region gÃ¶teborg">
            <a:extLst>
              <a:ext uri="{FF2B5EF4-FFF2-40B4-BE49-F238E27FC236}">
                <a16:creationId xmlns:a16="http://schemas.microsoft.com/office/drawing/2014/main" id="{72EEC8DB-6C4B-4BFC-9598-1332D11D2B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68A9"/>
              </a:clrFrom>
              <a:clrTo>
                <a:srgbClr val="0068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25" y="1524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derrubrik 2">
            <a:extLst>
              <a:ext uri="{FF2B5EF4-FFF2-40B4-BE49-F238E27FC236}">
                <a16:creationId xmlns:a16="http://schemas.microsoft.com/office/drawing/2014/main" id="{C975FBF4-9F29-4BAB-99E2-DADE0991E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370769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Kontakt: 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 err="1"/>
              <a:t>tel</a:t>
            </a:r>
            <a:r>
              <a:rPr lang="sv-SE"/>
              <a:t> och mailadress</a:t>
            </a:r>
            <a:endParaRPr lang="en-GB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DBEB03BB-830E-4148-A326-8D0E43DE23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2073" y="497915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Tryck här om du vill lägga till text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0659B0D-FBB5-4D2A-AE50-4EB88F0DC37D}"/>
              </a:ext>
            </a:extLst>
          </p:cNvPr>
          <p:cNvSpPr txBox="1"/>
          <p:nvPr userDrawn="1"/>
        </p:nvSpPr>
        <p:spPr>
          <a:xfrm>
            <a:off x="839788" y="6405095"/>
            <a:ext cx="10512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cap="all" baseline="0">
                <a:solidFill>
                  <a:schemeClr val="bg1"/>
                </a:solidFill>
              </a:rPr>
              <a:t>Business region göteborg – en del av göteborgs stad i samarbete med regionen</a:t>
            </a:r>
          </a:p>
        </p:txBody>
      </p:sp>
    </p:spTree>
    <p:extLst>
      <p:ext uri="{BB962C8B-B14F-4D97-AF65-F5344CB8AC3E}">
        <p14:creationId xmlns:p14="http://schemas.microsoft.com/office/powerpoint/2010/main" val="2330963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EED07C5C-5D6C-4952-8EA0-E8341C74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8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45260618-5032-4CA5-ADE2-51B459983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100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A1812-C957-4535-81C1-C0BD361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082B23-3E9D-477C-B446-8644CBB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07ACFF-E6F6-4FF0-AA9D-3FEF1E31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14EFC7-DD15-450C-9679-EC5B2ABD3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88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1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91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2">
    <p:bg>
      <p:bgPr>
        <a:solidFill>
          <a:srgbClr val="8FB8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49A26DA-9AA1-4E87-8115-CF8413A69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262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3">
    <p:bg>
      <p:bgPr>
        <a:solidFill>
          <a:srgbClr val="3B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BDD1F87-5733-4739-8F6C-0C15C678A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DF83555-6640-457A-A3EC-169EEFFCF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7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3B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F242134-2D76-4DCB-88C7-19CDE0CE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736A817A-6D90-4763-A086-230AEE35D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768476"/>
            <a:ext cx="9486901" cy="275362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918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höger">
    <p:bg>
      <p:bgPr>
        <a:solidFill>
          <a:srgbClr val="3A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350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004565"/>
            <a:ext cx="5256213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26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 text vänster">
    <p:bg>
      <p:bgPr>
        <a:solidFill>
          <a:srgbClr val="3A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004565"/>
            <a:ext cx="4470401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53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rubrik och text">
    <p:bg>
      <p:bgPr>
        <a:solidFill>
          <a:srgbClr val="3B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1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bg>
      <p:bgPr>
        <a:solidFill>
          <a:srgbClr val="3A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AADFD81-8A4D-4B19-AB85-21FD9D7DB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737" y="2959894"/>
            <a:ext cx="4962525" cy="3068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5626E8B-2171-41E8-8EDA-1BEF72CF2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0046" y="977107"/>
            <a:ext cx="8111905" cy="1957387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26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msida 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himmel, utomhus, bro, vatten&#10;&#10;Automatiskt genererad beskrivning">
            <a:extLst>
              <a:ext uri="{FF2B5EF4-FFF2-40B4-BE49-F238E27FC236}">
                <a16:creationId xmlns:a16="http://schemas.microsoft.com/office/drawing/2014/main" id="{CC5AACF2-0C11-44A9-8380-998FCF707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/>
          <a:stretch/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6" name="Pil: femhörning 5">
            <a:extLst>
              <a:ext uri="{FF2B5EF4-FFF2-40B4-BE49-F238E27FC236}">
                <a16:creationId xmlns:a16="http://schemas.microsoft.com/office/drawing/2014/main" id="{30A31DD0-4413-4150-BA2D-DA1A071C1EEF}"/>
              </a:ext>
            </a:extLst>
          </p:cNvPr>
          <p:cNvSpPr/>
          <p:nvPr userDrawn="1"/>
        </p:nvSpPr>
        <p:spPr>
          <a:xfrm>
            <a:off x="0" y="0"/>
            <a:ext cx="7943850" cy="6858000"/>
          </a:xfrm>
          <a:prstGeom prst="homePlate">
            <a:avLst>
              <a:gd name="adj" fmla="val 252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3377C-8C0F-4E16-A7CA-12BAB2F80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601119"/>
            <a:ext cx="5676900" cy="1655762"/>
          </a:xfrm>
        </p:spPr>
        <p:txBody>
          <a:bodyPr anchor="ctr">
            <a:normAutofit/>
          </a:bodyPr>
          <a:lstStyle>
            <a:lvl1pPr algn="l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F17AFD7-57F0-4B61-8104-CD30595CF2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5467546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</a:t>
            </a:r>
          </a:p>
          <a:p>
            <a:r>
              <a:rPr lang="sv-SE"/>
              <a:t>Titel</a:t>
            </a:r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EC7EBC4-F612-4E85-A8EA-EE3EC15EB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0930869-2014-4023-9C18-6824B8A4B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457200"/>
            <a:ext cx="5180013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GB" sz="1600" cap="all" baseline="0" dirty="0">
                <a:solidFill>
                  <a:schemeClr val="bg1"/>
                </a:solidFill>
              </a:defRPr>
            </a:lvl1pPr>
          </a:lstStyle>
          <a:p>
            <a:pPr marL="285750" lvl="0" indent="-285750"/>
            <a:r>
              <a:rPr lang="sv-SE"/>
              <a:t>Datum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544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vslutningssida v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ldresultat fÃ¶r logo business region gÃ¶teborg">
            <a:extLst>
              <a:ext uri="{FF2B5EF4-FFF2-40B4-BE49-F238E27FC236}">
                <a16:creationId xmlns:a16="http://schemas.microsoft.com/office/drawing/2014/main" id="{72EEC8DB-6C4B-4BFC-9598-1332D11D2B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68A9"/>
              </a:clrFrom>
              <a:clrTo>
                <a:srgbClr val="0068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25" y="1524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derrubrik 2">
            <a:extLst>
              <a:ext uri="{FF2B5EF4-FFF2-40B4-BE49-F238E27FC236}">
                <a16:creationId xmlns:a16="http://schemas.microsoft.com/office/drawing/2014/main" id="{C975FBF4-9F29-4BAB-99E2-DADE0991E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370769"/>
            <a:ext cx="4572000" cy="93325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Kontakt: 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 err="1"/>
              <a:t>tel</a:t>
            </a:r>
            <a:r>
              <a:rPr lang="sv-SE"/>
              <a:t> och mailadress</a:t>
            </a:r>
            <a:endParaRPr lang="en-GB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DBEB03BB-830E-4148-A326-8D0E43DE23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2073" y="497915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Tryck här om du vill lägga till text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0659B0D-FBB5-4D2A-AE50-4EB88F0DC37D}"/>
              </a:ext>
            </a:extLst>
          </p:cNvPr>
          <p:cNvSpPr txBox="1"/>
          <p:nvPr userDrawn="1"/>
        </p:nvSpPr>
        <p:spPr>
          <a:xfrm>
            <a:off x="839788" y="6405095"/>
            <a:ext cx="10512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cap="all" baseline="0">
                <a:solidFill>
                  <a:schemeClr val="bg1"/>
                </a:solidFill>
              </a:rPr>
              <a:t>Business region göteborg – en del av göteborgs stad i samarbete med regionen</a:t>
            </a:r>
          </a:p>
        </p:txBody>
      </p:sp>
    </p:spTree>
    <p:extLst>
      <p:ext uri="{BB962C8B-B14F-4D97-AF65-F5344CB8AC3E}">
        <p14:creationId xmlns:p14="http://schemas.microsoft.com/office/powerpoint/2010/main" val="2016676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69845B8F-4287-48D6-8BA9-E08192F8D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64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7DEDD3-A814-4D6F-9E66-12FC02C3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287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5C489BE3-1DB9-4564-856D-F1DF541A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900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A1812-C957-4535-81C1-C0BD361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082B23-3E9D-477C-B446-8644CBB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07ACFF-E6F6-4FF0-AA9D-3FEF1E31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315424-357B-4647-888E-3606002F1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05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2">
    <p:bg>
      <p:bgPr>
        <a:solidFill>
          <a:srgbClr val="7DB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AECFE1F-46CA-47E1-8975-5D40073266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E2CCB681-7F37-424C-9893-04F3F63AA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880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3">
    <p:bg>
      <p:bgPr>
        <a:solidFill>
          <a:srgbClr val="366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AECFE1F-46CA-47E1-8975-5D40073266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81B07E8F-F509-4FA1-8C96-D504CBD40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36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bg>
      <p:bgPr>
        <a:solidFill>
          <a:srgbClr val="366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B6958F0-2A15-44E3-B238-6754FB35F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EEE7F9D6-9680-4FEE-BDE5-3645DFD6C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768476"/>
            <a:ext cx="9486901" cy="275362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höger">
    <p:bg>
      <p:bgPr>
        <a:solidFill>
          <a:srgbClr val="376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350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004565"/>
            <a:ext cx="5256213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48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vänster">
    <p:bg>
      <p:bgPr>
        <a:solidFill>
          <a:srgbClr val="366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8AB7606-988D-42F0-A656-62DDF5F76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004565"/>
            <a:ext cx="4470401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15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rubrik och text">
    <p:bg>
      <p:bgPr>
        <a:solidFill>
          <a:srgbClr val="366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1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bg>
      <p:bgPr>
        <a:solidFill>
          <a:srgbClr val="376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16CDB862-2D7B-473E-BC6D-F8CFA5DF2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737" y="2959894"/>
            <a:ext cx="4962525" cy="3068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7600C6A-5AEB-42FC-9C76-61FCED2A1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0046" y="977107"/>
            <a:ext cx="8111905" cy="1957387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290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slide - grön bakgrund">
    <p:bg>
      <p:bgPr>
        <a:solidFill>
          <a:srgbClr val="366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42CF58E-6A96-427D-B83E-8C1C7F34A6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42CF58E-6A96-427D-B83E-8C1C7F34A6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3BB832D-2F8A-4212-9AA6-80C81A7C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5BD0D28-8257-411C-A4F5-4F7A65B2D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82BA86-F103-445E-8AF8-CA1FC78B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15B72E5-A9F6-4004-93E2-00E7D2AA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FA72975F-042F-4A27-95B7-63D21802D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231901"/>
            <a:ext cx="10514012" cy="468312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F6C48746-5ED4-4CEC-8584-96AB5D8BE2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788" y="1808163"/>
            <a:ext cx="10512425" cy="399732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AF2B12CA-0007-473E-A64C-2D1A7EFAF7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913438"/>
            <a:ext cx="9866312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B340376-58C1-4BB6-AE6F-FDDF0F24DB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A1812-C957-4535-81C1-C0BD361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082B23-3E9D-477C-B446-8644CBB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07ACFF-E6F6-4FF0-AA9D-3FEF1E31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6B0B13C-2727-4B02-8983-8C9B30C6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790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622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7DEDD3-A814-4D6F-9E66-12FC02C3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61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A1812-C957-4535-81C1-C0BD361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082B23-3E9D-477C-B446-8644CBB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07ACFF-E6F6-4FF0-AA9D-3FEF1E31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6B0B13C-2727-4B02-8983-8C9B30C6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845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2">
    <p:bg>
      <p:bgPr>
        <a:solidFill>
          <a:srgbClr val="EAB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DF4D70F-839A-453D-B7D6-C421678B4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97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3">
    <p:bg>
      <p:bgPr>
        <a:solidFill>
          <a:srgbClr val="D36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DF4D70F-839A-453D-B7D6-C421678B4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61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bg>
      <p:bgPr>
        <a:solidFill>
          <a:srgbClr val="D36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5B180A-3DF6-47CC-AB1A-DCA2BC6DD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E99020E0-A852-4042-ADEF-ECA93E2E5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768476"/>
            <a:ext cx="9486901" cy="275362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39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höger">
    <p:bg>
      <p:bgPr>
        <a:solidFill>
          <a:srgbClr val="D36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350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004565"/>
            <a:ext cx="5256213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29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vänster">
    <p:bg>
      <p:bgPr>
        <a:solidFill>
          <a:srgbClr val="D36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8EE0AEC-80F2-495B-A4B7-E8970ECF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004565"/>
            <a:ext cx="4470401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162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rubrik och text">
    <p:bg>
      <p:bgPr>
        <a:solidFill>
          <a:srgbClr val="D46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74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bg>
      <p:bgPr>
        <a:solidFill>
          <a:srgbClr val="D36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AE1345A-7B66-4024-AC86-89BEC265F3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737" y="2959894"/>
            <a:ext cx="4962525" cy="3068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60FBC1D3-6E1F-4CC8-BA73-3479F8903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0046" y="977107"/>
            <a:ext cx="8111905" cy="1957387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15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68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slide - röd bakgrund">
    <p:bg>
      <p:bgPr>
        <a:solidFill>
          <a:srgbClr val="D36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42CF58E-6A96-427D-B83E-8C1C7F34A6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32158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42CF58E-6A96-427D-B83E-8C1C7F34A6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3BB832D-2F8A-4212-9AA6-80C81A7C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5BD0D28-8257-411C-A4F5-4F7A65B2D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82BA86-F103-445E-8AF8-CA1FC78B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15B72E5-A9F6-4004-93E2-00E7D2AA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FA72975F-042F-4A27-95B7-63D21802D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231901"/>
            <a:ext cx="10514012" cy="468312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F6C48746-5ED4-4CEC-8584-96AB5D8BE2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788" y="1808163"/>
            <a:ext cx="10512425" cy="399732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AF2B12CA-0007-473E-A64C-2D1A7EFAF7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913438"/>
            <a:ext cx="9866312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B340376-58C1-4BB6-AE6F-FDDF0F24DB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97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ä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8C60DCD-261B-490D-B3A4-701A00466BCF}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6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A853BC8-B293-4F35-A125-5F1572EBE207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18A62A-A023-484F-89AF-42129BA6C71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765D50D-E710-4A86-9CA9-F1A391A3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4600CF-EE34-4E8C-97DB-31CB1C66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CD42-AE87-47F2-A68C-C40391C9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6F418A7-6BF2-42AF-9489-F08EBD3AE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6" y="5961760"/>
            <a:ext cx="1056313" cy="6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83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8C60DCD-261B-490D-B3A4-701A00466BC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6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A853BC8-B293-4F35-A125-5F1572EBE207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18A62A-A023-484F-89AF-42129BA6C713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F7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765D50D-E710-4A86-9CA9-F1A391A3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4600CF-EE34-4E8C-97DB-31CB1C66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CD42-AE87-47F2-A68C-C40391C9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23358FC-B3BC-4DF1-8DBF-6E0CE8A7C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6" y="5961760"/>
            <a:ext cx="1056313" cy="6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74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fä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8C60DCD-261B-490D-B3A4-701A00466BCF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69E00A-44DE-458C-A5AB-003B511C5DA4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A853BC8-B293-4F35-A125-5F1572EBE207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6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18A62A-A023-484F-89AF-42129BA6C713}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7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765D50D-E710-4A86-9CA9-F1A391A3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4600CF-EE34-4E8C-97DB-31CB1C66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CD42-AE87-47F2-A68C-C40391C9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0E0DD7C-63F4-4A96-9728-26D858125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6" y="5961760"/>
            <a:ext cx="1056313" cy="6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05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F041DA1A-C1EC-4B7A-8CEB-C7C3766F14FD}"/>
              </a:ext>
            </a:extLst>
          </p:cNvPr>
          <p:cNvGrpSpPr/>
          <p:nvPr userDrawn="1"/>
        </p:nvGrpSpPr>
        <p:grpSpPr>
          <a:xfrm>
            <a:off x="0" y="3429000"/>
            <a:ext cx="12192000" cy="3429000"/>
            <a:chOff x="0" y="3429000"/>
            <a:chExt cx="11147079" cy="342900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8C60DCD-261B-490D-B3A4-701A00466BCF}"/>
                </a:ext>
              </a:extLst>
            </p:cNvPr>
            <p:cNvSpPr/>
            <p:nvPr userDrawn="1"/>
          </p:nvSpPr>
          <p:spPr>
            <a:xfrm>
              <a:off x="0" y="3429000"/>
              <a:ext cx="3715693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0A853BC8-B293-4F35-A125-5F1572EBE207}"/>
                </a:ext>
              </a:extLst>
            </p:cNvPr>
            <p:cNvSpPr/>
            <p:nvPr userDrawn="1"/>
          </p:nvSpPr>
          <p:spPr>
            <a:xfrm>
              <a:off x="7431386" y="3429000"/>
              <a:ext cx="3715693" cy="3429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CB18A62A-A023-484F-89AF-42129BA6C713}"/>
                </a:ext>
              </a:extLst>
            </p:cNvPr>
            <p:cNvSpPr/>
            <p:nvPr userDrawn="1"/>
          </p:nvSpPr>
          <p:spPr>
            <a:xfrm>
              <a:off x="3715693" y="3429000"/>
              <a:ext cx="3715693" cy="3429000"/>
            </a:xfrm>
            <a:prstGeom prst="rect">
              <a:avLst/>
            </a:prstGeom>
            <a:solidFill>
              <a:srgbClr val="F7E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765D50D-E710-4A86-9CA9-F1A391A3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4600CF-EE34-4E8C-97DB-31CB1C66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CD42-AE87-47F2-A68C-C40391C9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69E00A-44DE-458C-A5AB-003B511C5DA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F6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D1A5460-A635-4EB6-8F12-2D7CD0A5ED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6" y="5961760"/>
            <a:ext cx="1056313" cy="6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1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ljus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4A648B-C5A8-4439-A48C-3BBC5138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CF577B-577E-4D47-BA18-91C9C206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2FCF92E-9D53-4B5E-8604-3E4A6733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6CAD18E-7585-4489-959E-AA41C736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D6571F2-565B-4D0E-AFFC-EFB954BD3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231901"/>
            <a:ext cx="10514012" cy="468312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2259E7B4-370E-4FBB-BEE6-E3A23D42A9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788" y="1808163"/>
            <a:ext cx="10512425" cy="39973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199265A6-E441-4438-BBAD-F915E85A7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913438"/>
            <a:ext cx="9866312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01845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slide mö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4A648B-C5A8-4439-A48C-3BBC5138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CF577B-577E-4D47-BA18-91C9C206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2FCF92E-9D53-4B5E-8604-3E4A6733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6CAD18E-7585-4489-959E-AA41C736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D6571F2-565B-4D0E-AFFC-EFB954BD3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231901"/>
            <a:ext cx="10514012" cy="468312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2259E7B4-370E-4FBB-BEE6-E3A23D42A9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788" y="1808163"/>
            <a:ext cx="10512425" cy="399732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7D922B1-182B-4078-A655-11FDCAD7B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A8881C00-8B57-4A24-99DC-27F5070F66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913438"/>
            <a:ext cx="9866312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57107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 - vi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3F0252-6F7A-41F6-932A-2ABA40F0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11473DD-8586-45C2-81AF-CC1245C5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71027AC-FA49-4616-8B9D-A5A6AC57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845BF8B0-27B3-4FA2-8988-01F8DFEC7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latshållare för bild 10">
            <a:extLst>
              <a:ext uri="{FF2B5EF4-FFF2-40B4-BE49-F238E27FC236}">
                <a16:creationId xmlns:a16="http://schemas.microsoft.com/office/drawing/2014/main" id="{59277E7C-C3DD-4BC0-B95A-ECABF576D5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8C4EFF6E-2525-42AC-AF27-D26AAEC25D67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loggan.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2209620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 - blå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3F0252-6F7A-41F6-932A-2ABA40F0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11473DD-8586-45C2-81AF-CC1245C5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71027AC-FA49-4616-8B9D-A5A6AC57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845BF8B0-27B3-4FA2-8988-01F8DFEC7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latshållare för bild 10">
            <a:extLst>
              <a:ext uri="{FF2B5EF4-FFF2-40B4-BE49-F238E27FC236}">
                <a16:creationId xmlns:a16="http://schemas.microsoft.com/office/drawing/2014/main" id="{59277E7C-C3DD-4BC0-B95A-ECABF576D5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730C5BC1-BC93-4CC9-BDC9-D55B21E3D245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loggan.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2137371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n egen bild vi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DD3BCDB-96D3-4083-8A3F-F545079B5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, </a:t>
            </a:r>
            <a:r>
              <a:rPr lang="en-GB" err="1"/>
              <a:t>gå</a:t>
            </a:r>
            <a:r>
              <a:rPr lang="en-GB"/>
              <a:t> in under </a:t>
            </a:r>
            <a:r>
              <a:rPr lang="en-GB" err="1"/>
              <a:t>Infoga</a:t>
            </a:r>
            <a:r>
              <a:rPr lang="en-GB"/>
              <a:t>,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och</a:t>
            </a:r>
            <a:r>
              <a:rPr lang="en-GB"/>
              <a:t> </a:t>
            </a:r>
            <a:r>
              <a:rPr lang="en-GB" err="1"/>
              <a:t>välj</a:t>
            </a:r>
            <a:r>
              <a:rPr lang="en-GB"/>
              <a:t> </a:t>
            </a:r>
            <a:r>
              <a:rPr lang="en-GB" err="1"/>
              <a:t>önskad</a:t>
            </a:r>
            <a:r>
              <a:rPr lang="en-GB"/>
              <a:t> </a:t>
            </a:r>
            <a:r>
              <a:rPr lang="en-GB" err="1"/>
              <a:t>bild</a:t>
            </a:r>
            <a:r>
              <a:rPr lang="en-GB"/>
              <a:t>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A78C544-F792-4924-A752-73F7CF26B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2426509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B372320-6E42-4D46-BDA2-F4D91252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Namn </a:t>
            </a:r>
            <a:r>
              <a:rPr lang="sv-SE" err="1"/>
              <a:t>Namnesson</a:t>
            </a:r>
            <a:br>
              <a:rPr lang="sv-SE"/>
            </a:br>
            <a:r>
              <a:rPr lang="sv-SE"/>
              <a:t>Titel</a:t>
            </a:r>
          </a:p>
          <a:p>
            <a:pPr lvl="0"/>
            <a:r>
              <a:rPr lang="sv-SE"/>
              <a:t>Datum</a:t>
            </a:r>
          </a:p>
        </p:txBody>
      </p:sp>
      <p:sp>
        <p:nvSpPr>
          <p:cNvPr id="8" name="Platshållare för bild 10">
            <a:extLst>
              <a:ext uri="{FF2B5EF4-FFF2-40B4-BE49-F238E27FC236}">
                <a16:creationId xmlns:a16="http://schemas.microsoft.com/office/drawing/2014/main" id="{470E8E88-3F9E-4AC5-B857-482E7D843E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72D781E3-12C9-4F82-B8EC-9B8C37ACB4D8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190382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3">
    <p:bg>
      <p:bgPr>
        <a:solidFill>
          <a:srgbClr val="9D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12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n egen bild blå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DD3BCDB-96D3-4083-8A3F-F545079B5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, </a:t>
            </a:r>
            <a:r>
              <a:rPr lang="en-GB" err="1"/>
              <a:t>gå</a:t>
            </a:r>
            <a:r>
              <a:rPr lang="en-GB"/>
              <a:t> in under </a:t>
            </a:r>
            <a:r>
              <a:rPr lang="en-GB" err="1"/>
              <a:t>Infoga</a:t>
            </a:r>
            <a:r>
              <a:rPr lang="en-GB"/>
              <a:t>,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och</a:t>
            </a:r>
            <a:r>
              <a:rPr lang="en-GB"/>
              <a:t> </a:t>
            </a:r>
            <a:r>
              <a:rPr lang="en-GB" err="1"/>
              <a:t>välj</a:t>
            </a:r>
            <a:r>
              <a:rPr lang="en-GB"/>
              <a:t> </a:t>
            </a:r>
            <a:r>
              <a:rPr lang="en-GB" err="1"/>
              <a:t>önskad</a:t>
            </a:r>
            <a:r>
              <a:rPr lang="en-GB"/>
              <a:t> </a:t>
            </a:r>
            <a:r>
              <a:rPr lang="en-GB" err="1"/>
              <a:t>bild</a:t>
            </a:r>
            <a:r>
              <a:rPr lang="en-GB"/>
              <a:t>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A78C544-F792-4924-A752-73F7CF26B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092" y="2426509"/>
            <a:ext cx="6607816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B372320-6E42-4D46-BDA2-F4D91252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413" y="660400"/>
            <a:ext cx="1846734" cy="1612020"/>
          </a:xfrm>
          <a:prstGeom prst="hexagon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sv-SE"/>
              <a:t>Namn </a:t>
            </a:r>
            <a:r>
              <a:rPr lang="sv-SE" err="1"/>
              <a:t>Namnesson</a:t>
            </a:r>
            <a:br>
              <a:rPr lang="sv-SE"/>
            </a:br>
            <a:r>
              <a:rPr lang="sv-SE"/>
              <a:t>Titel</a:t>
            </a:r>
          </a:p>
          <a:p>
            <a:pPr lvl="0"/>
            <a:r>
              <a:rPr lang="sv-SE"/>
              <a:t>Datum</a:t>
            </a:r>
          </a:p>
        </p:txBody>
      </p:sp>
      <p:sp>
        <p:nvSpPr>
          <p:cNvPr id="7" name="Platshållare för bild 10">
            <a:extLst>
              <a:ext uri="{FF2B5EF4-FFF2-40B4-BE49-F238E27FC236}">
                <a16:creationId xmlns:a16="http://schemas.microsoft.com/office/drawing/2014/main" id="{2BA66C1B-5994-4ACD-AD12-24E33C487B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B3626ED7-6321-478E-8947-0F3935869315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1972577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text i figur - vi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742697A9-0313-4116-882D-2F00B124CA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E619D89-D876-4F51-B1D6-671905F9E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8907" y="1447800"/>
            <a:ext cx="4464050" cy="3867150"/>
          </a:xfrm>
          <a:prstGeom prst="hexagon">
            <a:avLst/>
          </a:prstGeom>
          <a:solidFill>
            <a:srgbClr val="FFFFFF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  <a:lvl2pPr marL="271462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Platshållare för bild 10">
            <a:extLst>
              <a:ext uri="{FF2B5EF4-FFF2-40B4-BE49-F238E27FC236}">
                <a16:creationId xmlns:a16="http://schemas.microsoft.com/office/drawing/2014/main" id="{3D148F17-13AF-4C40-9087-DA7F3B070F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D5678BBE-7A67-4AEE-B763-A65DD01737AA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</p:spTree>
    <p:extLst>
      <p:ext uri="{BB962C8B-B14F-4D97-AF65-F5344CB8AC3E}">
        <p14:creationId xmlns:p14="http://schemas.microsoft.com/office/powerpoint/2010/main" val="2389160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text i figur - blå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742697A9-0313-4116-882D-2F00B124CA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E619D89-D876-4F51-B1D6-671905F9E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8907" y="1447800"/>
            <a:ext cx="4464050" cy="3867150"/>
          </a:xfrm>
          <a:prstGeom prst="hexagon">
            <a:avLst/>
          </a:prstGeom>
          <a:solidFill>
            <a:srgbClr val="FFFFFF">
              <a:alpha val="80000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  <a:lvl2pPr marL="271462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D5678BBE-7A67-4AEE-B763-A65DD01737AA}"/>
              </a:ext>
            </a:extLst>
          </p:cNvPr>
          <p:cNvSpPr/>
          <p:nvPr userDrawn="1"/>
        </p:nvSpPr>
        <p:spPr>
          <a:xfrm>
            <a:off x="-2632363" y="0"/>
            <a:ext cx="2492278" cy="1831271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Ifall du tar bort en bild och ersätter med ny kommer bilden hamna ovanpå texten. </a:t>
            </a:r>
          </a:p>
          <a:p>
            <a:pPr lvl="0"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Tryck på Start/Återställ för att rätta till detta</a:t>
            </a:r>
          </a:p>
        </p:txBody>
      </p:sp>
      <p:sp>
        <p:nvSpPr>
          <p:cNvPr id="6" name="Platshållare för bild 10">
            <a:extLst>
              <a:ext uri="{FF2B5EF4-FFF2-40B4-BE49-F238E27FC236}">
                <a16:creationId xmlns:a16="http://schemas.microsoft.com/office/drawing/2014/main" id="{CD566EE3-75D9-4E00-9E54-09F600894F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93400" y="5961063"/>
            <a:ext cx="1055688" cy="6826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2754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EED07C5C-5D6C-4952-8EA0-E8341C74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3921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45260618-5032-4CA5-ADE2-51B459983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347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A1812-C957-4535-81C1-C0BD361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082B23-3E9D-477C-B446-8644CBB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07ACFF-E6F6-4FF0-AA9D-3FEF1E31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14EFC7-DD15-450C-9679-EC5B2ABD3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0578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2">
    <p:bg>
      <p:bgPr>
        <a:solidFill>
          <a:srgbClr val="8FB8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49A26DA-9AA1-4E87-8115-CF8413A69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242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3">
    <p:bg>
      <p:bgPr>
        <a:solidFill>
          <a:srgbClr val="3B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BDD1F87-5733-4739-8F6C-0C15C678A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DF83555-6640-457A-A3EC-169EEFFCF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026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3B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F242134-2D76-4DCB-88C7-19CDE0CE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736A817A-6D90-4763-A086-230AEE35D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768476"/>
            <a:ext cx="9486901" cy="275362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4930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höger">
    <p:bg>
      <p:bgPr>
        <a:solidFill>
          <a:srgbClr val="3A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350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004565"/>
            <a:ext cx="5256213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0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587154-BD2A-4F12-8229-6CAEFE689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768476"/>
            <a:ext cx="9486901" cy="275362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0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 text vänster">
    <p:bg>
      <p:bgPr>
        <a:solidFill>
          <a:srgbClr val="3A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004565"/>
            <a:ext cx="4470401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29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rubrik och text">
    <p:bg>
      <p:bgPr>
        <a:solidFill>
          <a:srgbClr val="3B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50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bg>
      <p:bgPr>
        <a:solidFill>
          <a:srgbClr val="3A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AADFD81-8A4D-4B19-AB85-21FD9D7DB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737" y="2959894"/>
            <a:ext cx="4962525" cy="3068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5626E8B-2171-41E8-8EDA-1BEF72CF2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0046" y="977107"/>
            <a:ext cx="8111905" cy="1957387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572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GRAPHIC_small13.jpg">
            <a:extLst>
              <a:ext uri="{FF2B5EF4-FFF2-40B4-BE49-F238E27FC236}">
                <a16:creationId xmlns:a16="http://schemas.microsoft.com/office/drawing/2014/main" id="{5204CAAF-1FC3-4EA9-BD28-F1337E30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7"/>
            <a:ext cx="11366503" cy="53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10" name="Bildobjekt 9" descr="Logo" title="Logo">
            <a:extLst>
              <a:ext uri="{FF2B5EF4-FFF2-40B4-BE49-F238E27FC236}">
                <a16:creationId xmlns:a16="http://schemas.microsoft.com/office/drawing/2014/main" id="{237D2329-F0C7-417C-B975-EC8BDADC4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24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10069200" cy="4032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93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736728"/>
            <a:ext cx="5278080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313" y="1736728"/>
            <a:ext cx="5277697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91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1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171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84362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441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86800" y="1736728"/>
            <a:ext cx="5734800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31"/>
            <a:ext cx="4752000" cy="419749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2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hög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9350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AF063B-7068-450F-B5C5-EFF53860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004565"/>
            <a:ext cx="5256213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81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12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12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642802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941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02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638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73517C6-D6A3-4EB3-BAD9-8E9F74B655B2}"/>
              </a:ext>
            </a:extLst>
          </p:cNvPr>
          <p:cNvSpPr txBox="1">
            <a:spLocks/>
          </p:cNvSpPr>
          <p:nvPr userDrawn="1"/>
        </p:nvSpPr>
        <p:spPr>
          <a:xfrm>
            <a:off x="11125200" y="6379949"/>
            <a:ext cx="586800" cy="14467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sv-SE" sz="8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999A75-0551-4B09-A151-24523DDA83A0}" type="slidenum">
              <a:rPr lang="sv-SE" sz="1050" smtClean="0"/>
              <a:pPr algn="r"/>
              <a:t>‹#›</a:t>
            </a:fld>
            <a:endParaRPr lang="sv-SE" sz="1050" dirty="0"/>
          </a:p>
        </p:txBody>
      </p:sp>
    </p:spTree>
    <p:extLst>
      <p:ext uri="{BB962C8B-B14F-4D97-AF65-F5344CB8AC3E}">
        <p14:creationId xmlns:p14="http://schemas.microsoft.com/office/powerpoint/2010/main" val="1198310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 dirty="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D10787AB-672F-422E-BCDA-03232A03F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00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GRAPHIC_small13.jpg">
            <a:extLst>
              <a:ext uri="{FF2B5EF4-FFF2-40B4-BE49-F238E27FC236}">
                <a16:creationId xmlns:a16="http://schemas.microsoft.com/office/drawing/2014/main" id="{59F83125-339A-484B-B9BF-BD79EE6C9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404813"/>
            <a:ext cx="11366503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4DC04C49-4CED-4243-BDCA-2F07DD860D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5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GRAPHIC_small13.jpg">
            <a:extLst>
              <a:ext uri="{FF2B5EF4-FFF2-40B4-BE49-F238E27FC236}">
                <a16:creationId xmlns:a16="http://schemas.microsoft.com/office/drawing/2014/main" id="{89EAC5FE-96D5-4761-A88C-320EE8D1A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7"/>
            <a:ext cx="11366503" cy="53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91AD600-C07A-4C4F-816C-2BE89532B957}"/>
              </a:ext>
            </a:extLst>
          </p:cNvPr>
          <p:cNvSpPr txBox="1"/>
          <p:nvPr userDrawn="1"/>
        </p:nvSpPr>
        <p:spPr>
          <a:xfrm>
            <a:off x="1420650" y="2405064"/>
            <a:ext cx="3026004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91433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700" kern="0" baseline="0">
                <a:solidFill>
                  <a:schemeClr val="bg1"/>
                </a:solidFill>
                <a:latin typeface="+mj-lt"/>
              </a:defRPr>
            </a:lvl1pPr>
            <a:lvl2pPr marL="457167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/>
            </a:lvl2pPr>
            <a:lvl3pPr marL="687548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/>
            </a:lvl3pPr>
            <a:lvl4pPr marL="914332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4pPr>
            <a:lvl5pPr marL="1144714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5pPr>
            <a:lvl6pPr marL="2514412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578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744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910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sv-SE">
                <a:solidFill>
                  <a:schemeClr val="tx1"/>
                </a:solidFill>
              </a:rPr>
              <a:t>Kontakt</a:t>
            </a:r>
          </a:p>
        </p:txBody>
      </p:sp>
      <p:pic>
        <p:nvPicPr>
          <p:cNvPr id="14" name="Bildobjekt 13" descr="Logo" title="Logo">
            <a:extLst>
              <a:ext uri="{FF2B5EF4-FFF2-40B4-BE49-F238E27FC236}">
                <a16:creationId xmlns:a16="http://schemas.microsoft.com/office/drawing/2014/main" id="{D53FD212-C69B-49D3-895C-7AFEF261D5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2A88247C-D101-4E1B-9EE5-480C5ADB2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</p:spTree>
    <p:extLst>
      <p:ext uri="{BB962C8B-B14F-4D97-AF65-F5344CB8AC3E}">
        <p14:creationId xmlns:p14="http://schemas.microsoft.com/office/powerpoint/2010/main" val="5863228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94BDD5C-7EC3-478A-8795-61C3B25A5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0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Rubrik </a:t>
            </a:r>
            <a:r>
              <a:rPr lang="sv-SE" dirty="0" err="1"/>
              <a:t>rubrik</a:t>
            </a:r>
            <a:r>
              <a:rPr lang="sv-SE" dirty="0"/>
              <a:t> </a:t>
            </a:r>
            <a:r>
              <a:rPr lang="sv-SE" dirty="0" err="1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6000" y="1440000"/>
            <a:ext cx="10971464" cy="4694400"/>
          </a:xfrm>
        </p:spPr>
        <p:txBody>
          <a:bodyPr/>
          <a:lstStyle/>
          <a:p>
            <a:pPr lvl="0"/>
            <a:r>
              <a:rPr lang="en-US" dirty="0"/>
              <a:t>Text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endParaRPr lang="en-US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5334322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gonbild text vänst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004565"/>
            <a:ext cx="4470401" cy="27536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496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BGstad-PPT-BKGR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0" y="0"/>
            <a:ext cx="12191997" cy="6857998"/>
          </a:xfrm>
          <a:prstGeom prst="rect">
            <a:avLst/>
          </a:prstGeom>
        </p:spPr>
      </p:pic>
      <p:sp>
        <p:nvSpPr>
          <p:cNvPr id="14" name="Rubrik 4"/>
          <p:cNvSpPr>
            <a:spLocks noGrp="1"/>
          </p:cNvSpPr>
          <p:nvPr>
            <p:ph type="title" hasCustomPrompt="1"/>
          </p:nvPr>
        </p:nvSpPr>
        <p:spPr>
          <a:xfrm>
            <a:off x="3973784" y="2405248"/>
            <a:ext cx="7315003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99355" y="3563637"/>
            <a:ext cx="7300827" cy="338554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Eventuell underrubrik</a:t>
            </a:r>
          </a:p>
        </p:txBody>
      </p:sp>
      <p:pic>
        <p:nvPicPr>
          <p:cNvPr id="10" name="Bildobjekt 9" descr="gbg_st_cmyk_neg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01" y="2589386"/>
            <a:ext cx="948535" cy="1424063"/>
          </a:xfrm>
          <a:prstGeom prst="rect">
            <a:avLst/>
          </a:prstGeom>
        </p:spPr>
      </p:pic>
      <p:cxnSp>
        <p:nvCxnSpPr>
          <p:cNvPr id="12" name="Rak 11"/>
          <p:cNvCxnSpPr/>
          <p:nvPr userDrawn="1"/>
        </p:nvCxnSpPr>
        <p:spPr>
          <a:xfrm>
            <a:off x="3159415" y="2167941"/>
            <a:ext cx="0" cy="226695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808843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xagonbild rubrik och text">
    <p:bg>
      <p:bgPr>
        <a:solidFill>
          <a:srgbClr val="3B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BF3B0B8E-EC71-424A-A1F2-FC479B00B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094" y="1447800"/>
            <a:ext cx="4564063" cy="3867150"/>
          </a:xfrm>
          <a:prstGeom prst="hexagon">
            <a:avLst/>
          </a:pr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2D4A290-92C2-4588-AFB1-4C6822A81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ABE50D-60DA-4704-89D7-730FD6C5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43" y="1126379"/>
            <a:ext cx="4470401" cy="21690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1C8E73C-019E-4FB7-946D-69FAB814C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381376"/>
            <a:ext cx="4470401" cy="235024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789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24DF18A-D69A-4574-944C-06427C8DA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xhörning 7">
            <a:extLst>
              <a:ext uri="{FF2B5EF4-FFF2-40B4-BE49-F238E27FC236}">
                <a16:creationId xmlns:a16="http://schemas.microsoft.com/office/drawing/2014/main" id="{415A18FA-016E-4D89-B028-3A9DB7D3102D}"/>
              </a:ext>
            </a:extLst>
          </p:cNvPr>
          <p:cNvSpPr/>
          <p:nvPr userDrawn="1"/>
        </p:nvSpPr>
        <p:spPr>
          <a:xfrm>
            <a:off x="1905000" y="0"/>
            <a:ext cx="7943850" cy="6857999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3377C-8C0F-4E16-A7CA-12BAB2F80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596192"/>
            <a:ext cx="5676900" cy="1655762"/>
          </a:xfrm>
        </p:spPr>
        <p:txBody>
          <a:bodyPr anchor="ctr"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41B97A3-A308-4065-B749-0D4B5A8C84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  <p:sp>
        <p:nvSpPr>
          <p:cNvPr id="9" name="Underrubrik 2">
            <a:extLst>
              <a:ext uri="{FF2B5EF4-FFF2-40B4-BE49-F238E27FC236}">
                <a16:creationId xmlns:a16="http://schemas.microsoft.com/office/drawing/2014/main" id="{F52BC1B4-A830-4337-A012-A1925FF1E3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4412" y="5709736"/>
            <a:ext cx="4572000" cy="933254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</a:t>
            </a:r>
          </a:p>
          <a:p>
            <a:r>
              <a:rPr lang="sv-SE" dirty="0"/>
              <a:t>Titel</a:t>
            </a:r>
            <a:endParaRPr lang="en-GB" dirty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30B56924-FB7A-46A6-B6EF-1EC9BA35B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457200"/>
            <a:ext cx="4119514" cy="5238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lang="en-GB" sz="1400" cap="all" baseline="0" dirty="0">
                <a:solidFill>
                  <a:schemeClr val="bg1"/>
                </a:solidFill>
              </a:defRPr>
            </a:lvl1pPr>
          </a:lstStyle>
          <a:p>
            <a:pPr marL="271463" lvl="0" indent="-271463"/>
            <a:r>
              <a:rPr lang="sv-SE" dirty="0"/>
              <a:t>Datum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1058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1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301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7DEDD3-A814-4D6F-9E66-12FC02C3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0232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A1812-C957-4535-81C1-C0BD361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082B23-3E9D-477C-B446-8644CBB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07ACFF-E6F6-4FF0-AA9D-3FEF1E31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6B0B13C-2727-4B02-8983-8C9B30C6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102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- textboxar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31FE79-7559-48FD-97F6-85DE67B9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0A2A6-51F6-46B2-878D-E153C55AD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2944660" cy="1202866"/>
          </a:xfrm>
          <a:solidFill>
            <a:schemeClr val="accent1"/>
          </a:solidFill>
        </p:spPr>
        <p:txBody>
          <a:bodyPr lIns="144000" rIns="144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71462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ECA394-5DCF-4AA1-827C-0B4D291B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1825626"/>
            <a:ext cx="7315200" cy="118999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86F426-F6F1-4A77-94D0-4E4BBABE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AD33AB-FE64-4715-BEC5-3CB0B406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7DEDD3-A814-4D6F-9E66-12FC02C3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63DCFB90-2099-4E45-A3FF-36433E1862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99780"/>
            <a:ext cx="2944660" cy="1202866"/>
          </a:xfrm>
          <a:solidFill>
            <a:schemeClr val="accent1"/>
          </a:solidFill>
        </p:spPr>
        <p:txBody>
          <a:bodyPr lIns="144000" rIns="144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71462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BFB4AC46-A5E0-4B65-ADA2-84709A1936A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038600" y="3199780"/>
            <a:ext cx="7315200" cy="123730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0484F44F-6965-44F8-BDD5-1D42F5166A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573935"/>
            <a:ext cx="2944660" cy="1202866"/>
          </a:xfrm>
          <a:solidFill>
            <a:schemeClr val="accent1"/>
          </a:solidFill>
        </p:spPr>
        <p:txBody>
          <a:bodyPr lIns="144000" rIns="144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71462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8600C9DA-D5E7-4933-B9D6-4F5696F1337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038600" y="4573935"/>
            <a:ext cx="7315200" cy="123730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693861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128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3">
    <p:bg>
      <p:bgPr>
        <a:solidFill>
          <a:srgbClr val="9D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DDFF5-BCCC-4FB8-A434-37E573C6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4A18FC-C606-4F17-94BE-6A7D5704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2C3FFE-CDDA-4CFF-9942-127EB26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CA4ABA-884C-4701-8C1C-2EB93E2F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24655E-3710-4A12-876D-2F2D28CD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B3DE43E-CD15-4F72-92CB-15F986857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49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587154-BD2A-4F12-8229-6CAEFE689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768476"/>
            <a:ext cx="9486901" cy="275362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</a:t>
            </a:r>
            <a:br>
              <a:rPr lang="sv-SE" dirty="0"/>
            </a:br>
            <a:r>
              <a:rPr lang="sv-SE" dirty="0"/>
              <a:t>mall för rubrikformat</a:t>
            </a:r>
            <a:endParaRPr lang="en-GB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A8275A8-C307-4AD1-8F7E-DA508226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157" y="5961760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5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3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image" Target="../media/image20.emf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oleObject" Target="../embeddings/oleObject3.bin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theme" Target="../theme/theme9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488DB39-C14A-4AB7-AF50-C4F030BB96B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1626" y="6356350"/>
            <a:ext cx="1319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35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61" r:id="rId5"/>
    <p:sldLayoutId id="2147483733" r:id="rId6"/>
    <p:sldLayoutId id="2147483651" r:id="rId7"/>
    <p:sldLayoutId id="2147483698" r:id="rId8"/>
    <p:sldLayoutId id="2147483707" r:id="rId9"/>
    <p:sldLayoutId id="2147483711" r:id="rId10"/>
    <p:sldLayoutId id="2147483699" r:id="rId11"/>
    <p:sldLayoutId id="2147483658" r:id="rId12"/>
    <p:sldLayoutId id="2147483657" r:id="rId13"/>
    <p:sldLayoutId id="2147483656" r:id="rId14"/>
    <p:sldLayoutId id="2147483750" r:id="rId15"/>
    <p:sldLayoutId id="2147483749" r:id="rId16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1139" userDrawn="1">
          <p15:clr>
            <a:srgbClr val="F26B43"/>
          </p15:clr>
        </p15:guide>
        <p15:guide id="5" orient="horz" pos="3657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488DB39-C14A-4AB7-AF50-C4F030BB96B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1626" y="6356350"/>
            <a:ext cx="1319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0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65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5CC76DD-CCDD-4DDF-BA02-83CDDFB9D5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70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C5BF98D-74DA-45EB-8556-36CEC6EE7E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9" r:id="rId4"/>
    <p:sldLayoutId id="2147483734" r:id="rId5"/>
    <p:sldLayoutId id="2147483680" r:id="rId6"/>
    <p:sldLayoutId id="2147483704" r:id="rId7"/>
    <p:sldLayoutId id="2147483708" r:id="rId8"/>
    <p:sldLayoutId id="2147483712" r:id="rId9"/>
    <p:sldLayoutId id="2147483700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rgbClr val="3A5776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65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6234A4E-2E63-428D-8582-E187BE2192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7" r:id="rId4"/>
    <p:sldLayoutId id="2147483735" r:id="rId5"/>
    <p:sldLayoutId id="2147483688" r:id="rId6"/>
    <p:sldLayoutId id="2147483705" r:id="rId7"/>
    <p:sldLayoutId id="2147483709" r:id="rId8"/>
    <p:sldLayoutId id="2147483713" r:id="rId9"/>
    <p:sldLayoutId id="2147483701" r:id="rId10"/>
    <p:sldLayoutId id="2147483756" r:id="rId11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rgbClr val="36646B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65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E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0"/>
            <a:ext cx="1900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A6DA15-5310-45AE-9C3A-6144A4E883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8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5" r:id="rId4"/>
    <p:sldLayoutId id="2147483736" r:id="rId5"/>
    <p:sldLayoutId id="2147483696" r:id="rId6"/>
    <p:sldLayoutId id="2147483706" r:id="rId7"/>
    <p:sldLayoutId id="2147483710" r:id="rId8"/>
    <p:sldLayoutId id="2147483714" r:id="rId9"/>
    <p:sldLayoutId id="2147483702" r:id="rId10"/>
    <p:sldLayoutId id="2147483755" r:id="rId11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65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D02E4AD-1E16-46A9-AEF5-671B55EA89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51" r:id="rId5"/>
    <p:sldLayoutId id="2147483752" r:id="rId6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65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5CC76DD-CCDD-4DDF-BA02-83CDDFB9D5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2" r:id="rId3"/>
    <p:sldLayoutId id="2147483747" r:id="rId4"/>
    <p:sldLayoutId id="2147483743" r:id="rId5"/>
    <p:sldLayoutId id="2147483748" r:id="rId6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70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00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C5BF98D-74DA-45EB-8556-36CEC6EE7E3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0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rgbClr val="3A5776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65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1" name="Platshållare för bildnummer 3">
            <a:extLst>
              <a:ext uri="{FF2B5EF4-FFF2-40B4-BE49-F238E27FC236}">
                <a16:creationId xmlns:a16="http://schemas.microsoft.com/office/drawing/2014/main" id="{45469678-6FB3-4C29-B7AA-25AEA78F38ED}"/>
              </a:ext>
            </a:extLst>
          </p:cNvPr>
          <p:cNvSpPr txBox="1">
            <a:spLocks/>
          </p:cNvSpPr>
          <p:nvPr userDrawn="1"/>
        </p:nvSpPr>
        <p:spPr>
          <a:xfrm>
            <a:off x="11197213" y="6452974"/>
            <a:ext cx="586800" cy="14467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sv-SE" sz="8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999A75-0551-4B09-A151-24523DDA83A0}" type="slidenum">
              <a:rPr lang="sv-SE" sz="1100" smtClean="0"/>
              <a:pPr algn="r"/>
              <a:t>‹#›</a:t>
            </a:fld>
            <a:endParaRPr lang="sv-SE" sz="11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/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D9C14C87-C51C-4DDC-8577-40D68590825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1262A14-C18A-43AD-8174-EA6D5AC8AE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8272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98" imgH="499" progId="TCLayout.ActiveDocument.1">
                  <p:embed/>
                </p:oleObj>
              </mc:Choice>
              <mc:Fallback>
                <p:oleObj name="think-cell Slide" r:id="rId25" imgW="498" imgH="499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1262A14-C18A-43AD-8174-EA6D5AC8A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>
            <a:extLst>
              <a:ext uri="{FF2B5EF4-FFF2-40B4-BE49-F238E27FC236}">
                <a16:creationId xmlns:a16="http://schemas.microsoft.com/office/drawing/2014/main" id="{19D2BCF4-8713-4980-86F1-4C71D0C542E6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488DB39-C14A-4AB7-AF50-C4F030BB96B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56" y="5962495"/>
            <a:ext cx="1056312" cy="681230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7E94E6-E056-44DB-88F4-99A19E9B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B8ED10-F4B2-4FA1-8E88-70AFDC69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3B157-AAB9-40E3-9103-92766FFC2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718-60B2-496E-9FAD-9B02076132A9}" type="datetimeFigureOut">
              <a:rPr lang="en-GB" smtClean="0"/>
              <a:t>17/11/2021</a:t>
            </a:fld>
            <a:endParaRPr lang="en-GB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5C12CA-C4C9-478F-B06C-6D1D166FF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0E1-62B8-4BC8-B329-4E589520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1626" y="6356350"/>
            <a:ext cx="1319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D01-E488-4B64-A04E-23BB7B336F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56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1938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730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7146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6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.png"/><Relationship Id="rId21" Type="http://schemas.openxmlformats.org/officeDocument/2006/relationships/image" Target="../media/image53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63" Type="http://schemas.openxmlformats.org/officeDocument/2006/relationships/image" Target="../media/image95.png"/><Relationship Id="rId68" Type="http://schemas.openxmlformats.org/officeDocument/2006/relationships/image" Target="../media/image100.png"/><Relationship Id="rId2" Type="http://schemas.openxmlformats.org/officeDocument/2006/relationships/tags" Target="../tags/tag15.xml"/><Relationship Id="rId16" Type="http://schemas.openxmlformats.org/officeDocument/2006/relationships/image" Target="../media/image48.png"/><Relationship Id="rId29" Type="http://schemas.openxmlformats.org/officeDocument/2006/relationships/image" Target="../media/image61.png"/><Relationship Id="rId11" Type="http://schemas.openxmlformats.org/officeDocument/2006/relationships/image" Target="../media/image44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85.png"/><Relationship Id="rId58" Type="http://schemas.openxmlformats.org/officeDocument/2006/relationships/image" Target="../media/image90.png"/><Relationship Id="rId66" Type="http://schemas.openxmlformats.org/officeDocument/2006/relationships/image" Target="../media/image98.png"/><Relationship Id="rId74" Type="http://schemas.openxmlformats.org/officeDocument/2006/relationships/image" Target="../media/image29.png"/><Relationship Id="rId5" Type="http://schemas.openxmlformats.org/officeDocument/2006/relationships/image" Target="../media/image10.emf"/><Relationship Id="rId61" Type="http://schemas.openxmlformats.org/officeDocument/2006/relationships/image" Target="../media/image93.png"/><Relationship Id="rId19" Type="http://schemas.openxmlformats.org/officeDocument/2006/relationships/image" Target="../media/image5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69" Type="http://schemas.openxmlformats.org/officeDocument/2006/relationships/image" Target="../media/image101.png"/><Relationship Id="rId8" Type="http://schemas.openxmlformats.org/officeDocument/2006/relationships/image" Target="../media/image41.png"/><Relationship Id="rId51" Type="http://schemas.openxmlformats.org/officeDocument/2006/relationships/image" Target="../media/image83.png"/><Relationship Id="rId72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png"/><Relationship Id="rId67" Type="http://schemas.openxmlformats.org/officeDocument/2006/relationships/image" Target="../media/image99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openxmlformats.org/officeDocument/2006/relationships/image" Target="../media/image86.png"/><Relationship Id="rId62" Type="http://schemas.openxmlformats.org/officeDocument/2006/relationships/image" Target="../media/image94.png"/><Relationship Id="rId70" Type="http://schemas.openxmlformats.org/officeDocument/2006/relationships/image" Target="../media/image102.png"/><Relationship Id="rId75" Type="http://schemas.openxmlformats.org/officeDocument/2006/relationships/image" Target="../media/image106.png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89.png"/><Relationship Id="rId10" Type="http://schemas.openxmlformats.org/officeDocument/2006/relationships/image" Target="../media/image43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png"/><Relationship Id="rId73" Type="http://schemas.openxmlformats.org/officeDocument/2006/relationships/image" Target="../media/image105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2.png"/><Relationship Id="rId13" Type="http://schemas.openxmlformats.org/officeDocument/2006/relationships/image" Target="../media/image30.png"/><Relationship Id="rId18" Type="http://schemas.openxmlformats.org/officeDocument/2006/relationships/image" Target="../media/image50.png"/><Relationship Id="rId39" Type="http://schemas.openxmlformats.org/officeDocument/2006/relationships/image" Target="../media/image71.png"/><Relationship Id="rId34" Type="http://schemas.openxmlformats.org/officeDocument/2006/relationships/image" Target="../media/image66.png"/><Relationship Id="rId50" Type="http://schemas.openxmlformats.org/officeDocument/2006/relationships/image" Target="../media/image82.png"/><Relationship Id="rId55" Type="http://schemas.openxmlformats.org/officeDocument/2006/relationships/image" Target="../media/image87.png"/><Relationship Id="rId76" Type="http://schemas.openxmlformats.org/officeDocument/2006/relationships/image" Target="../media/image107.png"/><Relationship Id="rId7" Type="http://schemas.openxmlformats.org/officeDocument/2006/relationships/image" Target="../media/image40.png"/><Relationship Id="rId71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9.xml"/><Relationship Id="rId18" Type="http://schemas.openxmlformats.org/officeDocument/2006/relationships/customXml" Target="../ink/ink13.xml"/><Relationship Id="rId3" Type="http://schemas.openxmlformats.org/officeDocument/2006/relationships/customXml" Target="../ink/ink1.xml"/><Relationship Id="rId21" Type="http://schemas.openxmlformats.org/officeDocument/2006/relationships/image" Target="../media/image35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customXml" Target="../ink/ink12.xml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137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customXml" Target="../ink/ink10.xml"/><Relationship Id="rId10" Type="http://schemas.openxmlformats.org/officeDocument/2006/relationships/customXml" Target="../ink/ink6.xml"/><Relationship Id="rId19" Type="http://schemas.openxmlformats.org/officeDocument/2006/relationships/customXml" Target="../ink/ink14.xml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customXml" Target="../ink/ink24.xml"/><Relationship Id="rId18" Type="http://schemas.openxmlformats.org/officeDocument/2006/relationships/customXml" Target="../ink/ink28.xml"/><Relationship Id="rId3" Type="http://schemas.openxmlformats.org/officeDocument/2006/relationships/customXml" Target="../ink/ink16.xml"/><Relationship Id="rId21" Type="http://schemas.openxmlformats.org/officeDocument/2006/relationships/image" Target="../media/image35.png"/><Relationship Id="rId7" Type="http://schemas.openxmlformats.org/officeDocument/2006/relationships/customXml" Target="../ink/ink19.xml"/><Relationship Id="rId12" Type="http://schemas.openxmlformats.org/officeDocument/2006/relationships/customXml" Target="../ink/ink23.xml"/><Relationship Id="rId17" Type="http://schemas.openxmlformats.org/officeDocument/2006/relationships/customXml" Target="../ink/ink27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26.xml"/><Relationship Id="rId20" Type="http://schemas.openxmlformats.org/officeDocument/2006/relationships/customXml" Target="../ink/ink30.xml"/><Relationship Id="rId1" Type="http://schemas.openxmlformats.org/officeDocument/2006/relationships/slideLayout" Target="../slideLayouts/slideLayout137.xml"/><Relationship Id="rId6" Type="http://schemas.openxmlformats.org/officeDocument/2006/relationships/customXml" Target="../ink/ink18.xml"/><Relationship Id="rId11" Type="http://schemas.openxmlformats.org/officeDocument/2006/relationships/customXml" Target="../ink/ink22.xml"/><Relationship Id="rId5" Type="http://schemas.openxmlformats.org/officeDocument/2006/relationships/customXml" Target="../ink/ink17.xml"/><Relationship Id="rId15" Type="http://schemas.openxmlformats.org/officeDocument/2006/relationships/customXml" Target="../ink/ink25.xml"/><Relationship Id="rId23" Type="http://schemas.openxmlformats.org/officeDocument/2006/relationships/image" Target="../media/image36.png"/><Relationship Id="rId10" Type="http://schemas.openxmlformats.org/officeDocument/2006/relationships/customXml" Target="../ink/ink21.xml"/><Relationship Id="rId19" Type="http://schemas.openxmlformats.org/officeDocument/2006/relationships/customXml" Target="../ink/ink29.xml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Relationship Id="rId22" Type="http://schemas.openxmlformats.org/officeDocument/2006/relationships/customXml" Target="../ink/ink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EFF06E5-5510-4A62-BAAF-EF7C4578E1D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1192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EFF06E5-5510-4A62-BAAF-EF7C4578E1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derrubrik 2">
            <a:extLst>
              <a:ext uri="{FF2B5EF4-FFF2-40B4-BE49-F238E27FC236}">
                <a16:creationId xmlns:a16="http://schemas.microsoft.com/office/drawing/2014/main" id="{EA937D31-D8D3-43C5-8A58-A2C699E078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Kajsa </a:t>
            </a:r>
            <a:r>
              <a:rPr lang="sv-SE" dirty="0" err="1"/>
              <a:t>dahlsten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EE726CB-4A77-45FF-B3FD-A982A88D0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20211117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890B252-0167-4D51-82A7-14D190803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5175" y="2601119"/>
            <a:ext cx="6014301" cy="1655762"/>
          </a:xfrm>
        </p:spPr>
        <p:txBody>
          <a:bodyPr>
            <a:normAutofit fontScale="90000"/>
          </a:bodyPr>
          <a:lstStyle/>
          <a:p>
            <a:r>
              <a:rPr lang="sv-SE" dirty="0">
                <a:cs typeface="Arial"/>
              </a:rPr>
              <a:t>Handlingsplan 2 </a:t>
            </a:r>
            <a:br>
              <a:rPr lang="sv-SE" dirty="0">
                <a:cs typeface="Arial"/>
              </a:rPr>
            </a:br>
            <a:r>
              <a:rPr lang="sv-SE" dirty="0">
                <a:cs typeface="Arial"/>
              </a:rPr>
              <a:t>för Göteborgs Stads näringslivsstrategiska program</a:t>
            </a:r>
          </a:p>
        </p:txBody>
      </p:sp>
    </p:spTree>
    <p:extLst>
      <p:ext uri="{BB962C8B-B14F-4D97-AF65-F5344CB8AC3E}">
        <p14:creationId xmlns:p14="http://schemas.microsoft.com/office/powerpoint/2010/main" val="134152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D8C94C24-8F60-4572-BDE2-05E4AD6E3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884170"/>
              </p:ext>
            </p:extLst>
          </p:nvPr>
        </p:nvGraphicFramePr>
        <p:xfrm>
          <a:off x="838200" y="1146308"/>
          <a:ext cx="10602911" cy="3968618"/>
        </p:xfrm>
        <a:graphic>
          <a:graphicData uri="http://schemas.openxmlformats.org/drawingml/2006/table">
            <a:tbl>
              <a:tblPr/>
              <a:tblGrid>
                <a:gridCol w="986318">
                  <a:extLst>
                    <a:ext uri="{9D8B030D-6E8A-4147-A177-3AD203B41FA5}">
                      <a16:colId xmlns:a16="http://schemas.microsoft.com/office/drawing/2014/main" val="2380189888"/>
                    </a:ext>
                  </a:extLst>
                </a:gridCol>
                <a:gridCol w="4244495">
                  <a:extLst>
                    <a:ext uri="{9D8B030D-6E8A-4147-A177-3AD203B41FA5}">
                      <a16:colId xmlns:a16="http://schemas.microsoft.com/office/drawing/2014/main" val="2278547556"/>
                    </a:ext>
                  </a:extLst>
                </a:gridCol>
                <a:gridCol w="904080">
                  <a:extLst>
                    <a:ext uri="{9D8B030D-6E8A-4147-A177-3AD203B41FA5}">
                      <a16:colId xmlns:a16="http://schemas.microsoft.com/office/drawing/2014/main" val="926817719"/>
                    </a:ext>
                  </a:extLst>
                </a:gridCol>
                <a:gridCol w="877822">
                  <a:extLst>
                    <a:ext uri="{9D8B030D-6E8A-4147-A177-3AD203B41FA5}">
                      <a16:colId xmlns:a16="http://schemas.microsoft.com/office/drawing/2014/main" val="630862553"/>
                    </a:ext>
                  </a:extLst>
                </a:gridCol>
                <a:gridCol w="3590196">
                  <a:extLst>
                    <a:ext uri="{9D8B030D-6E8A-4147-A177-3AD203B41FA5}">
                      <a16:colId xmlns:a16="http://schemas.microsoft.com/office/drawing/2014/main" val="3302506595"/>
                    </a:ext>
                  </a:extLst>
                </a:gridCol>
              </a:tblGrid>
              <a:tr h="490137">
                <a:tc gridSpan="2"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Strategiskt område 5: Företagsklimat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Ansvarig för aktivitet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Deltar i arbetet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Utfall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74839"/>
                  </a:ext>
                </a:extLst>
              </a:tr>
              <a:tr h="383378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Insats 2 (forts)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Arbeta systematiskt med att förenkla processer ur ett näringslivsperspektiv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026358"/>
                  </a:ext>
                </a:extLst>
              </a:tr>
              <a:tr h="392111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 3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Skapa en stadengemensam företagsportal för företagarens enade möte med stadens tillståndsprocesser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BRG, RSG, SBK, TK, MF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Företagsportal ska finnas på plats som en av målingångarna för företagare på goteborg.se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40356"/>
                  </a:ext>
                </a:extLst>
              </a:tr>
              <a:tr h="1143283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 4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 fram ett stöd för användardriven utveckling som förvaltningar/bolag kan använda för att utveckla service och bemötande till målgruppen företagare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BRG, FK, </a:t>
                      </a:r>
                      <a:r>
                        <a:rPr lang="sv-SE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INK</a:t>
                      </a:r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MF, </a:t>
                      </a:r>
                      <a:r>
                        <a:rPr lang="sv-S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PoNF</a:t>
                      </a:r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RSG, SBK, SLK, TK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Stöd för användardriven utveckling finns som en integrerad del av stadens nya tjänstekatalog och ett arbetssätt </a:t>
                      </a:r>
                      <a:r>
                        <a:rPr lang="sv-S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inkl</a:t>
                      </a:r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organisations- och finansieringsmodell är etablerat. Minst en förvaltning har genomfört pilotprojekt med hjälp av metoder för användardriven utveckling under planperioden.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453153"/>
                  </a:ext>
                </a:extLst>
              </a:tr>
              <a:tr h="383378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Insats 4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Arbeta i samverkan med externa aktörer för att stödja nyföretagande samt utveckling av små och medelstora företag.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664006"/>
                  </a:ext>
                </a:extLst>
              </a:tr>
              <a:tr h="78422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 1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Arrangera seminarier/events med målgrupp SME tillsammans med relevanta förvaltningar under den gemensamma ledstjärnan "det ska vara enkelt att driva företag i Göteborg"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BRG/FUTV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FK, </a:t>
                      </a:r>
                      <a:r>
                        <a:rPr lang="sv-SE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INK</a:t>
                      </a:r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sv-S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</a:t>
                      </a:r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MF, </a:t>
                      </a:r>
                      <a:r>
                        <a:rPr lang="sv-S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PoNF</a:t>
                      </a:r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RSG, SBK, SLK, TK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Minst fyra seminarier/events genomförda under planperioden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398753"/>
                  </a:ext>
                </a:extLst>
              </a:tr>
              <a:tr h="392111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 2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Underlätta för små och medelstora företag samt nystartade företag att delta i stadens upphandlingar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INK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BRG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Genomförd utredning för att underlätta för små och medelstora samt nystartade företag.</a:t>
                      </a:r>
                    </a:p>
                  </a:txBody>
                  <a:tcPr marL="3297" marR="3297" marT="3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193376"/>
                  </a:ext>
                </a:extLst>
              </a:tr>
            </a:tbl>
          </a:graphicData>
        </a:graphic>
      </p:graphicFrame>
      <p:sp>
        <p:nvSpPr>
          <p:cNvPr id="5" name="Rubrik 4">
            <a:extLst>
              <a:ext uri="{FF2B5EF4-FFF2-40B4-BE49-F238E27FC236}">
                <a16:creationId xmlns:a16="http://schemas.microsoft.com/office/drawing/2014/main" id="{564E5ACF-410D-4CDD-A304-0B9D67BF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800"/>
            <a:ext cx="10515600" cy="496207"/>
          </a:xfrm>
        </p:spPr>
        <p:txBody>
          <a:bodyPr/>
          <a:lstStyle/>
          <a:p>
            <a:r>
              <a:rPr lang="sv-SE" dirty="0"/>
              <a:t>Handlingsplan 2 företagsklimat (forts)</a:t>
            </a:r>
          </a:p>
        </p:txBody>
      </p:sp>
    </p:spTree>
    <p:extLst>
      <p:ext uri="{BB962C8B-B14F-4D97-AF65-F5344CB8AC3E}">
        <p14:creationId xmlns:p14="http://schemas.microsoft.com/office/powerpoint/2010/main" val="236991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EFF06E5-5510-4A62-BAAF-EF7C4578E1D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EFF06E5-5510-4A62-BAAF-EF7C4578E1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derrubrik 2">
            <a:extLst>
              <a:ext uri="{FF2B5EF4-FFF2-40B4-BE49-F238E27FC236}">
                <a16:creationId xmlns:a16="http://schemas.microsoft.com/office/drawing/2014/main" id="{EA937D31-D8D3-43C5-8A58-A2C699E078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Kajsa </a:t>
            </a:r>
            <a:r>
              <a:rPr lang="sv-SE" dirty="0" err="1"/>
              <a:t>dahlsten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EE726CB-4A77-45FF-B3FD-A982A88D0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20211117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890B252-0167-4D51-82A7-14D190803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5175" y="2601119"/>
            <a:ext cx="6014301" cy="1655762"/>
          </a:xfrm>
        </p:spPr>
        <p:txBody>
          <a:bodyPr>
            <a:normAutofit/>
          </a:bodyPr>
          <a:lstStyle/>
          <a:p>
            <a:r>
              <a:rPr lang="sv-SE" dirty="0">
                <a:cs typeface="Arial"/>
              </a:rPr>
              <a:t>Nuläge Insikt</a:t>
            </a:r>
          </a:p>
        </p:txBody>
      </p:sp>
    </p:spTree>
    <p:extLst>
      <p:ext uri="{BB962C8B-B14F-4D97-AF65-F5344CB8AC3E}">
        <p14:creationId xmlns:p14="http://schemas.microsoft.com/office/powerpoint/2010/main" val="129810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6936969-01F8-4A37-9E92-943DD36A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</p:spPr>
        <p:txBody>
          <a:bodyPr anchor="b">
            <a:normAutofit/>
          </a:bodyPr>
          <a:lstStyle/>
          <a:p>
            <a:r>
              <a:rPr lang="sv-SE" dirty="0"/>
              <a:t>Göteborg ser ut att falla tillbaka i årets NKI-mätning…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D9C7D84-AC14-4516-8591-87BD1FABDF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720737"/>
              </p:ext>
            </p:extLst>
          </p:nvPr>
        </p:nvGraphicFramePr>
        <p:xfrm>
          <a:off x="838200" y="1825625"/>
          <a:ext cx="10515600" cy="397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C09AD642-A828-4D6A-840E-1745A9ED3AF7}"/>
              </a:ext>
            </a:extLst>
          </p:cNvPr>
          <p:cNvSpPr txBox="1"/>
          <p:nvPr/>
        </p:nvSpPr>
        <p:spPr>
          <a:xfrm>
            <a:off x="836613" y="5969285"/>
            <a:ext cx="864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*2021 års siffror är preliminära. Data inrapporteras löpande t o m slutet av februari 2022, så helårsresultatet kan komma att ändras.</a:t>
            </a:r>
          </a:p>
        </p:txBody>
      </p:sp>
    </p:spTree>
    <p:extLst>
      <p:ext uri="{BB962C8B-B14F-4D97-AF65-F5344CB8AC3E}">
        <p14:creationId xmlns:p14="http://schemas.microsoft.com/office/powerpoint/2010/main" val="1863457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DDEB23-0825-42D0-912A-5D24AF5A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</p:spPr>
        <p:txBody>
          <a:bodyPr anchor="b">
            <a:normAutofit/>
          </a:bodyPr>
          <a:lstStyle/>
          <a:p>
            <a:r>
              <a:rPr lang="sv-SE" dirty="0"/>
              <a:t>… men förbättrar resultatet i NUI-mätningen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251AB8-F624-49AB-A6E3-7448BC61C9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373826"/>
              </p:ext>
            </p:extLst>
          </p:nvPr>
        </p:nvGraphicFramePr>
        <p:xfrm>
          <a:off x="838200" y="1825625"/>
          <a:ext cx="10515600" cy="397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D0A6EF26-3D27-49B0-9E41-34A61F5C1436}"/>
              </a:ext>
            </a:extLst>
          </p:cNvPr>
          <p:cNvSpPr txBox="1"/>
          <p:nvPr/>
        </p:nvSpPr>
        <p:spPr>
          <a:xfrm>
            <a:off x="836613" y="5969285"/>
            <a:ext cx="864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*2021 års siffror är preliminära. Data inrapporteras löpande t o m slutet av februari 2022, så helårsresultatet kan komma att ändras.</a:t>
            </a:r>
          </a:p>
        </p:txBody>
      </p:sp>
    </p:spTree>
    <p:extLst>
      <p:ext uri="{BB962C8B-B14F-4D97-AF65-F5344CB8AC3E}">
        <p14:creationId xmlns:p14="http://schemas.microsoft.com/office/powerpoint/2010/main" val="427294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DDEB23-0825-42D0-912A-5D24AF5A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</p:spPr>
        <p:txBody>
          <a:bodyPr anchor="b">
            <a:normAutofit/>
          </a:bodyPr>
          <a:lstStyle/>
          <a:p>
            <a:r>
              <a:rPr lang="sv-SE" dirty="0"/>
              <a:t>Göteborg får bättre helhetsbedömning än Stockholm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EDD2301-5990-4E2E-AB3E-91029E5EA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635659"/>
              </p:ext>
            </p:extLst>
          </p:nvPr>
        </p:nvGraphicFramePr>
        <p:xfrm>
          <a:off x="838200" y="1825625"/>
          <a:ext cx="10515600" cy="397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ruta 3">
            <a:extLst>
              <a:ext uri="{FF2B5EF4-FFF2-40B4-BE49-F238E27FC236}">
                <a16:creationId xmlns:a16="http://schemas.microsoft.com/office/drawing/2014/main" id="{32F1726E-AAE5-4317-9CEC-EDA7288A7368}"/>
              </a:ext>
            </a:extLst>
          </p:cNvPr>
          <p:cNvSpPr txBox="1"/>
          <p:nvPr/>
        </p:nvSpPr>
        <p:spPr>
          <a:xfrm>
            <a:off x="836613" y="5969285"/>
            <a:ext cx="864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*2021 års siffror är preliminära. Data inrapporteras löpande t o m slutet av februari 2022, så helårsresultatet kan komma att ändras.</a:t>
            </a:r>
          </a:p>
        </p:txBody>
      </p:sp>
    </p:spTree>
    <p:extLst>
      <p:ext uri="{BB962C8B-B14F-4D97-AF65-F5344CB8AC3E}">
        <p14:creationId xmlns:p14="http://schemas.microsoft.com/office/powerpoint/2010/main" val="328856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371C43-CB01-40C6-97AA-8511C7FB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74650"/>
            <a:ext cx="10515600" cy="1325563"/>
          </a:xfrm>
        </p:spPr>
        <p:txBody>
          <a:bodyPr anchor="b">
            <a:normAutofit/>
          </a:bodyPr>
          <a:lstStyle/>
          <a:p>
            <a:r>
              <a:rPr lang="sv-SE" dirty="0"/>
              <a:t>Göteborg bättre än Stockholm i fem av sex serviceområden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570D60-A6F8-48A5-BB8F-3D09948E18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048210"/>
              </p:ext>
            </p:extLst>
          </p:nvPr>
        </p:nvGraphicFramePr>
        <p:xfrm>
          <a:off x="836613" y="1825625"/>
          <a:ext cx="10515600" cy="397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7BDF2B17-DB25-46A1-B64C-87634F5F891E}"/>
              </a:ext>
            </a:extLst>
          </p:cNvPr>
          <p:cNvSpPr txBox="1"/>
          <p:nvPr/>
        </p:nvSpPr>
        <p:spPr>
          <a:xfrm>
            <a:off x="836613" y="5969285"/>
            <a:ext cx="864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*2021 års siffror är preliminära. Data inrapporteras löpande t o m slutet av februari 2022, så helårsresultatet kan komma att ändras.</a:t>
            </a:r>
          </a:p>
        </p:txBody>
      </p:sp>
    </p:spTree>
    <p:extLst>
      <p:ext uri="{BB962C8B-B14F-4D97-AF65-F5344CB8AC3E}">
        <p14:creationId xmlns:p14="http://schemas.microsoft.com/office/powerpoint/2010/main" val="86118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3">
            <a:extLst>
              <a:ext uri="{FF2B5EF4-FFF2-40B4-BE49-F238E27FC236}">
                <a16:creationId xmlns:a16="http://schemas.microsoft.com/office/drawing/2014/main" id="{1F07CCA7-00F9-40E8-9D76-1D768A683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70769"/>
            <a:ext cx="4572000" cy="1329444"/>
          </a:xfrm>
        </p:spPr>
        <p:txBody>
          <a:bodyPr>
            <a:normAutofit/>
          </a:bodyPr>
          <a:lstStyle/>
          <a:p>
            <a:r>
              <a:rPr lang="sv-SE"/>
              <a:t>KONTAKT:</a:t>
            </a:r>
          </a:p>
          <a:p>
            <a:r>
              <a:rPr lang="sv-SE"/>
              <a:t>KAJSA DAHLSTEN</a:t>
            </a:r>
          </a:p>
          <a:p>
            <a:r>
              <a:rPr lang="sv-SE"/>
              <a:t>Näringslivsutvecklare företagsklimat</a:t>
            </a:r>
          </a:p>
          <a:p>
            <a:r>
              <a:rPr lang="sv-SE"/>
              <a:t>031-367 61 82</a:t>
            </a:r>
          </a:p>
        </p:txBody>
      </p:sp>
      <p:pic>
        <p:nvPicPr>
          <p:cNvPr id="7" name="Platshållare för bild 7" descr="En bild som visar person, kvinna, randig, inomhus&#10;&#10;Automatiskt genererad beskrivning">
            <a:extLst>
              <a:ext uri="{FF2B5EF4-FFF2-40B4-BE49-F238E27FC236}">
                <a16:creationId xmlns:a16="http://schemas.microsoft.com/office/drawing/2014/main" id="{66D141EB-AA2E-45A1-A526-61909F7E0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71" t="15522" r="871" b="24094"/>
          <a:stretch/>
        </p:blipFill>
        <p:spPr>
          <a:xfrm>
            <a:off x="9689931" y="370769"/>
            <a:ext cx="1815608" cy="1538372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2626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00ABB0AD-77AC-4E39-B47C-C1FBA2161F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64181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00ABB0AD-77AC-4E39-B47C-C1FBA2161F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CE79A3A1-3994-407E-86FA-D8BFD05033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sv-SE" sz="28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Instruktion: PowerPoint-mall 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v-SE"/>
              <a:t>När du öppnar en ny presentation finns det fem sidor som ska göra det lättare för dig att göra rätt. Så här ska du använda sidorna:</a:t>
            </a:r>
          </a:p>
          <a:p>
            <a:pPr>
              <a:lnSpc>
                <a:spcPct val="120000"/>
              </a:lnSpc>
            </a:pPr>
            <a:r>
              <a:rPr lang="sv-SE" b="1"/>
              <a:t>Bild 1, Instruktion  </a:t>
            </a:r>
            <a:r>
              <a:rPr lang="sv-SE"/>
              <a:t>– Här får du information om hur du ska använda mallen. Glöm inte att ta bort denna bild när du är klar med din presentation.</a:t>
            </a:r>
          </a:p>
          <a:p>
            <a:pPr>
              <a:lnSpc>
                <a:spcPct val="120000"/>
              </a:lnSpc>
            </a:pPr>
            <a:r>
              <a:rPr lang="sv-SE" b="1">
                <a:solidFill>
                  <a:schemeClr val="accent2"/>
                </a:solidFill>
              </a:rPr>
              <a:t>Bild 2, Färdig framsida med bild  </a:t>
            </a:r>
            <a:r>
              <a:rPr lang="sv-SE"/>
              <a:t>– En förstasida till din presentation. Denna är förvald som framsida men du kan välja den sida som passar din presentation bäst. Det finns totalt 4 framsidor att välja bland (under BRG Basic) om du vill ha en färdig förstasida. Skriv in rubriktext och eventuellt underrubrik till din presentation. </a:t>
            </a:r>
          </a:p>
          <a:p>
            <a:pPr lvl="1">
              <a:lnSpc>
                <a:spcPct val="120000"/>
              </a:lnSpc>
            </a:pPr>
            <a:r>
              <a:rPr lang="sv-SE"/>
              <a:t>Byt den rubrikbild som passar dig genom att:</a:t>
            </a:r>
          </a:p>
          <a:p>
            <a:pPr marL="530225" lvl="2" indent="0">
              <a:lnSpc>
                <a:spcPct val="120000"/>
              </a:lnSpc>
              <a:buNone/>
            </a:pPr>
            <a:r>
              <a:rPr lang="sv-SE"/>
              <a:t>1. Klicka på Start-fliken</a:t>
            </a:r>
            <a:br>
              <a:rPr lang="sv-SE"/>
            </a:br>
            <a:r>
              <a:rPr lang="sv-SE"/>
              <a:t>2. Välj Layout</a:t>
            </a:r>
            <a:br>
              <a:rPr lang="sv-SE"/>
            </a:br>
            <a:r>
              <a:rPr lang="sv-SE"/>
              <a:t>3. Välj någon av de 6 rubrikbilderna</a:t>
            </a:r>
          </a:p>
          <a:p>
            <a:pPr lvl="1">
              <a:lnSpc>
                <a:spcPct val="120000"/>
              </a:lnSpc>
            </a:pPr>
            <a:r>
              <a:rPr lang="sv-SE"/>
              <a:t>Det finns ytterligare 2 framsidor under ”BRG Utfallande bild” där du kan välja egen bild. </a:t>
            </a:r>
            <a:br>
              <a:rPr lang="sv-SE"/>
            </a:br>
            <a:r>
              <a:rPr lang="sv-SE"/>
              <a:t>Tänk på att bilden måste vara av rätt kvalitet och att du säkerställer att rubriktexten syns. </a:t>
            </a:r>
          </a:p>
          <a:p>
            <a:pPr>
              <a:lnSpc>
                <a:spcPct val="120000"/>
              </a:lnSpc>
            </a:pPr>
            <a:r>
              <a:rPr lang="sv-SE" b="1">
                <a:solidFill>
                  <a:schemeClr val="accent1">
                    <a:lumMod val="75000"/>
                  </a:schemeClr>
                </a:solidFill>
              </a:rPr>
              <a:t>Bild 3, Rubrik och innehåll</a:t>
            </a:r>
            <a:r>
              <a:rPr lang="sv-SE"/>
              <a:t>. Denna bild eller någon av alla de layoutvarianter som finns i mallen ska du använda för att fylla din presentation med innehåll. </a:t>
            </a:r>
          </a:p>
          <a:p>
            <a:pPr lvl="1">
              <a:lnSpc>
                <a:spcPct val="120000"/>
              </a:lnSpc>
            </a:pPr>
            <a:r>
              <a:rPr lang="sv-SE"/>
              <a:t>Välj den layout som passar dig genom att:</a:t>
            </a:r>
          </a:p>
          <a:p>
            <a:pPr marL="530225" lvl="2" indent="0">
              <a:lnSpc>
                <a:spcPct val="120000"/>
              </a:lnSpc>
              <a:buNone/>
            </a:pPr>
            <a:r>
              <a:rPr lang="sv-SE"/>
              <a:t>1. Klicka på Start-fliken</a:t>
            </a:r>
            <a:br>
              <a:rPr lang="sv-SE"/>
            </a:br>
            <a:r>
              <a:rPr lang="sv-SE"/>
              <a:t>2. Välj Layout</a:t>
            </a:r>
            <a:br>
              <a:rPr lang="sv-SE"/>
            </a:br>
            <a:r>
              <a:rPr lang="sv-SE"/>
              <a:t>3. Välj någon av de 10 innehållssidorna eller de 4 </a:t>
            </a:r>
            <a:r>
              <a:rPr lang="sv-SE" err="1"/>
              <a:t>kapitelindelarna</a:t>
            </a:r>
            <a:r>
              <a:rPr lang="sv-SE"/>
              <a:t>. Motsvarande sidor finns med andra bakgrundsfärger under BRG </a:t>
            </a:r>
            <a:r>
              <a:rPr lang="sv-SE" err="1"/>
              <a:t>Blue</a:t>
            </a:r>
            <a:r>
              <a:rPr lang="sv-SE"/>
              <a:t>, BRG Green och BRG Red. Tänk på att hålla samma färgschema inom ett kapitel eller hela presentationen. BRG </a:t>
            </a:r>
            <a:r>
              <a:rPr lang="sv-SE" err="1"/>
              <a:t>Blue</a:t>
            </a:r>
            <a:r>
              <a:rPr lang="sv-SE"/>
              <a:t>, Green och Reds färgschema är </a:t>
            </a:r>
            <a:r>
              <a:rPr lang="sv-SE" err="1"/>
              <a:t>monokront</a:t>
            </a:r>
            <a:r>
              <a:rPr lang="sv-SE"/>
              <a:t> (d.v.s. </a:t>
            </a:r>
            <a:r>
              <a:rPr lang="sv-SE" err="1"/>
              <a:t>Blue</a:t>
            </a:r>
            <a:r>
              <a:rPr lang="sv-SE"/>
              <a:t> innehåller bara färger ur den blåa skalan) medans BRG Basic innehåller samtliga färger i </a:t>
            </a:r>
            <a:r>
              <a:rPr lang="sv-SE" err="1"/>
              <a:t>BRGs</a:t>
            </a:r>
            <a:r>
              <a:rPr lang="sv-SE"/>
              <a:t> färgskala.</a:t>
            </a:r>
          </a:p>
          <a:p>
            <a:pPr>
              <a:lnSpc>
                <a:spcPct val="120000"/>
              </a:lnSpc>
            </a:pPr>
            <a:r>
              <a:rPr lang="sv-SE" b="1">
                <a:solidFill>
                  <a:schemeClr val="accent5"/>
                </a:solidFill>
              </a:rPr>
              <a:t>Bild 4, Avslutningsbild </a:t>
            </a:r>
            <a:r>
              <a:rPr lang="sv-SE"/>
              <a:t>–  Denna ska ligga sist i alla presentationer.</a:t>
            </a:r>
          </a:p>
          <a:p>
            <a:pPr>
              <a:lnSpc>
                <a:spcPct val="120000"/>
              </a:lnSpc>
            </a:pPr>
            <a:r>
              <a:rPr lang="sv-SE" b="1"/>
              <a:t>Bild 5 och 6</a:t>
            </a:r>
            <a:r>
              <a:rPr lang="sv-SE"/>
              <a:t>, Extra från dessa kan du klippa och klistra figurer/ikoner och applicera på sidor där det är lämpligt. 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76D27624-96D3-428E-87C1-90965BDEF602}"/>
              </a:ext>
            </a:extLst>
          </p:cNvPr>
          <p:cNvGrpSpPr/>
          <p:nvPr/>
        </p:nvGrpSpPr>
        <p:grpSpPr>
          <a:xfrm>
            <a:off x="6550594" y="1825625"/>
            <a:ext cx="4806551" cy="3607435"/>
            <a:chOff x="6756334" y="1304455"/>
            <a:chExt cx="5101522" cy="3828818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B39052CE-7D9B-4367-BCF1-F66E2CC7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564" t="9417" r="32142" b="27454"/>
            <a:stretch/>
          </p:blipFill>
          <p:spPr>
            <a:xfrm>
              <a:off x="6756334" y="1304455"/>
              <a:ext cx="5101522" cy="3218007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0848DD6F-74DD-4C90-BB90-C8E2F44BE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544" t="62092" r="32162" b="25926"/>
            <a:stretch/>
          </p:blipFill>
          <p:spPr>
            <a:xfrm>
              <a:off x="6756334" y="4522463"/>
              <a:ext cx="5101522" cy="610810"/>
            </a:xfrm>
            <a:prstGeom prst="rect">
              <a:avLst/>
            </a:prstGeom>
          </p:spPr>
        </p:pic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66552204-6348-4CE6-9A8C-60990F853B9F}"/>
              </a:ext>
            </a:extLst>
          </p:cNvPr>
          <p:cNvSpPr/>
          <p:nvPr/>
        </p:nvSpPr>
        <p:spPr>
          <a:xfrm flipV="1">
            <a:off x="7040880" y="2362198"/>
            <a:ext cx="1447800" cy="426719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183BDC0-D79D-4307-B6D4-F9DD65B2EE42}"/>
              </a:ext>
            </a:extLst>
          </p:cNvPr>
          <p:cNvSpPr/>
          <p:nvPr/>
        </p:nvSpPr>
        <p:spPr>
          <a:xfrm flipV="1">
            <a:off x="7505700" y="4931952"/>
            <a:ext cx="982980" cy="426719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11970F71-96D6-40FA-AA0A-7C753DF915AB}"/>
              </a:ext>
            </a:extLst>
          </p:cNvPr>
          <p:cNvSpPr/>
          <p:nvPr/>
        </p:nvSpPr>
        <p:spPr>
          <a:xfrm flipV="1">
            <a:off x="7040880" y="1935476"/>
            <a:ext cx="4312920" cy="40386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212761E7-5739-4354-94CA-1C67B4B2F308}"/>
              </a:ext>
            </a:extLst>
          </p:cNvPr>
          <p:cNvSpPr/>
          <p:nvPr/>
        </p:nvSpPr>
        <p:spPr>
          <a:xfrm flipV="1">
            <a:off x="8488680" y="2362197"/>
            <a:ext cx="952500" cy="426719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3" name="Rak pilkoppling 32">
            <a:extLst>
              <a:ext uri="{FF2B5EF4-FFF2-40B4-BE49-F238E27FC236}">
                <a16:creationId xmlns:a16="http://schemas.microsoft.com/office/drawing/2014/main" id="{EA34B9CB-F14D-4C3E-82FE-7583D634720A}"/>
              </a:ext>
            </a:extLst>
          </p:cNvPr>
          <p:cNvCxnSpPr>
            <a:cxnSpLocks/>
          </p:cNvCxnSpPr>
          <p:nvPr/>
        </p:nvCxnSpPr>
        <p:spPr>
          <a:xfrm>
            <a:off x="5897880" y="3830859"/>
            <a:ext cx="1597594" cy="131445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ktangel 34">
            <a:extLst>
              <a:ext uri="{FF2B5EF4-FFF2-40B4-BE49-F238E27FC236}">
                <a16:creationId xmlns:a16="http://schemas.microsoft.com/office/drawing/2014/main" id="{A6D2E8CA-C981-4561-AC16-F7677D53B53C}"/>
              </a:ext>
            </a:extLst>
          </p:cNvPr>
          <p:cNvSpPr/>
          <p:nvPr/>
        </p:nvSpPr>
        <p:spPr>
          <a:xfrm flipV="1">
            <a:off x="6550594" y="2381241"/>
            <a:ext cx="490286" cy="40386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C2656EDC-5850-4167-B9D2-5CB1BE43655D}"/>
              </a:ext>
            </a:extLst>
          </p:cNvPr>
          <p:cNvCxnSpPr>
            <a:endCxn id="11" idx="1"/>
          </p:cNvCxnSpPr>
          <p:nvPr/>
        </p:nvCxnSpPr>
        <p:spPr>
          <a:xfrm flipV="1">
            <a:off x="5897880" y="2575557"/>
            <a:ext cx="1143000" cy="9906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pilkoppling 35">
            <a:extLst>
              <a:ext uri="{FF2B5EF4-FFF2-40B4-BE49-F238E27FC236}">
                <a16:creationId xmlns:a16="http://schemas.microsoft.com/office/drawing/2014/main" id="{EBA23020-69D5-476F-B899-DE878530DFC0}"/>
              </a:ext>
            </a:extLst>
          </p:cNvPr>
          <p:cNvCxnSpPr>
            <a:cxnSpLocks/>
          </p:cNvCxnSpPr>
          <p:nvPr/>
        </p:nvCxnSpPr>
        <p:spPr>
          <a:xfrm flipV="1">
            <a:off x="5966460" y="2287809"/>
            <a:ext cx="1798320" cy="191252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pilkoppling 38">
            <a:extLst>
              <a:ext uri="{FF2B5EF4-FFF2-40B4-BE49-F238E27FC236}">
                <a16:creationId xmlns:a16="http://schemas.microsoft.com/office/drawing/2014/main" id="{9DC22195-24AA-40DE-92C4-42FD0A1FF513}"/>
              </a:ext>
            </a:extLst>
          </p:cNvPr>
          <p:cNvCxnSpPr>
            <a:cxnSpLocks/>
          </p:cNvCxnSpPr>
          <p:nvPr/>
        </p:nvCxnSpPr>
        <p:spPr>
          <a:xfrm flipV="1">
            <a:off x="5897880" y="2674621"/>
            <a:ext cx="2956929" cy="294131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48998F3B-1D57-46FB-A428-24EF2CED0FB1}"/>
              </a:ext>
            </a:extLst>
          </p:cNvPr>
          <p:cNvSpPr/>
          <p:nvPr/>
        </p:nvSpPr>
        <p:spPr>
          <a:xfrm>
            <a:off x="6550594" y="2749005"/>
            <a:ext cx="337886" cy="17103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Rektangel: rundade hörn 44">
            <a:extLst>
              <a:ext uri="{FF2B5EF4-FFF2-40B4-BE49-F238E27FC236}">
                <a16:creationId xmlns:a16="http://schemas.microsoft.com/office/drawing/2014/main" id="{97982765-2C6F-4CFD-A0A1-9A42A931402C}"/>
              </a:ext>
            </a:extLst>
          </p:cNvPr>
          <p:cNvSpPr/>
          <p:nvPr/>
        </p:nvSpPr>
        <p:spPr>
          <a:xfrm>
            <a:off x="6550594" y="3268113"/>
            <a:ext cx="337886" cy="17103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9" name="Rektangel: rundade hörn 48">
            <a:extLst>
              <a:ext uri="{FF2B5EF4-FFF2-40B4-BE49-F238E27FC236}">
                <a16:creationId xmlns:a16="http://schemas.microsoft.com/office/drawing/2014/main" id="{4D2D2F06-8778-4C95-83CF-1117F0DD4C19}"/>
              </a:ext>
            </a:extLst>
          </p:cNvPr>
          <p:cNvSpPr/>
          <p:nvPr/>
        </p:nvSpPr>
        <p:spPr>
          <a:xfrm>
            <a:off x="6550594" y="3795514"/>
            <a:ext cx="337886" cy="17103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06718D93-0B69-4BF5-93CC-BC1FCD1DD5C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897880" y="2834522"/>
            <a:ext cx="652714" cy="2232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pilkoppling 49">
            <a:extLst>
              <a:ext uri="{FF2B5EF4-FFF2-40B4-BE49-F238E27FC236}">
                <a16:creationId xmlns:a16="http://schemas.microsoft.com/office/drawing/2014/main" id="{A56808D2-333C-427C-9679-9224654036C6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5887654" y="3353630"/>
            <a:ext cx="662940" cy="1748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FF6E3418-96FA-43D6-AB8D-5202F0B81C25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5897880" y="3881031"/>
            <a:ext cx="652714" cy="1220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433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9A877E74-5464-439E-9E1D-3C247E8656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3470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9A877E74-5464-439E-9E1D-3C247E8656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 hidden="1">
            <a:extLst>
              <a:ext uri="{FF2B5EF4-FFF2-40B4-BE49-F238E27FC236}">
                <a16:creationId xmlns:a16="http://schemas.microsoft.com/office/drawing/2014/main" id="{0DBDE740-9E9E-423D-A99C-80490C3611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GB" sz="28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112EE7F-0493-4027-BE76-9955027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Vår</a:t>
            </a:r>
            <a:r>
              <a:rPr lang="en-GB"/>
              <a:t> form – </a:t>
            </a:r>
            <a:r>
              <a:rPr lang="en-GB" err="1"/>
              <a:t>Hexagonen</a:t>
            </a:r>
            <a:r>
              <a:rPr lang="en-GB"/>
              <a:t>  </a:t>
            </a:r>
          </a:p>
        </p:txBody>
      </p:sp>
      <p:sp>
        <p:nvSpPr>
          <p:cNvPr id="4" name="Sexhörning 3">
            <a:extLst>
              <a:ext uri="{FF2B5EF4-FFF2-40B4-BE49-F238E27FC236}">
                <a16:creationId xmlns:a16="http://schemas.microsoft.com/office/drawing/2014/main" id="{BFA30C63-D176-4911-BDB8-EEC78CC2A02B}"/>
              </a:ext>
            </a:extLst>
          </p:cNvPr>
          <p:cNvSpPr/>
          <p:nvPr/>
        </p:nvSpPr>
        <p:spPr>
          <a:xfrm>
            <a:off x="659094" y="3619559"/>
            <a:ext cx="1826768" cy="157480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/>
              <a:t>1.</a:t>
            </a:r>
          </a:p>
        </p:txBody>
      </p:sp>
      <p:sp>
        <p:nvSpPr>
          <p:cNvPr id="5" name="Sexhörning 4">
            <a:extLst>
              <a:ext uri="{FF2B5EF4-FFF2-40B4-BE49-F238E27FC236}">
                <a16:creationId xmlns:a16="http://schemas.microsoft.com/office/drawing/2014/main" id="{CF5821FF-15DA-4AC6-9C4E-388178992D2D}"/>
              </a:ext>
            </a:extLst>
          </p:cNvPr>
          <p:cNvSpPr/>
          <p:nvPr/>
        </p:nvSpPr>
        <p:spPr>
          <a:xfrm>
            <a:off x="3037189" y="3674770"/>
            <a:ext cx="1826768" cy="1574800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exhörning 5">
            <a:extLst>
              <a:ext uri="{FF2B5EF4-FFF2-40B4-BE49-F238E27FC236}">
                <a16:creationId xmlns:a16="http://schemas.microsoft.com/office/drawing/2014/main" id="{6F91A7DF-C17C-4591-BE4B-D016082D37D1}"/>
              </a:ext>
            </a:extLst>
          </p:cNvPr>
          <p:cNvSpPr/>
          <p:nvPr/>
        </p:nvSpPr>
        <p:spPr>
          <a:xfrm>
            <a:off x="4115426" y="2925787"/>
            <a:ext cx="1537654" cy="1325564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exhörning 6">
            <a:extLst>
              <a:ext uri="{FF2B5EF4-FFF2-40B4-BE49-F238E27FC236}">
                <a16:creationId xmlns:a16="http://schemas.microsoft.com/office/drawing/2014/main" id="{FF131104-2552-41D0-936B-4A67C7D5F7F1}"/>
              </a:ext>
            </a:extLst>
          </p:cNvPr>
          <p:cNvSpPr/>
          <p:nvPr/>
        </p:nvSpPr>
        <p:spPr>
          <a:xfrm>
            <a:off x="1982306" y="4956940"/>
            <a:ext cx="1273175" cy="1097565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/>
              <a:t>1.</a:t>
            </a:r>
          </a:p>
        </p:txBody>
      </p:sp>
      <p:sp>
        <p:nvSpPr>
          <p:cNvPr id="8" name="Sexhörning 7">
            <a:extLst>
              <a:ext uri="{FF2B5EF4-FFF2-40B4-BE49-F238E27FC236}">
                <a16:creationId xmlns:a16="http://schemas.microsoft.com/office/drawing/2014/main" id="{EEF701C4-F583-4A7D-8587-A1F42EB0BA83}"/>
              </a:ext>
            </a:extLst>
          </p:cNvPr>
          <p:cNvSpPr/>
          <p:nvPr/>
        </p:nvSpPr>
        <p:spPr>
          <a:xfrm>
            <a:off x="7499765" y="2373323"/>
            <a:ext cx="1944421" cy="1676225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exhörning 8">
            <a:extLst>
              <a:ext uri="{FF2B5EF4-FFF2-40B4-BE49-F238E27FC236}">
                <a16:creationId xmlns:a16="http://schemas.microsoft.com/office/drawing/2014/main" id="{65CC5EFD-0C12-44BF-ADC9-E572D37A247F}"/>
              </a:ext>
            </a:extLst>
          </p:cNvPr>
          <p:cNvSpPr/>
          <p:nvPr/>
        </p:nvSpPr>
        <p:spPr>
          <a:xfrm>
            <a:off x="6059847" y="2013769"/>
            <a:ext cx="1439918" cy="1241309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exhörning 9">
            <a:extLst>
              <a:ext uri="{FF2B5EF4-FFF2-40B4-BE49-F238E27FC236}">
                <a16:creationId xmlns:a16="http://schemas.microsoft.com/office/drawing/2014/main" id="{16472320-B5CF-4DA3-8F6C-9E83B66BED2C}"/>
              </a:ext>
            </a:extLst>
          </p:cNvPr>
          <p:cNvSpPr/>
          <p:nvPr/>
        </p:nvSpPr>
        <p:spPr>
          <a:xfrm>
            <a:off x="664594" y="1798303"/>
            <a:ext cx="1826768" cy="1574800"/>
          </a:xfrm>
          <a:prstGeom prst="hexagon">
            <a:avLst/>
          </a:prstGeom>
          <a:solidFill>
            <a:srgbClr val="3B577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/>
          </a:p>
        </p:txBody>
      </p:sp>
      <p:sp>
        <p:nvSpPr>
          <p:cNvPr id="11" name="Sexhörning 10">
            <a:extLst>
              <a:ext uri="{FF2B5EF4-FFF2-40B4-BE49-F238E27FC236}">
                <a16:creationId xmlns:a16="http://schemas.microsoft.com/office/drawing/2014/main" id="{44A96149-6941-4C5D-B606-4DE09D65DB9A}"/>
              </a:ext>
            </a:extLst>
          </p:cNvPr>
          <p:cNvSpPr/>
          <p:nvPr/>
        </p:nvSpPr>
        <p:spPr>
          <a:xfrm>
            <a:off x="9607118" y="2013769"/>
            <a:ext cx="1439918" cy="124130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FB46B8F-8511-4129-B4F8-F6277FE0CD93}"/>
              </a:ext>
            </a:extLst>
          </p:cNvPr>
          <p:cNvSpPr txBox="1"/>
          <p:nvPr/>
        </p:nvSpPr>
        <p:spPr>
          <a:xfrm>
            <a:off x="8574693" y="4395490"/>
            <a:ext cx="2828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b="1"/>
              <a:t>ALTERNATIV TILL FYLLNING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050"/>
              <a:t>Tom med färgad kantlinje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050"/>
              <a:t>Fylld med 100% färg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050"/>
              <a:t>Fylld med färg i semitransparens (20%)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7F62C68-97AA-4FFD-898D-85CD18867D38}"/>
              </a:ext>
            </a:extLst>
          </p:cNvPr>
          <p:cNvSpPr txBox="1"/>
          <p:nvPr/>
        </p:nvSpPr>
        <p:spPr>
          <a:xfrm>
            <a:off x="5148576" y="4395490"/>
            <a:ext cx="330651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b="1"/>
              <a:t>GÖR SÅ HÄR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050"/>
              <a:t>Alt 1: Kopiera och klistra in från dessa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050"/>
              <a:t>Alt 2: Lägg in ny genom att välja dessa under ”Infoga/”Former”/”Standardformer”/”Sexhörning” – håller ner </a:t>
            </a:r>
            <a:r>
              <a:rPr lang="sv-SE" sz="1050" err="1"/>
              <a:t>shift</a:t>
            </a:r>
            <a:r>
              <a:rPr lang="sv-SE" sz="1050"/>
              <a:t>-tangenten när du ritar formen så får den rätt proportioner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050"/>
              <a:t>Minska/förstora genom att dra i figurens hörn (aktivera figuren genom att klicka på den, en ruta med små cirklar syns, använd någon av cirklarna i ”hörnen”)</a:t>
            </a:r>
          </a:p>
        </p:txBody>
      </p:sp>
      <p:sp>
        <p:nvSpPr>
          <p:cNvPr id="15" name="Sexhörning 14">
            <a:extLst>
              <a:ext uri="{FF2B5EF4-FFF2-40B4-BE49-F238E27FC236}">
                <a16:creationId xmlns:a16="http://schemas.microsoft.com/office/drawing/2014/main" id="{BE78082B-4D12-4DBC-839E-B13029B10006}"/>
              </a:ext>
            </a:extLst>
          </p:cNvPr>
          <p:cNvSpPr/>
          <p:nvPr/>
        </p:nvSpPr>
        <p:spPr>
          <a:xfrm>
            <a:off x="2125726" y="2013769"/>
            <a:ext cx="1826768" cy="1574800"/>
          </a:xfrm>
          <a:prstGeom prst="hexagon">
            <a:avLst/>
          </a:prstGeom>
          <a:solidFill>
            <a:srgbClr val="3B577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/>
          </a:p>
        </p:txBody>
      </p:sp>
    </p:spTree>
    <p:extLst>
      <p:ext uri="{BB962C8B-B14F-4D97-AF65-F5344CB8AC3E}">
        <p14:creationId xmlns:p14="http://schemas.microsoft.com/office/powerpoint/2010/main" val="418875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D525ED7-C6C9-4E49-8843-B8100E2DDF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07857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D525ED7-C6C9-4E49-8843-B8100E2DD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2DD6156B-864D-4650-90C5-A52EF84B74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sv-SE" sz="28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913910A-4419-4E1A-8C1D-D690A0E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Ikoner att klippa och klistra ifrån</a:t>
            </a:r>
          </a:p>
        </p:txBody>
      </p:sp>
      <p:sp>
        <p:nvSpPr>
          <p:cNvPr id="151" name="textruta 150">
            <a:extLst>
              <a:ext uri="{FF2B5EF4-FFF2-40B4-BE49-F238E27FC236}">
                <a16:creationId xmlns:a16="http://schemas.microsoft.com/office/drawing/2014/main" id="{C229C3C0-4368-4D20-834C-16A68CE45D89}"/>
              </a:ext>
            </a:extLst>
          </p:cNvPr>
          <p:cNvSpPr txBox="1"/>
          <p:nvPr/>
        </p:nvSpPr>
        <p:spPr>
          <a:xfrm>
            <a:off x="9962044" y="3089596"/>
            <a:ext cx="599523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Kluster nätverk</a:t>
            </a:r>
          </a:p>
        </p:txBody>
      </p:sp>
      <p:sp>
        <p:nvSpPr>
          <p:cNvPr id="152" name="textruta 151">
            <a:extLst>
              <a:ext uri="{FF2B5EF4-FFF2-40B4-BE49-F238E27FC236}">
                <a16:creationId xmlns:a16="http://schemas.microsoft.com/office/drawing/2014/main" id="{CBB3612D-876E-4417-9655-FEB3ACA5A3DB}"/>
              </a:ext>
            </a:extLst>
          </p:cNvPr>
          <p:cNvSpPr txBox="1"/>
          <p:nvPr/>
        </p:nvSpPr>
        <p:spPr>
          <a:xfrm>
            <a:off x="9949605" y="3866917"/>
            <a:ext cx="540212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Lås, säkerhet</a:t>
            </a:r>
          </a:p>
        </p:txBody>
      </p:sp>
      <p:sp>
        <p:nvSpPr>
          <p:cNvPr id="153" name="textruta 152">
            <a:extLst>
              <a:ext uri="{FF2B5EF4-FFF2-40B4-BE49-F238E27FC236}">
                <a16:creationId xmlns:a16="http://schemas.microsoft.com/office/drawing/2014/main" id="{E9353404-9FCF-4F35-907E-CBBA4D91D82D}"/>
              </a:ext>
            </a:extLst>
          </p:cNvPr>
          <p:cNvSpPr txBox="1"/>
          <p:nvPr/>
        </p:nvSpPr>
        <p:spPr>
          <a:xfrm>
            <a:off x="9962045" y="4653762"/>
            <a:ext cx="62922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Pratbubblor, dialog</a:t>
            </a:r>
          </a:p>
        </p:txBody>
      </p:sp>
      <p:sp>
        <p:nvSpPr>
          <p:cNvPr id="166" name="textruta 165">
            <a:extLst>
              <a:ext uri="{FF2B5EF4-FFF2-40B4-BE49-F238E27FC236}">
                <a16:creationId xmlns:a16="http://schemas.microsoft.com/office/drawing/2014/main" id="{0A3753E5-BEBD-4014-B563-22CDB21A1639}"/>
              </a:ext>
            </a:extLst>
          </p:cNvPr>
          <p:cNvSpPr txBox="1"/>
          <p:nvPr/>
        </p:nvSpPr>
        <p:spPr>
          <a:xfrm>
            <a:off x="9962044" y="2316116"/>
            <a:ext cx="588303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Fabrik, industri</a:t>
            </a:r>
          </a:p>
        </p:txBody>
      </p:sp>
      <p:sp>
        <p:nvSpPr>
          <p:cNvPr id="167" name="textruta 166">
            <a:extLst>
              <a:ext uri="{FF2B5EF4-FFF2-40B4-BE49-F238E27FC236}">
                <a16:creationId xmlns:a16="http://schemas.microsoft.com/office/drawing/2014/main" id="{3850AE99-5F1A-45CC-8512-C2763275D6E5}"/>
              </a:ext>
            </a:extLst>
          </p:cNvPr>
          <p:cNvSpPr txBox="1"/>
          <p:nvPr/>
        </p:nvSpPr>
        <p:spPr>
          <a:xfrm>
            <a:off x="9962044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Turism</a:t>
            </a:r>
          </a:p>
        </p:txBody>
      </p:sp>
      <p:sp>
        <p:nvSpPr>
          <p:cNvPr id="170" name="textruta 169">
            <a:extLst>
              <a:ext uri="{FF2B5EF4-FFF2-40B4-BE49-F238E27FC236}">
                <a16:creationId xmlns:a16="http://schemas.microsoft.com/office/drawing/2014/main" id="{F37B7028-58D3-4A6F-AFEA-7E4911615576}"/>
              </a:ext>
            </a:extLst>
          </p:cNvPr>
          <p:cNvSpPr txBox="1"/>
          <p:nvPr/>
        </p:nvSpPr>
        <p:spPr>
          <a:xfrm>
            <a:off x="10722348" y="3089596"/>
            <a:ext cx="493725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Lönesumma</a:t>
            </a:r>
          </a:p>
        </p:txBody>
      </p:sp>
      <p:sp>
        <p:nvSpPr>
          <p:cNvPr id="171" name="textruta 170">
            <a:extLst>
              <a:ext uri="{FF2B5EF4-FFF2-40B4-BE49-F238E27FC236}">
                <a16:creationId xmlns:a16="http://schemas.microsoft.com/office/drawing/2014/main" id="{163190E0-7DED-4236-990D-A08F917944FF}"/>
              </a:ext>
            </a:extLst>
          </p:cNvPr>
          <p:cNvSpPr txBox="1"/>
          <p:nvPr/>
        </p:nvSpPr>
        <p:spPr>
          <a:xfrm>
            <a:off x="10709909" y="3866917"/>
            <a:ext cx="498534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Arbetslöshet</a:t>
            </a:r>
          </a:p>
        </p:txBody>
      </p:sp>
      <p:sp>
        <p:nvSpPr>
          <p:cNvPr id="172" name="textruta 171">
            <a:extLst>
              <a:ext uri="{FF2B5EF4-FFF2-40B4-BE49-F238E27FC236}">
                <a16:creationId xmlns:a16="http://schemas.microsoft.com/office/drawing/2014/main" id="{7415DCDF-0F23-46C9-9239-E5E8D599D948}"/>
              </a:ext>
            </a:extLst>
          </p:cNvPr>
          <p:cNvSpPr txBox="1"/>
          <p:nvPr/>
        </p:nvSpPr>
        <p:spPr>
          <a:xfrm>
            <a:off x="10722348" y="4653762"/>
            <a:ext cx="74987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Internationell handel</a:t>
            </a:r>
          </a:p>
        </p:txBody>
      </p:sp>
      <p:sp>
        <p:nvSpPr>
          <p:cNvPr id="173" name="textruta 172">
            <a:extLst>
              <a:ext uri="{FF2B5EF4-FFF2-40B4-BE49-F238E27FC236}">
                <a16:creationId xmlns:a16="http://schemas.microsoft.com/office/drawing/2014/main" id="{54E21F6B-7770-4E2F-8E7F-C172834E2310}"/>
              </a:ext>
            </a:extLst>
          </p:cNvPr>
          <p:cNvSpPr txBox="1"/>
          <p:nvPr/>
        </p:nvSpPr>
        <p:spPr>
          <a:xfrm>
            <a:off x="10722348" y="2316116"/>
            <a:ext cx="237244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Familj</a:t>
            </a:r>
          </a:p>
        </p:txBody>
      </p:sp>
      <p:sp>
        <p:nvSpPr>
          <p:cNvPr id="176" name="textruta 175">
            <a:extLst>
              <a:ext uri="{FF2B5EF4-FFF2-40B4-BE49-F238E27FC236}">
                <a16:creationId xmlns:a16="http://schemas.microsoft.com/office/drawing/2014/main" id="{2648BCEC-0AEB-4CCD-890D-409016709691}"/>
              </a:ext>
            </a:extLst>
          </p:cNvPr>
          <p:cNvSpPr txBox="1"/>
          <p:nvPr/>
        </p:nvSpPr>
        <p:spPr>
          <a:xfrm>
            <a:off x="9201737" y="3089596"/>
            <a:ext cx="588303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Kluster, kapital</a:t>
            </a:r>
          </a:p>
        </p:txBody>
      </p:sp>
      <p:sp>
        <p:nvSpPr>
          <p:cNvPr id="177" name="textruta 176">
            <a:extLst>
              <a:ext uri="{FF2B5EF4-FFF2-40B4-BE49-F238E27FC236}">
                <a16:creationId xmlns:a16="http://schemas.microsoft.com/office/drawing/2014/main" id="{BBC4ADEA-282E-4C86-A612-7F1B46659337}"/>
              </a:ext>
            </a:extLst>
          </p:cNvPr>
          <p:cNvSpPr txBox="1"/>
          <p:nvPr/>
        </p:nvSpPr>
        <p:spPr>
          <a:xfrm>
            <a:off x="9189298" y="3866917"/>
            <a:ext cx="64277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Kultur, kreativa näringar</a:t>
            </a:r>
          </a:p>
        </p:txBody>
      </p:sp>
      <p:sp>
        <p:nvSpPr>
          <p:cNvPr id="178" name="textruta 177">
            <a:extLst>
              <a:ext uri="{FF2B5EF4-FFF2-40B4-BE49-F238E27FC236}">
                <a16:creationId xmlns:a16="http://schemas.microsoft.com/office/drawing/2014/main" id="{9555939B-D07F-40BD-8863-2FC118D3878A}"/>
              </a:ext>
            </a:extLst>
          </p:cNvPr>
          <p:cNvSpPr txBox="1"/>
          <p:nvPr/>
        </p:nvSpPr>
        <p:spPr>
          <a:xfrm>
            <a:off x="9201737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Park, natur</a:t>
            </a:r>
          </a:p>
        </p:txBody>
      </p:sp>
      <p:sp>
        <p:nvSpPr>
          <p:cNvPr id="179" name="textruta 178">
            <a:extLst>
              <a:ext uri="{FF2B5EF4-FFF2-40B4-BE49-F238E27FC236}">
                <a16:creationId xmlns:a16="http://schemas.microsoft.com/office/drawing/2014/main" id="{541816C6-8AFF-4BE0-BEF7-A7D6387778BB}"/>
              </a:ext>
            </a:extLst>
          </p:cNvPr>
          <p:cNvSpPr txBox="1"/>
          <p:nvPr/>
        </p:nvSpPr>
        <p:spPr>
          <a:xfrm>
            <a:off x="9201737" y="2316116"/>
            <a:ext cx="694101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Dokument, skriva</a:t>
            </a:r>
          </a:p>
        </p:txBody>
      </p:sp>
      <p:sp>
        <p:nvSpPr>
          <p:cNvPr id="180" name="textruta 179">
            <a:extLst>
              <a:ext uri="{FF2B5EF4-FFF2-40B4-BE49-F238E27FC236}">
                <a16:creationId xmlns:a16="http://schemas.microsoft.com/office/drawing/2014/main" id="{34A798DC-5373-424A-829E-9C92AFAD18F7}"/>
              </a:ext>
            </a:extLst>
          </p:cNvPr>
          <p:cNvSpPr txBox="1"/>
          <p:nvPr/>
        </p:nvSpPr>
        <p:spPr>
          <a:xfrm>
            <a:off x="9201737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Tillstånd, regler</a:t>
            </a:r>
          </a:p>
        </p:txBody>
      </p:sp>
      <p:sp>
        <p:nvSpPr>
          <p:cNvPr id="182" name="textruta 181">
            <a:extLst>
              <a:ext uri="{FF2B5EF4-FFF2-40B4-BE49-F238E27FC236}">
                <a16:creationId xmlns:a16="http://schemas.microsoft.com/office/drawing/2014/main" id="{FDFC2F7F-5CF9-498F-A176-397BCD6244FD}"/>
              </a:ext>
            </a:extLst>
          </p:cNvPr>
          <p:cNvSpPr txBox="1"/>
          <p:nvPr/>
        </p:nvSpPr>
        <p:spPr>
          <a:xfrm>
            <a:off x="8441430" y="3089596"/>
            <a:ext cx="694101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Kluster, forskning</a:t>
            </a:r>
          </a:p>
        </p:txBody>
      </p:sp>
      <p:sp>
        <p:nvSpPr>
          <p:cNvPr id="183" name="textruta 182">
            <a:extLst>
              <a:ext uri="{FF2B5EF4-FFF2-40B4-BE49-F238E27FC236}">
                <a16:creationId xmlns:a16="http://schemas.microsoft.com/office/drawing/2014/main" id="{60FF327F-6C1C-4514-AA70-7F997E08D346}"/>
              </a:ext>
            </a:extLst>
          </p:cNvPr>
          <p:cNvSpPr txBox="1"/>
          <p:nvPr/>
        </p:nvSpPr>
        <p:spPr>
          <a:xfrm>
            <a:off x="8428991" y="3866917"/>
            <a:ext cx="448841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Kontorsstol</a:t>
            </a:r>
          </a:p>
        </p:txBody>
      </p:sp>
      <p:sp>
        <p:nvSpPr>
          <p:cNvPr id="184" name="textruta 183">
            <a:extLst>
              <a:ext uri="{FF2B5EF4-FFF2-40B4-BE49-F238E27FC236}">
                <a16:creationId xmlns:a16="http://schemas.microsoft.com/office/drawing/2014/main" id="{50037D60-AA8B-4ED6-8437-1682D8D01DC9}"/>
              </a:ext>
            </a:extLst>
          </p:cNvPr>
          <p:cNvSpPr txBox="1"/>
          <p:nvPr/>
        </p:nvSpPr>
        <p:spPr>
          <a:xfrm>
            <a:off x="8441430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Okat resultat</a:t>
            </a:r>
          </a:p>
        </p:txBody>
      </p:sp>
      <p:sp>
        <p:nvSpPr>
          <p:cNvPr id="185" name="textruta 184">
            <a:extLst>
              <a:ext uri="{FF2B5EF4-FFF2-40B4-BE49-F238E27FC236}">
                <a16:creationId xmlns:a16="http://schemas.microsoft.com/office/drawing/2014/main" id="{9181B1CF-4E42-4A2B-A8C7-1874A85DDDBE}"/>
              </a:ext>
            </a:extLst>
          </p:cNvPr>
          <p:cNvSpPr txBox="1"/>
          <p:nvPr/>
        </p:nvSpPr>
        <p:spPr>
          <a:xfrm>
            <a:off x="8441430" y="2316116"/>
            <a:ext cx="509755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Digitalisering</a:t>
            </a:r>
          </a:p>
        </p:txBody>
      </p:sp>
      <p:sp>
        <p:nvSpPr>
          <p:cNvPr id="186" name="textruta 185">
            <a:extLst>
              <a:ext uri="{FF2B5EF4-FFF2-40B4-BE49-F238E27FC236}">
                <a16:creationId xmlns:a16="http://schemas.microsoft.com/office/drawing/2014/main" id="{8D8BCB86-D9A1-44DC-9A96-95EFE812116B}"/>
              </a:ext>
            </a:extLst>
          </p:cNvPr>
          <p:cNvSpPr txBox="1"/>
          <p:nvPr/>
        </p:nvSpPr>
        <p:spPr>
          <a:xfrm>
            <a:off x="8441430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Telefon</a:t>
            </a:r>
          </a:p>
        </p:txBody>
      </p:sp>
      <p:sp>
        <p:nvSpPr>
          <p:cNvPr id="188" name="textruta 187">
            <a:extLst>
              <a:ext uri="{FF2B5EF4-FFF2-40B4-BE49-F238E27FC236}">
                <a16:creationId xmlns:a16="http://schemas.microsoft.com/office/drawing/2014/main" id="{6EA6C8D1-F5A1-4669-BE19-C6179513A6B1}"/>
              </a:ext>
            </a:extLst>
          </p:cNvPr>
          <p:cNvSpPr txBox="1"/>
          <p:nvPr/>
        </p:nvSpPr>
        <p:spPr>
          <a:xfrm>
            <a:off x="7681123" y="3089596"/>
            <a:ext cx="610745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Kluster, företag</a:t>
            </a:r>
          </a:p>
        </p:txBody>
      </p:sp>
      <p:sp>
        <p:nvSpPr>
          <p:cNvPr id="189" name="textruta 188">
            <a:extLst>
              <a:ext uri="{FF2B5EF4-FFF2-40B4-BE49-F238E27FC236}">
                <a16:creationId xmlns:a16="http://schemas.microsoft.com/office/drawing/2014/main" id="{08125C9E-6176-4457-A50C-92C07166793E}"/>
              </a:ext>
            </a:extLst>
          </p:cNvPr>
          <p:cNvSpPr txBox="1"/>
          <p:nvPr/>
        </p:nvSpPr>
        <p:spPr>
          <a:xfrm>
            <a:off x="7668684" y="3866917"/>
            <a:ext cx="553037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Kontorslampa</a:t>
            </a:r>
          </a:p>
        </p:txBody>
      </p:sp>
      <p:sp>
        <p:nvSpPr>
          <p:cNvPr id="190" name="textruta 189">
            <a:extLst>
              <a:ext uri="{FF2B5EF4-FFF2-40B4-BE49-F238E27FC236}">
                <a16:creationId xmlns:a16="http://schemas.microsoft.com/office/drawing/2014/main" id="{AE858CBA-9BB7-4AE6-8DEB-ED2418031B3C}"/>
              </a:ext>
            </a:extLst>
          </p:cNvPr>
          <p:cNvSpPr txBox="1"/>
          <p:nvPr/>
        </p:nvSpPr>
        <p:spPr>
          <a:xfrm>
            <a:off x="7681123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Nätverk</a:t>
            </a:r>
          </a:p>
        </p:txBody>
      </p:sp>
      <p:sp>
        <p:nvSpPr>
          <p:cNvPr id="191" name="textruta 190">
            <a:extLst>
              <a:ext uri="{FF2B5EF4-FFF2-40B4-BE49-F238E27FC236}">
                <a16:creationId xmlns:a16="http://schemas.microsoft.com/office/drawing/2014/main" id="{8EF5ABCB-54A7-4793-8154-F3E06EC29B0D}"/>
              </a:ext>
            </a:extLst>
          </p:cNvPr>
          <p:cNvSpPr txBox="1"/>
          <p:nvPr/>
        </p:nvSpPr>
        <p:spPr>
          <a:xfrm>
            <a:off x="7681123" y="2316116"/>
            <a:ext cx="509755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Digitalisering</a:t>
            </a:r>
          </a:p>
        </p:txBody>
      </p:sp>
      <p:sp>
        <p:nvSpPr>
          <p:cNvPr id="192" name="textruta 191">
            <a:extLst>
              <a:ext uri="{FF2B5EF4-FFF2-40B4-BE49-F238E27FC236}">
                <a16:creationId xmlns:a16="http://schemas.microsoft.com/office/drawing/2014/main" id="{1869546D-6173-43DD-B8C7-66FC1083E470}"/>
              </a:ext>
            </a:extLst>
          </p:cNvPr>
          <p:cNvSpPr txBox="1"/>
          <p:nvPr/>
        </p:nvSpPr>
        <p:spPr>
          <a:xfrm>
            <a:off x="7681123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Tekopp, fika</a:t>
            </a:r>
          </a:p>
        </p:txBody>
      </p:sp>
      <p:sp>
        <p:nvSpPr>
          <p:cNvPr id="194" name="textruta 193">
            <a:extLst>
              <a:ext uri="{FF2B5EF4-FFF2-40B4-BE49-F238E27FC236}">
                <a16:creationId xmlns:a16="http://schemas.microsoft.com/office/drawing/2014/main" id="{4C7FF669-79C7-4B9A-85B3-BC9E70154227}"/>
              </a:ext>
            </a:extLst>
          </p:cNvPr>
          <p:cNvSpPr txBox="1"/>
          <p:nvPr/>
        </p:nvSpPr>
        <p:spPr>
          <a:xfrm>
            <a:off x="6920816" y="3089596"/>
            <a:ext cx="293350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Klocka </a:t>
            </a:r>
          </a:p>
        </p:txBody>
      </p:sp>
      <p:sp>
        <p:nvSpPr>
          <p:cNvPr id="195" name="textruta 194">
            <a:extLst>
              <a:ext uri="{FF2B5EF4-FFF2-40B4-BE49-F238E27FC236}">
                <a16:creationId xmlns:a16="http://schemas.microsoft.com/office/drawing/2014/main" id="{485FF96A-BA38-4355-BFAB-B70800568F2F}"/>
              </a:ext>
            </a:extLst>
          </p:cNvPr>
          <p:cNvSpPr txBox="1"/>
          <p:nvPr/>
        </p:nvSpPr>
        <p:spPr>
          <a:xfrm>
            <a:off x="6908378" y="3866917"/>
            <a:ext cx="80753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Kontor, tjänsteman/ kvinna</a:t>
            </a:r>
          </a:p>
        </p:txBody>
      </p:sp>
      <p:sp>
        <p:nvSpPr>
          <p:cNvPr id="196" name="textruta 195">
            <a:extLst>
              <a:ext uri="{FF2B5EF4-FFF2-40B4-BE49-F238E27FC236}">
                <a16:creationId xmlns:a16="http://schemas.microsoft.com/office/drawing/2014/main" id="{CC0339B4-50C7-4CA1-8BD3-D557066A8E60}"/>
              </a:ext>
            </a:extLst>
          </p:cNvPr>
          <p:cNvSpPr txBox="1"/>
          <p:nvPr/>
        </p:nvSpPr>
        <p:spPr>
          <a:xfrm>
            <a:off x="6920816" y="4653762"/>
            <a:ext cx="74987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Mobil tyst, vibration</a:t>
            </a:r>
          </a:p>
        </p:txBody>
      </p:sp>
      <p:sp>
        <p:nvSpPr>
          <p:cNvPr id="197" name="textruta 196">
            <a:extLst>
              <a:ext uri="{FF2B5EF4-FFF2-40B4-BE49-F238E27FC236}">
                <a16:creationId xmlns:a16="http://schemas.microsoft.com/office/drawing/2014/main" id="{AF7CC7EE-8D9A-4583-A989-5FB789ABC84A}"/>
              </a:ext>
            </a:extLst>
          </p:cNvPr>
          <p:cNvSpPr txBox="1"/>
          <p:nvPr/>
        </p:nvSpPr>
        <p:spPr>
          <a:xfrm>
            <a:off x="6920817" y="2316115"/>
            <a:ext cx="79509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Detaljhandel, servicepersonal</a:t>
            </a:r>
          </a:p>
        </p:txBody>
      </p:sp>
      <p:sp>
        <p:nvSpPr>
          <p:cNvPr id="198" name="textruta 197">
            <a:extLst>
              <a:ext uri="{FF2B5EF4-FFF2-40B4-BE49-F238E27FC236}">
                <a16:creationId xmlns:a16="http://schemas.microsoft.com/office/drawing/2014/main" id="{27B97E67-42D1-4CEE-9FBE-0FDE12B8BB8B}"/>
              </a:ext>
            </a:extLst>
          </p:cNvPr>
          <p:cNvSpPr txBox="1"/>
          <p:nvPr/>
        </p:nvSpPr>
        <p:spPr>
          <a:xfrm>
            <a:off x="6920816" y="5459236"/>
            <a:ext cx="74987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Statistik, konjunktur</a:t>
            </a:r>
          </a:p>
        </p:txBody>
      </p:sp>
      <p:sp>
        <p:nvSpPr>
          <p:cNvPr id="200" name="textruta 199">
            <a:extLst>
              <a:ext uri="{FF2B5EF4-FFF2-40B4-BE49-F238E27FC236}">
                <a16:creationId xmlns:a16="http://schemas.microsoft.com/office/drawing/2014/main" id="{CA5BF328-19C2-4141-9EDC-893625D8AAAD}"/>
              </a:ext>
            </a:extLst>
          </p:cNvPr>
          <p:cNvSpPr txBox="1"/>
          <p:nvPr/>
        </p:nvSpPr>
        <p:spPr>
          <a:xfrm>
            <a:off x="6160509" y="3089596"/>
            <a:ext cx="594715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Kaffekopp, fika</a:t>
            </a:r>
          </a:p>
        </p:txBody>
      </p:sp>
      <p:sp>
        <p:nvSpPr>
          <p:cNvPr id="201" name="textruta 200">
            <a:extLst>
              <a:ext uri="{FF2B5EF4-FFF2-40B4-BE49-F238E27FC236}">
                <a16:creationId xmlns:a16="http://schemas.microsoft.com/office/drawing/2014/main" id="{095F3738-0FB3-4FD4-9593-47EA39379311}"/>
              </a:ext>
            </a:extLst>
          </p:cNvPr>
          <p:cNvSpPr txBox="1"/>
          <p:nvPr/>
        </p:nvSpPr>
        <p:spPr>
          <a:xfrm>
            <a:off x="6148070" y="3866917"/>
            <a:ext cx="665247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Kontor, förvaring</a:t>
            </a:r>
          </a:p>
        </p:txBody>
      </p:sp>
      <p:sp>
        <p:nvSpPr>
          <p:cNvPr id="202" name="textruta 201">
            <a:extLst>
              <a:ext uri="{FF2B5EF4-FFF2-40B4-BE49-F238E27FC236}">
                <a16:creationId xmlns:a16="http://schemas.microsoft.com/office/drawing/2014/main" id="{10AC417B-6456-44DF-863D-C55C889095D9}"/>
              </a:ext>
            </a:extLst>
          </p:cNvPr>
          <p:cNvSpPr txBox="1"/>
          <p:nvPr/>
        </p:nvSpPr>
        <p:spPr>
          <a:xfrm>
            <a:off x="6160509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Mobil tyst</a:t>
            </a:r>
          </a:p>
        </p:txBody>
      </p:sp>
      <p:sp>
        <p:nvSpPr>
          <p:cNvPr id="203" name="textruta 202">
            <a:extLst>
              <a:ext uri="{FF2B5EF4-FFF2-40B4-BE49-F238E27FC236}">
                <a16:creationId xmlns:a16="http://schemas.microsoft.com/office/drawing/2014/main" id="{8F960E8E-F314-4B53-867D-2725422F9DF8}"/>
              </a:ext>
            </a:extLst>
          </p:cNvPr>
          <p:cNvSpPr txBox="1"/>
          <p:nvPr/>
        </p:nvSpPr>
        <p:spPr>
          <a:xfrm>
            <a:off x="6160509" y="2316116"/>
            <a:ext cx="219612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Dator</a:t>
            </a:r>
          </a:p>
        </p:txBody>
      </p:sp>
      <p:sp>
        <p:nvSpPr>
          <p:cNvPr id="204" name="textruta 203">
            <a:extLst>
              <a:ext uri="{FF2B5EF4-FFF2-40B4-BE49-F238E27FC236}">
                <a16:creationId xmlns:a16="http://schemas.microsoft.com/office/drawing/2014/main" id="{E2A6D5CD-4ACB-42D2-8678-3A46830CF98B}"/>
              </a:ext>
            </a:extLst>
          </p:cNvPr>
          <p:cNvSpPr txBox="1"/>
          <p:nvPr/>
        </p:nvSpPr>
        <p:spPr>
          <a:xfrm>
            <a:off x="6160509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Statistik</a:t>
            </a:r>
          </a:p>
        </p:txBody>
      </p:sp>
      <p:sp>
        <p:nvSpPr>
          <p:cNvPr id="206" name="textruta 205">
            <a:extLst>
              <a:ext uri="{FF2B5EF4-FFF2-40B4-BE49-F238E27FC236}">
                <a16:creationId xmlns:a16="http://schemas.microsoft.com/office/drawing/2014/main" id="{0A9BF983-316C-4BD8-8692-84670E4FCA1E}"/>
              </a:ext>
            </a:extLst>
          </p:cNvPr>
          <p:cNvSpPr txBox="1"/>
          <p:nvPr/>
        </p:nvSpPr>
        <p:spPr>
          <a:xfrm>
            <a:off x="5400202" y="3089596"/>
            <a:ext cx="482504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Infrastruktur</a:t>
            </a:r>
          </a:p>
        </p:txBody>
      </p:sp>
      <p:sp>
        <p:nvSpPr>
          <p:cNvPr id="207" name="textruta 206">
            <a:extLst>
              <a:ext uri="{FF2B5EF4-FFF2-40B4-BE49-F238E27FC236}">
                <a16:creationId xmlns:a16="http://schemas.microsoft.com/office/drawing/2014/main" id="{DF2DED4A-CB17-43CF-91E9-4235990F11BD}"/>
              </a:ext>
            </a:extLst>
          </p:cNvPr>
          <p:cNvSpPr txBox="1"/>
          <p:nvPr/>
        </p:nvSpPr>
        <p:spPr>
          <a:xfrm>
            <a:off x="5387763" y="3866917"/>
            <a:ext cx="673261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Kompetens, jobb</a:t>
            </a:r>
          </a:p>
        </p:txBody>
      </p:sp>
      <p:sp>
        <p:nvSpPr>
          <p:cNvPr id="208" name="textruta 207">
            <a:extLst>
              <a:ext uri="{FF2B5EF4-FFF2-40B4-BE49-F238E27FC236}">
                <a16:creationId xmlns:a16="http://schemas.microsoft.com/office/drawing/2014/main" id="{2FF106BB-C188-4CAE-9775-172171E5E63F}"/>
              </a:ext>
            </a:extLst>
          </p:cNvPr>
          <p:cNvSpPr txBox="1"/>
          <p:nvPr/>
        </p:nvSpPr>
        <p:spPr>
          <a:xfrm>
            <a:off x="5400202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Mobil ljud</a:t>
            </a:r>
          </a:p>
        </p:txBody>
      </p:sp>
      <p:sp>
        <p:nvSpPr>
          <p:cNvPr id="209" name="textruta 208">
            <a:extLst>
              <a:ext uri="{FF2B5EF4-FFF2-40B4-BE49-F238E27FC236}">
                <a16:creationId xmlns:a16="http://schemas.microsoft.com/office/drawing/2014/main" id="{A17736D0-EF5D-40FC-B7B1-8A7CB6CD83A4}"/>
              </a:ext>
            </a:extLst>
          </p:cNvPr>
          <p:cNvSpPr txBox="1"/>
          <p:nvPr/>
        </p:nvSpPr>
        <p:spPr>
          <a:xfrm>
            <a:off x="5400202" y="2316116"/>
            <a:ext cx="472886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City, handel</a:t>
            </a:r>
          </a:p>
        </p:txBody>
      </p:sp>
      <p:sp>
        <p:nvSpPr>
          <p:cNvPr id="210" name="textruta 209">
            <a:extLst>
              <a:ext uri="{FF2B5EF4-FFF2-40B4-BE49-F238E27FC236}">
                <a16:creationId xmlns:a16="http://schemas.microsoft.com/office/drawing/2014/main" id="{FCE6355E-4D2C-4B51-A0DB-81528842BFF9}"/>
              </a:ext>
            </a:extLst>
          </p:cNvPr>
          <p:cNvSpPr txBox="1"/>
          <p:nvPr/>
        </p:nvSpPr>
        <p:spPr>
          <a:xfrm>
            <a:off x="5400202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Stadsutveckling</a:t>
            </a:r>
          </a:p>
        </p:txBody>
      </p:sp>
      <p:sp>
        <p:nvSpPr>
          <p:cNvPr id="212" name="textruta 211">
            <a:extLst>
              <a:ext uri="{FF2B5EF4-FFF2-40B4-BE49-F238E27FC236}">
                <a16:creationId xmlns:a16="http://schemas.microsoft.com/office/drawing/2014/main" id="{C34F3345-97E7-45BA-80A9-F6C1CFA9706E}"/>
              </a:ext>
            </a:extLst>
          </p:cNvPr>
          <p:cNvSpPr txBox="1"/>
          <p:nvPr/>
        </p:nvSpPr>
        <p:spPr>
          <a:xfrm>
            <a:off x="4639895" y="3089596"/>
            <a:ext cx="205184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Idéer</a:t>
            </a:r>
          </a:p>
        </p:txBody>
      </p:sp>
      <p:sp>
        <p:nvSpPr>
          <p:cNvPr id="213" name="textruta 212">
            <a:extLst>
              <a:ext uri="{FF2B5EF4-FFF2-40B4-BE49-F238E27FC236}">
                <a16:creationId xmlns:a16="http://schemas.microsoft.com/office/drawing/2014/main" id="{6573000F-4433-4C43-A606-C41DE51B36BE}"/>
              </a:ext>
            </a:extLst>
          </p:cNvPr>
          <p:cNvSpPr txBox="1"/>
          <p:nvPr/>
        </p:nvSpPr>
        <p:spPr>
          <a:xfrm>
            <a:off x="4627456" y="3866917"/>
            <a:ext cx="527388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Kollektivtrafik</a:t>
            </a:r>
          </a:p>
        </p:txBody>
      </p:sp>
      <p:sp>
        <p:nvSpPr>
          <p:cNvPr id="214" name="textruta 213">
            <a:extLst>
              <a:ext uri="{FF2B5EF4-FFF2-40B4-BE49-F238E27FC236}">
                <a16:creationId xmlns:a16="http://schemas.microsoft.com/office/drawing/2014/main" id="{804985A9-D5D0-46EC-B871-EF8B58936293}"/>
              </a:ext>
            </a:extLst>
          </p:cNvPr>
          <p:cNvSpPr txBox="1"/>
          <p:nvPr/>
        </p:nvSpPr>
        <p:spPr>
          <a:xfrm>
            <a:off x="4639895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Maritima näringar</a:t>
            </a:r>
          </a:p>
        </p:txBody>
      </p:sp>
      <p:sp>
        <p:nvSpPr>
          <p:cNvPr id="215" name="textruta 214">
            <a:extLst>
              <a:ext uri="{FF2B5EF4-FFF2-40B4-BE49-F238E27FC236}">
                <a16:creationId xmlns:a16="http://schemas.microsoft.com/office/drawing/2014/main" id="{2F78FFFD-2647-4D11-A5F5-D69CD2E9FECD}"/>
              </a:ext>
            </a:extLst>
          </p:cNvPr>
          <p:cNvSpPr txBox="1"/>
          <p:nvPr/>
        </p:nvSpPr>
        <p:spPr>
          <a:xfrm>
            <a:off x="4639895" y="2316116"/>
            <a:ext cx="70265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 err="1"/>
              <a:t>Byggnadsing</a:t>
            </a:r>
            <a:r>
              <a:rPr lang="sv-SE" sz="700"/>
              <a:t>., </a:t>
            </a:r>
            <a:br>
              <a:rPr lang="sv-SE" sz="700"/>
            </a:br>
            <a:r>
              <a:rPr lang="sv-SE" sz="700"/>
              <a:t>arkitekt, </a:t>
            </a:r>
            <a:r>
              <a:rPr lang="sv-SE" sz="700" err="1"/>
              <a:t>byggarb</a:t>
            </a:r>
            <a:r>
              <a:rPr lang="sv-SE" sz="700"/>
              <a:t>.</a:t>
            </a:r>
          </a:p>
        </p:txBody>
      </p:sp>
      <p:sp>
        <p:nvSpPr>
          <p:cNvPr id="218" name="textruta 217">
            <a:extLst>
              <a:ext uri="{FF2B5EF4-FFF2-40B4-BE49-F238E27FC236}">
                <a16:creationId xmlns:a16="http://schemas.microsoft.com/office/drawing/2014/main" id="{7A3DF77E-6F19-4507-A5CE-D1E1BECE90EC}"/>
              </a:ext>
            </a:extLst>
          </p:cNvPr>
          <p:cNvSpPr txBox="1"/>
          <p:nvPr/>
        </p:nvSpPr>
        <p:spPr>
          <a:xfrm>
            <a:off x="3879589" y="3089595"/>
            <a:ext cx="72408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Grävskopa, </a:t>
            </a:r>
            <a:r>
              <a:rPr lang="sv-SE" sz="700" err="1"/>
              <a:t>konstruktionsarb</a:t>
            </a:r>
            <a:r>
              <a:rPr lang="sv-SE" sz="700"/>
              <a:t>.</a:t>
            </a:r>
          </a:p>
        </p:txBody>
      </p:sp>
      <p:sp>
        <p:nvSpPr>
          <p:cNvPr id="219" name="textruta 218">
            <a:extLst>
              <a:ext uri="{FF2B5EF4-FFF2-40B4-BE49-F238E27FC236}">
                <a16:creationId xmlns:a16="http://schemas.microsoft.com/office/drawing/2014/main" id="{7E0602FD-AEFF-4161-BECE-1426407F854A}"/>
              </a:ext>
            </a:extLst>
          </p:cNvPr>
          <p:cNvSpPr txBox="1"/>
          <p:nvPr/>
        </p:nvSpPr>
        <p:spPr>
          <a:xfrm>
            <a:off x="3867149" y="3866917"/>
            <a:ext cx="711733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Kluster, utbildning</a:t>
            </a:r>
          </a:p>
        </p:txBody>
      </p:sp>
      <p:sp>
        <p:nvSpPr>
          <p:cNvPr id="220" name="textruta 219">
            <a:extLst>
              <a:ext uri="{FF2B5EF4-FFF2-40B4-BE49-F238E27FC236}">
                <a16:creationId xmlns:a16="http://schemas.microsoft.com/office/drawing/2014/main" id="{1D43FFD6-3C65-4057-8F9B-B501A8B2E830}"/>
              </a:ext>
            </a:extLst>
          </p:cNvPr>
          <p:cNvSpPr txBox="1"/>
          <p:nvPr/>
        </p:nvSpPr>
        <p:spPr>
          <a:xfrm>
            <a:off x="3879588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Maritima näringar</a:t>
            </a:r>
          </a:p>
        </p:txBody>
      </p:sp>
      <p:sp>
        <p:nvSpPr>
          <p:cNvPr id="221" name="textruta 220">
            <a:extLst>
              <a:ext uri="{FF2B5EF4-FFF2-40B4-BE49-F238E27FC236}">
                <a16:creationId xmlns:a16="http://schemas.microsoft.com/office/drawing/2014/main" id="{1EECDF3A-140D-4E5D-8D5C-CDCC6D61166E}"/>
              </a:ext>
            </a:extLst>
          </p:cNvPr>
          <p:cNvSpPr txBox="1"/>
          <p:nvPr/>
        </p:nvSpPr>
        <p:spPr>
          <a:xfrm>
            <a:off x="3879588" y="2316116"/>
            <a:ext cx="278923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Bostad</a:t>
            </a:r>
          </a:p>
        </p:txBody>
      </p:sp>
      <p:sp>
        <p:nvSpPr>
          <p:cNvPr id="222" name="textruta 221">
            <a:extLst>
              <a:ext uri="{FF2B5EF4-FFF2-40B4-BE49-F238E27FC236}">
                <a16:creationId xmlns:a16="http://schemas.microsoft.com/office/drawing/2014/main" id="{2DE30EE5-B9F3-4BFB-A43F-A67ADF92BEDA}"/>
              </a:ext>
            </a:extLst>
          </p:cNvPr>
          <p:cNvSpPr txBox="1"/>
          <p:nvPr/>
        </p:nvSpPr>
        <p:spPr>
          <a:xfrm>
            <a:off x="3879588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Skräp, frukt</a:t>
            </a:r>
          </a:p>
        </p:txBody>
      </p:sp>
      <p:sp>
        <p:nvSpPr>
          <p:cNvPr id="224" name="textruta 223">
            <a:extLst>
              <a:ext uri="{FF2B5EF4-FFF2-40B4-BE49-F238E27FC236}">
                <a16:creationId xmlns:a16="http://schemas.microsoft.com/office/drawing/2014/main" id="{75237465-40CE-4072-AF8B-6AFA8149868A}"/>
              </a:ext>
            </a:extLst>
          </p:cNvPr>
          <p:cNvSpPr txBox="1"/>
          <p:nvPr/>
        </p:nvSpPr>
        <p:spPr>
          <a:xfrm>
            <a:off x="3119281" y="3089596"/>
            <a:ext cx="511358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Förslagslåda</a:t>
            </a:r>
          </a:p>
        </p:txBody>
      </p:sp>
      <p:sp>
        <p:nvSpPr>
          <p:cNvPr id="225" name="textruta 224">
            <a:extLst>
              <a:ext uri="{FF2B5EF4-FFF2-40B4-BE49-F238E27FC236}">
                <a16:creationId xmlns:a16="http://schemas.microsoft.com/office/drawing/2014/main" id="{8B38CC35-7AE7-47CE-B79C-A02F5BA8CEC4}"/>
              </a:ext>
            </a:extLst>
          </p:cNvPr>
          <p:cNvSpPr txBox="1"/>
          <p:nvPr/>
        </p:nvSpPr>
        <p:spPr>
          <a:xfrm>
            <a:off x="3106842" y="3866917"/>
            <a:ext cx="670055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Kluster, </a:t>
            </a:r>
            <a:r>
              <a:rPr lang="sv-SE" sz="700" err="1"/>
              <a:t>testbeds</a:t>
            </a:r>
            <a:endParaRPr lang="sv-SE" sz="700"/>
          </a:p>
        </p:txBody>
      </p:sp>
      <p:sp>
        <p:nvSpPr>
          <p:cNvPr id="226" name="textruta 225">
            <a:extLst>
              <a:ext uri="{FF2B5EF4-FFF2-40B4-BE49-F238E27FC236}">
                <a16:creationId xmlns:a16="http://schemas.microsoft.com/office/drawing/2014/main" id="{48CF7B46-832F-4737-B7E9-1AF4A0A44410}"/>
              </a:ext>
            </a:extLst>
          </p:cNvPr>
          <p:cNvSpPr txBox="1"/>
          <p:nvPr/>
        </p:nvSpPr>
        <p:spPr>
          <a:xfrm>
            <a:off x="3119281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Människor, par</a:t>
            </a:r>
          </a:p>
        </p:txBody>
      </p:sp>
      <p:sp>
        <p:nvSpPr>
          <p:cNvPr id="227" name="textruta 226">
            <a:extLst>
              <a:ext uri="{FF2B5EF4-FFF2-40B4-BE49-F238E27FC236}">
                <a16:creationId xmlns:a16="http://schemas.microsoft.com/office/drawing/2014/main" id="{BC3DB793-8229-4BE0-995B-1C68BD388435}"/>
              </a:ext>
            </a:extLst>
          </p:cNvPr>
          <p:cNvSpPr txBox="1"/>
          <p:nvPr/>
        </p:nvSpPr>
        <p:spPr>
          <a:xfrm>
            <a:off x="3119281" y="2316116"/>
            <a:ext cx="41998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Besök/</a:t>
            </a:r>
            <a:br>
              <a:rPr lang="sv-SE" sz="700"/>
            </a:br>
            <a:r>
              <a:rPr lang="sv-SE" sz="700"/>
              <a:t>passerkort</a:t>
            </a:r>
          </a:p>
        </p:txBody>
      </p:sp>
      <p:sp>
        <p:nvSpPr>
          <p:cNvPr id="228" name="textruta 227">
            <a:extLst>
              <a:ext uri="{FF2B5EF4-FFF2-40B4-BE49-F238E27FC236}">
                <a16:creationId xmlns:a16="http://schemas.microsoft.com/office/drawing/2014/main" id="{921BCCED-1339-4C2E-98E6-C31EC16544FD}"/>
              </a:ext>
            </a:extLst>
          </p:cNvPr>
          <p:cNvSpPr txBox="1"/>
          <p:nvPr/>
        </p:nvSpPr>
        <p:spPr>
          <a:xfrm>
            <a:off x="3119281" y="5459236"/>
            <a:ext cx="74987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Sjukvård, sjukvårdspersonal</a:t>
            </a:r>
          </a:p>
        </p:txBody>
      </p:sp>
      <p:sp>
        <p:nvSpPr>
          <p:cNvPr id="230" name="textruta 229">
            <a:extLst>
              <a:ext uri="{FF2B5EF4-FFF2-40B4-BE49-F238E27FC236}">
                <a16:creationId xmlns:a16="http://schemas.microsoft.com/office/drawing/2014/main" id="{9989B2BD-A40C-47F5-83D9-BE1FB27F1201}"/>
              </a:ext>
            </a:extLst>
          </p:cNvPr>
          <p:cNvSpPr txBox="1"/>
          <p:nvPr/>
        </p:nvSpPr>
        <p:spPr>
          <a:xfrm>
            <a:off x="2358974" y="3089596"/>
            <a:ext cx="38792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Flygplan, </a:t>
            </a:r>
            <a:br>
              <a:rPr lang="sv-SE" sz="700"/>
            </a:br>
            <a:r>
              <a:rPr lang="sv-SE" sz="700"/>
              <a:t>resande</a:t>
            </a:r>
          </a:p>
        </p:txBody>
      </p:sp>
      <p:sp>
        <p:nvSpPr>
          <p:cNvPr id="231" name="textruta 230">
            <a:extLst>
              <a:ext uri="{FF2B5EF4-FFF2-40B4-BE49-F238E27FC236}">
                <a16:creationId xmlns:a16="http://schemas.microsoft.com/office/drawing/2014/main" id="{19D173A0-0B39-4759-8D29-7DC066F5A318}"/>
              </a:ext>
            </a:extLst>
          </p:cNvPr>
          <p:cNvSpPr txBox="1"/>
          <p:nvPr/>
        </p:nvSpPr>
        <p:spPr>
          <a:xfrm>
            <a:off x="2346535" y="3866917"/>
            <a:ext cx="64929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Kluster, science parks, </a:t>
            </a:r>
          </a:p>
        </p:txBody>
      </p:sp>
      <p:sp>
        <p:nvSpPr>
          <p:cNvPr id="232" name="textruta 231">
            <a:extLst>
              <a:ext uri="{FF2B5EF4-FFF2-40B4-BE49-F238E27FC236}">
                <a16:creationId xmlns:a16="http://schemas.microsoft.com/office/drawing/2014/main" id="{9E6DEA72-379C-41A2-907B-94BD8404346E}"/>
              </a:ext>
            </a:extLst>
          </p:cNvPr>
          <p:cNvSpPr txBox="1"/>
          <p:nvPr/>
        </p:nvSpPr>
        <p:spPr>
          <a:xfrm>
            <a:off x="2358974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Människa</a:t>
            </a:r>
          </a:p>
        </p:txBody>
      </p:sp>
      <p:sp>
        <p:nvSpPr>
          <p:cNvPr id="233" name="textruta 232">
            <a:extLst>
              <a:ext uri="{FF2B5EF4-FFF2-40B4-BE49-F238E27FC236}">
                <a16:creationId xmlns:a16="http://schemas.microsoft.com/office/drawing/2014/main" id="{60463CD7-4C43-4808-84E9-3CCC9F678FE2}"/>
              </a:ext>
            </a:extLst>
          </p:cNvPr>
          <p:cNvSpPr txBox="1"/>
          <p:nvPr/>
        </p:nvSpPr>
        <p:spPr>
          <a:xfrm>
            <a:off x="2358974" y="2316116"/>
            <a:ext cx="392736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Ekologi, </a:t>
            </a:r>
            <a:br>
              <a:rPr lang="sv-SE" sz="700"/>
            </a:br>
            <a:r>
              <a:rPr lang="sv-SE" sz="700"/>
              <a:t>hållbarhet</a:t>
            </a:r>
          </a:p>
        </p:txBody>
      </p:sp>
      <p:sp>
        <p:nvSpPr>
          <p:cNvPr id="234" name="textruta 233">
            <a:extLst>
              <a:ext uri="{FF2B5EF4-FFF2-40B4-BE49-F238E27FC236}">
                <a16:creationId xmlns:a16="http://schemas.microsoft.com/office/drawing/2014/main" id="{9E471A05-3D2F-4AD5-93C4-454EC30D67EE}"/>
              </a:ext>
            </a:extLst>
          </p:cNvPr>
          <p:cNvSpPr txBox="1"/>
          <p:nvPr/>
        </p:nvSpPr>
        <p:spPr>
          <a:xfrm>
            <a:off x="2358974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Sjuk, feber</a:t>
            </a:r>
          </a:p>
        </p:txBody>
      </p:sp>
      <p:sp>
        <p:nvSpPr>
          <p:cNvPr id="236" name="textruta 235">
            <a:extLst>
              <a:ext uri="{FF2B5EF4-FFF2-40B4-BE49-F238E27FC236}">
                <a16:creationId xmlns:a16="http://schemas.microsoft.com/office/drawing/2014/main" id="{141ACB1B-D5F7-4F5C-A983-015586028485}"/>
              </a:ext>
            </a:extLst>
          </p:cNvPr>
          <p:cNvSpPr txBox="1"/>
          <p:nvPr/>
        </p:nvSpPr>
        <p:spPr>
          <a:xfrm>
            <a:off x="1598667" y="3089596"/>
            <a:ext cx="347852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Fikabröd</a:t>
            </a:r>
          </a:p>
        </p:txBody>
      </p:sp>
      <p:sp>
        <p:nvSpPr>
          <p:cNvPr id="237" name="textruta 236">
            <a:extLst>
              <a:ext uri="{FF2B5EF4-FFF2-40B4-BE49-F238E27FC236}">
                <a16:creationId xmlns:a16="http://schemas.microsoft.com/office/drawing/2014/main" id="{FC2815C9-7773-4371-9134-21EC71642C05}"/>
              </a:ext>
            </a:extLst>
          </p:cNvPr>
          <p:cNvSpPr txBox="1"/>
          <p:nvPr/>
        </p:nvSpPr>
        <p:spPr>
          <a:xfrm>
            <a:off x="1586228" y="3866917"/>
            <a:ext cx="6588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Kluster samhällsaktörer</a:t>
            </a:r>
          </a:p>
        </p:txBody>
      </p:sp>
      <p:sp>
        <p:nvSpPr>
          <p:cNvPr id="238" name="textruta 237">
            <a:extLst>
              <a:ext uri="{FF2B5EF4-FFF2-40B4-BE49-F238E27FC236}">
                <a16:creationId xmlns:a16="http://schemas.microsoft.com/office/drawing/2014/main" id="{D7F11B8F-9749-4A8E-9E52-D3F1BF3E6D89}"/>
              </a:ext>
            </a:extLst>
          </p:cNvPr>
          <p:cNvSpPr txBox="1"/>
          <p:nvPr/>
        </p:nvSpPr>
        <p:spPr>
          <a:xfrm>
            <a:off x="1598667" y="4653762"/>
            <a:ext cx="74987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Mail, korrespondens</a:t>
            </a:r>
          </a:p>
        </p:txBody>
      </p:sp>
      <p:sp>
        <p:nvSpPr>
          <p:cNvPr id="239" name="textruta 238">
            <a:extLst>
              <a:ext uri="{FF2B5EF4-FFF2-40B4-BE49-F238E27FC236}">
                <a16:creationId xmlns:a16="http://schemas.microsoft.com/office/drawing/2014/main" id="{8E2FA1E1-D9AB-4C69-B79C-4D46D0B80E2A}"/>
              </a:ext>
            </a:extLst>
          </p:cNvPr>
          <p:cNvSpPr txBox="1"/>
          <p:nvPr/>
        </p:nvSpPr>
        <p:spPr>
          <a:xfrm>
            <a:off x="1598667" y="2316116"/>
            <a:ext cx="663643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Växkraft, ekologi</a:t>
            </a:r>
          </a:p>
        </p:txBody>
      </p:sp>
      <p:sp>
        <p:nvSpPr>
          <p:cNvPr id="240" name="textruta 239">
            <a:extLst>
              <a:ext uri="{FF2B5EF4-FFF2-40B4-BE49-F238E27FC236}">
                <a16:creationId xmlns:a16="http://schemas.microsoft.com/office/drawing/2014/main" id="{6FCAD7A0-7174-493F-87C7-103BA99B0924}"/>
              </a:ext>
            </a:extLst>
          </p:cNvPr>
          <p:cNvSpPr txBox="1"/>
          <p:nvPr/>
        </p:nvSpPr>
        <p:spPr>
          <a:xfrm>
            <a:off x="1598667" y="5459236"/>
            <a:ext cx="74987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Samarbete, överenskommelse</a:t>
            </a:r>
          </a:p>
        </p:txBody>
      </p:sp>
      <p:sp>
        <p:nvSpPr>
          <p:cNvPr id="242" name="textruta 241">
            <a:extLst>
              <a:ext uri="{FF2B5EF4-FFF2-40B4-BE49-F238E27FC236}">
                <a16:creationId xmlns:a16="http://schemas.microsoft.com/office/drawing/2014/main" id="{4FE0366B-D26B-4ACC-BB11-5422795C7089}"/>
              </a:ext>
            </a:extLst>
          </p:cNvPr>
          <p:cNvSpPr txBox="1"/>
          <p:nvPr/>
        </p:nvSpPr>
        <p:spPr>
          <a:xfrm>
            <a:off x="838360" y="3089596"/>
            <a:ext cx="237244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Familj</a:t>
            </a:r>
          </a:p>
        </p:txBody>
      </p:sp>
      <p:sp>
        <p:nvSpPr>
          <p:cNvPr id="243" name="textruta 242">
            <a:extLst>
              <a:ext uri="{FF2B5EF4-FFF2-40B4-BE49-F238E27FC236}">
                <a16:creationId xmlns:a16="http://schemas.microsoft.com/office/drawing/2014/main" id="{7ECA0853-2F3A-45EA-BE65-F6909C232874}"/>
              </a:ext>
            </a:extLst>
          </p:cNvPr>
          <p:cNvSpPr txBox="1"/>
          <p:nvPr/>
        </p:nvSpPr>
        <p:spPr>
          <a:xfrm>
            <a:off x="825921" y="3866917"/>
            <a:ext cx="59792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Kluster, samarbetsord</a:t>
            </a:r>
          </a:p>
        </p:txBody>
      </p:sp>
      <p:sp>
        <p:nvSpPr>
          <p:cNvPr id="244" name="textruta 243">
            <a:extLst>
              <a:ext uri="{FF2B5EF4-FFF2-40B4-BE49-F238E27FC236}">
                <a16:creationId xmlns:a16="http://schemas.microsoft.com/office/drawing/2014/main" id="{D3912900-A882-4A47-8F31-720A9DFEF225}"/>
              </a:ext>
            </a:extLst>
          </p:cNvPr>
          <p:cNvSpPr txBox="1"/>
          <p:nvPr/>
        </p:nvSpPr>
        <p:spPr>
          <a:xfrm>
            <a:off x="838360" y="4653762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Life science</a:t>
            </a:r>
          </a:p>
        </p:txBody>
      </p:sp>
      <p:sp>
        <p:nvSpPr>
          <p:cNvPr id="245" name="textruta 244">
            <a:extLst>
              <a:ext uri="{FF2B5EF4-FFF2-40B4-BE49-F238E27FC236}">
                <a16:creationId xmlns:a16="http://schemas.microsoft.com/office/drawing/2014/main" id="{AE3197F8-A62C-4450-9FD9-DD54112CABC8}"/>
              </a:ext>
            </a:extLst>
          </p:cNvPr>
          <p:cNvSpPr txBox="1"/>
          <p:nvPr/>
        </p:nvSpPr>
        <p:spPr>
          <a:xfrm>
            <a:off x="838360" y="2316116"/>
            <a:ext cx="302968" cy="20005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sv-SE" sz="700"/>
              <a:t>Logistik</a:t>
            </a:r>
          </a:p>
        </p:txBody>
      </p:sp>
      <p:sp>
        <p:nvSpPr>
          <p:cNvPr id="246" name="textruta 245">
            <a:extLst>
              <a:ext uri="{FF2B5EF4-FFF2-40B4-BE49-F238E27FC236}">
                <a16:creationId xmlns:a16="http://schemas.microsoft.com/office/drawing/2014/main" id="{8CE0EA1C-AFD1-4440-A9F9-7DB7673385D8}"/>
              </a:ext>
            </a:extLst>
          </p:cNvPr>
          <p:cNvSpPr txBox="1"/>
          <p:nvPr/>
        </p:nvSpPr>
        <p:spPr>
          <a:xfrm>
            <a:off x="838360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Produktion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329660-E93C-42CE-BB3C-DF975AC80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44" y="1702672"/>
            <a:ext cx="720000" cy="72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A2728DD-B154-4BD7-A9B2-14F4094FDE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22" y="1702672"/>
            <a:ext cx="720000" cy="720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C20236F-A709-4955-A424-1BF0D5AD0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00" y="1702672"/>
            <a:ext cx="720000" cy="7200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6727F15-12C7-459E-B92C-72A536CA4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78" y="1702672"/>
            <a:ext cx="720000" cy="720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1D5681B-F4B4-4D18-A4E7-56895E9E1E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56" y="1702672"/>
            <a:ext cx="720000" cy="720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3EEDE13-DC49-4191-AE74-66117EF48F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34" y="1702672"/>
            <a:ext cx="720000" cy="7200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70AF0393-43AC-4458-8513-356245C08A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12" y="1702672"/>
            <a:ext cx="720000" cy="72000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772253A7-9861-4955-8460-AA6A770C24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90" y="1702672"/>
            <a:ext cx="720000" cy="7200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5D43177C-AEB1-4438-B133-3A4A3D315D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68" y="1702672"/>
            <a:ext cx="720000" cy="720000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50B14E52-B59F-462A-A334-DEE5464EEA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66" y="1702672"/>
            <a:ext cx="720000" cy="720000"/>
          </a:xfrm>
          <a:prstGeom prst="rect">
            <a:avLst/>
          </a:prstGeom>
        </p:spPr>
      </p:pic>
      <p:pic>
        <p:nvPicPr>
          <p:cNvPr id="235" name="Bildobjekt 234">
            <a:extLst>
              <a:ext uri="{FF2B5EF4-FFF2-40B4-BE49-F238E27FC236}">
                <a16:creationId xmlns:a16="http://schemas.microsoft.com/office/drawing/2014/main" id="{C51881EC-A29C-44CA-BC1E-DDD12D3A81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46" y="1702672"/>
            <a:ext cx="720000" cy="720000"/>
          </a:xfrm>
          <a:prstGeom prst="rect">
            <a:avLst/>
          </a:prstGeom>
        </p:spPr>
      </p:pic>
      <p:pic>
        <p:nvPicPr>
          <p:cNvPr id="247" name="Bildobjekt 246">
            <a:extLst>
              <a:ext uri="{FF2B5EF4-FFF2-40B4-BE49-F238E27FC236}">
                <a16:creationId xmlns:a16="http://schemas.microsoft.com/office/drawing/2014/main" id="{EF09AC65-4046-4187-851D-043A7DCD1D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321" y="1702672"/>
            <a:ext cx="720000" cy="720000"/>
          </a:xfrm>
          <a:prstGeom prst="rect">
            <a:avLst/>
          </a:prstGeom>
        </p:spPr>
      </p:pic>
      <p:pic>
        <p:nvPicPr>
          <p:cNvPr id="249" name="Bildobjekt 248">
            <a:extLst>
              <a:ext uri="{FF2B5EF4-FFF2-40B4-BE49-F238E27FC236}">
                <a16:creationId xmlns:a16="http://schemas.microsoft.com/office/drawing/2014/main" id="{37C2B1C3-F8DB-4FBB-906A-DD66DEBD4B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0" y="2458872"/>
            <a:ext cx="720000" cy="720000"/>
          </a:xfrm>
          <a:prstGeom prst="rect">
            <a:avLst/>
          </a:prstGeom>
        </p:spPr>
      </p:pic>
      <p:pic>
        <p:nvPicPr>
          <p:cNvPr id="251" name="Bildobjekt 250">
            <a:extLst>
              <a:ext uri="{FF2B5EF4-FFF2-40B4-BE49-F238E27FC236}">
                <a16:creationId xmlns:a16="http://schemas.microsoft.com/office/drawing/2014/main" id="{3B383B57-2E32-43DB-A34F-A182B49D2A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53" y="2458872"/>
            <a:ext cx="720000" cy="720000"/>
          </a:xfrm>
          <a:prstGeom prst="rect">
            <a:avLst/>
          </a:prstGeom>
        </p:spPr>
      </p:pic>
      <p:pic>
        <p:nvPicPr>
          <p:cNvPr id="253" name="Bildobjekt 252">
            <a:extLst>
              <a:ext uri="{FF2B5EF4-FFF2-40B4-BE49-F238E27FC236}">
                <a16:creationId xmlns:a16="http://schemas.microsoft.com/office/drawing/2014/main" id="{AA07B3F3-3A52-4A2B-9EBE-3201C2C2F8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16" y="2458872"/>
            <a:ext cx="720000" cy="720000"/>
          </a:xfrm>
          <a:prstGeom prst="rect">
            <a:avLst/>
          </a:prstGeom>
        </p:spPr>
      </p:pic>
      <p:pic>
        <p:nvPicPr>
          <p:cNvPr id="255" name="Bildobjekt 254">
            <a:extLst>
              <a:ext uri="{FF2B5EF4-FFF2-40B4-BE49-F238E27FC236}">
                <a16:creationId xmlns:a16="http://schemas.microsoft.com/office/drawing/2014/main" id="{52828061-CC78-488B-A84C-FE9FC8B562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79" y="2458872"/>
            <a:ext cx="720000" cy="720000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B868FAC0-3A56-4700-8802-3FF52485BE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42" y="2458872"/>
            <a:ext cx="720000" cy="720000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E3557888-1F9F-4E9A-A8EB-980AD77DC82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05" y="2458872"/>
            <a:ext cx="720000" cy="720000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5E0D9AFA-D6B3-45AF-9308-95DA9D1F889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68" y="2458872"/>
            <a:ext cx="720000" cy="720000"/>
          </a:xfrm>
          <a:prstGeom prst="rect">
            <a:avLst/>
          </a:prstGeom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E11F3AE7-907C-40D7-B2BF-178EB8E0DD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31" y="2458872"/>
            <a:ext cx="720000" cy="720000"/>
          </a:xfrm>
          <a:prstGeom prst="rect">
            <a:avLst/>
          </a:prstGeom>
        </p:spPr>
      </p:pic>
      <p:pic>
        <p:nvPicPr>
          <p:cNvPr id="51" name="Bildobjekt 50" descr="En bild som visar objekt&#10;&#10;Automatiskt genererad beskrivning">
            <a:extLst>
              <a:ext uri="{FF2B5EF4-FFF2-40B4-BE49-F238E27FC236}">
                <a16:creationId xmlns:a16="http://schemas.microsoft.com/office/drawing/2014/main" id="{9FD41C8F-B8B5-4E62-8774-BA81F0E771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94" y="2458872"/>
            <a:ext cx="720000" cy="720000"/>
          </a:xfrm>
          <a:prstGeom prst="rect">
            <a:avLst/>
          </a:prstGeom>
        </p:spPr>
      </p:pic>
      <p:pic>
        <p:nvPicPr>
          <p:cNvPr id="55" name="Bildobjekt 54">
            <a:extLst>
              <a:ext uri="{FF2B5EF4-FFF2-40B4-BE49-F238E27FC236}">
                <a16:creationId xmlns:a16="http://schemas.microsoft.com/office/drawing/2014/main" id="{49F71347-2732-4236-8041-0E76B020D43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57" y="2458872"/>
            <a:ext cx="720000" cy="720000"/>
          </a:xfrm>
          <a:prstGeom prst="rect">
            <a:avLst/>
          </a:prstGeom>
        </p:spPr>
      </p:pic>
      <p:pic>
        <p:nvPicPr>
          <p:cNvPr id="59" name="Bildobjekt 58">
            <a:extLst>
              <a:ext uri="{FF2B5EF4-FFF2-40B4-BE49-F238E27FC236}">
                <a16:creationId xmlns:a16="http://schemas.microsoft.com/office/drawing/2014/main" id="{37354AE9-61FB-472C-8DA4-58333008542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20" y="2458872"/>
            <a:ext cx="720000" cy="720000"/>
          </a:xfrm>
          <a:prstGeom prst="rect">
            <a:avLst/>
          </a:prstGeom>
        </p:spPr>
      </p:pic>
      <p:pic>
        <p:nvPicPr>
          <p:cNvPr id="63" name="Bildobjekt 62">
            <a:extLst>
              <a:ext uri="{FF2B5EF4-FFF2-40B4-BE49-F238E27FC236}">
                <a16:creationId xmlns:a16="http://schemas.microsoft.com/office/drawing/2014/main" id="{8C5740D7-15AD-4CA7-93CF-663E2700A8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83" y="2458872"/>
            <a:ext cx="720000" cy="720000"/>
          </a:xfrm>
          <a:prstGeom prst="rect">
            <a:avLst/>
          </a:prstGeom>
        </p:spPr>
      </p:pic>
      <p:pic>
        <p:nvPicPr>
          <p:cNvPr id="67" name="Bildobjekt 66">
            <a:extLst>
              <a:ext uri="{FF2B5EF4-FFF2-40B4-BE49-F238E27FC236}">
                <a16:creationId xmlns:a16="http://schemas.microsoft.com/office/drawing/2014/main" id="{7ADD5DED-AB79-4CF3-8933-FF49B85F62F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046" y="2458872"/>
            <a:ext cx="720000" cy="720000"/>
          </a:xfrm>
          <a:prstGeom prst="rect">
            <a:avLst/>
          </a:prstGeom>
        </p:spPr>
      </p:pic>
      <p:pic>
        <p:nvPicPr>
          <p:cNvPr id="71" name="Bildobjekt 70">
            <a:extLst>
              <a:ext uri="{FF2B5EF4-FFF2-40B4-BE49-F238E27FC236}">
                <a16:creationId xmlns:a16="http://schemas.microsoft.com/office/drawing/2014/main" id="{5ED354E7-4AC2-4125-A24C-BA10E2B30B0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7" y="3257971"/>
            <a:ext cx="720000" cy="720000"/>
          </a:xfrm>
          <a:prstGeom prst="rect">
            <a:avLst/>
          </a:prstGeom>
        </p:spPr>
      </p:pic>
      <p:pic>
        <p:nvPicPr>
          <p:cNvPr id="75" name="Bildobjekt 74">
            <a:extLst>
              <a:ext uri="{FF2B5EF4-FFF2-40B4-BE49-F238E27FC236}">
                <a16:creationId xmlns:a16="http://schemas.microsoft.com/office/drawing/2014/main" id="{D8629373-B02C-4E3F-A1F4-97D55670AC2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37" y="3257971"/>
            <a:ext cx="720000" cy="720000"/>
          </a:xfrm>
          <a:prstGeom prst="rect">
            <a:avLst/>
          </a:prstGeom>
        </p:spPr>
      </p:pic>
      <p:pic>
        <p:nvPicPr>
          <p:cNvPr id="79" name="Bildobjekt 78">
            <a:extLst>
              <a:ext uri="{FF2B5EF4-FFF2-40B4-BE49-F238E27FC236}">
                <a16:creationId xmlns:a16="http://schemas.microsoft.com/office/drawing/2014/main" id="{2029D3FB-3294-4A08-97F2-40464F1E2C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17" y="3257971"/>
            <a:ext cx="720000" cy="720000"/>
          </a:xfrm>
          <a:prstGeom prst="rect">
            <a:avLst/>
          </a:prstGeom>
        </p:spPr>
      </p:pic>
      <p:pic>
        <p:nvPicPr>
          <p:cNvPr id="83" name="Bildobjekt 82" descr="En bild som visar objekt, klocka&#10;&#10;Automatiskt genererad beskrivning">
            <a:extLst>
              <a:ext uri="{FF2B5EF4-FFF2-40B4-BE49-F238E27FC236}">
                <a16:creationId xmlns:a16="http://schemas.microsoft.com/office/drawing/2014/main" id="{1AE25B80-A25E-4A93-95FB-F85EC844E1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97" y="3257971"/>
            <a:ext cx="720000" cy="720000"/>
          </a:xfrm>
          <a:prstGeom prst="rect">
            <a:avLst/>
          </a:prstGeom>
        </p:spPr>
      </p:pic>
      <p:pic>
        <p:nvPicPr>
          <p:cNvPr id="87" name="Bildobjekt 86" descr="En bild som visar objekt&#10;&#10;Automatiskt genererad beskrivning">
            <a:extLst>
              <a:ext uri="{FF2B5EF4-FFF2-40B4-BE49-F238E27FC236}">
                <a16:creationId xmlns:a16="http://schemas.microsoft.com/office/drawing/2014/main" id="{743C7BB0-4D2E-429B-8B31-4782B2BB4E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77" y="3257971"/>
            <a:ext cx="720000" cy="720000"/>
          </a:xfrm>
          <a:prstGeom prst="rect">
            <a:avLst/>
          </a:prstGeom>
        </p:spPr>
      </p:pic>
      <p:pic>
        <p:nvPicPr>
          <p:cNvPr id="91" name="Bildobjekt 90">
            <a:extLst>
              <a:ext uri="{FF2B5EF4-FFF2-40B4-BE49-F238E27FC236}">
                <a16:creationId xmlns:a16="http://schemas.microsoft.com/office/drawing/2014/main" id="{5B28C453-F9D4-48F8-BF29-9B35EFB2251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57" y="3257971"/>
            <a:ext cx="720000" cy="720000"/>
          </a:xfrm>
          <a:prstGeom prst="rect">
            <a:avLst/>
          </a:prstGeom>
        </p:spPr>
      </p:pic>
      <p:pic>
        <p:nvPicPr>
          <p:cNvPr id="95" name="Bildobjekt 94">
            <a:extLst>
              <a:ext uri="{FF2B5EF4-FFF2-40B4-BE49-F238E27FC236}">
                <a16:creationId xmlns:a16="http://schemas.microsoft.com/office/drawing/2014/main" id="{E901BDF0-CD03-4AC9-84D6-FF1D46DBD9B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37" y="3257971"/>
            <a:ext cx="720000" cy="720000"/>
          </a:xfrm>
          <a:prstGeom prst="rect">
            <a:avLst/>
          </a:prstGeom>
        </p:spPr>
      </p:pic>
      <p:pic>
        <p:nvPicPr>
          <p:cNvPr id="99" name="Bildobjekt 98">
            <a:extLst>
              <a:ext uri="{FF2B5EF4-FFF2-40B4-BE49-F238E27FC236}">
                <a16:creationId xmlns:a16="http://schemas.microsoft.com/office/drawing/2014/main" id="{DE640CCF-D79C-4C89-9E1C-65718A4C7E3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17" y="3257971"/>
            <a:ext cx="720000" cy="720000"/>
          </a:xfrm>
          <a:prstGeom prst="rect">
            <a:avLst/>
          </a:prstGeom>
        </p:spPr>
      </p:pic>
      <p:pic>
        <p:nvPicPr>
          <p:cNvPr id="103" name="Bildobjekt 102">
            <a:extLst>
              <a:ext uri="{FF2B5EF4-FFF2-40B4-BE49-F238E27FC236}">
                <a16:creationId xmlns:a16="http://schemas.microsoft.com/office/drawing/2014/main" id="{D3C1FEB5-9E70-46BF-B8D2-7D8C75370A9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97" y="3257971"/>
            <a:ext cx="720000" cy="720000"/>
          </a:xfrm>
          <a:prstGeom prst="rect">
            <a:avLst/>
          </a:prstGeom>
        </p:spPr>
      </p:pic>
      <p:pic>
        <p:nvPicPr>
          <p:cNvPr id="107" name="Bildobjekt 106">
            <a:extLst>
              <a:ext uri="{FF2B5EF4-FFF2-40B4-BE49-F238E27FC236}">
                <a16:creationId xmlns:a16="http://schemas.microsoft.com/office/drawing/2014/main" id="{747B2673-2351-4A91-A642-5A1C4193EA1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77" y="3257971"/>
            <a:ext cx="720000" cy="720000"/>
          </a:xfrm>
          <a:prstGeom prst="rect">
            <a:avLst/>
          </a:prstGeom>
        </p:spPr>
      </p:pic>
      <p:pic>
        <p:nvPicPr>
          <p:cNvPr id="111" name="Bildobjekt 110">
            <a:extLst>
              <a:ext uri="{FF2B5EF4-FFF2-40B4-BE49-F238E27FC236}">
                <a16:creationId xmlns:a16="http://schemas.microsoft.com/office/drawing/2014/main" id="{AE48CC26-06C2-4D3D-AB68-22167A90DC3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57" y="3257971"/>
            <a:ext cx="720000" cy="720000"/>
          </a:xfrm>
          <a:prstGeom prst="rect">
            <a:avLst/>
          </a:prstGeom>
        </p:spPr>
      </p:pic>
      <p:pic>
        <p:nvPicPr>
          <p:cNvPr id="115" name="Bildobjekt 114">
            <a:extLst>
              <a:ext uri="{FF2B5EF4-FFF2-40B4-BE49-F238E27FC236}">
                <a16:creationId xmlns:a16="http://schemas.microsoft.com/office/drawing/2014/main" id="{DB2024D5-D826-4B21-8F9D-31722DA4989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37" y="3257971"/>
            <a:ext cx="720000" cy="720000"/>
          </a:xfrm>
          <a:prstGeom prst="rect">
            <a:avLst/>
          </a:prstGeom>
        </p:spPr>
      </p:pic>
      <p:pic>
        <p:nvPicPr>
          <p:cNvPr id="119" name="Bildobjekt 118">
            <a:extLst>
              <a:ext uri="{FF2B5EF4-FFF2-40B4-BE49-F238E27FC236}">
                <a16:creationId xmlns:a16="http://schemas.microsoft.com/office/drawing/2014/main" id="{6C065EE3-A1D1-4392-8686-0081BBE9640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14" y="3257971"/>
            <a:ext cx="720000" cy="720000"/>
          </a:xfrm>
          <a:prstGeom prst="rect">
            <a:avLst/>
          </a:prstGeom>
        </p:spPr>
      </p:pic>
      <p:pic>
        <p:nvPicPr>
          <p:cNvPr id="123" name="Bildobjekt 122">
            <a:extLst>
              <a:ext uri="{FF2B5EF4-FFF2-40B4-BE49-F238E27FC236}">
                <a16:creationId xmlns:a16="http://schemas.microsoft.com/office/drawing/2014/main" id="{3C8ABAC2-3A26-434F-95C6-2D193936305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78" y="4113294"/>
            <a:ext cx="720000" cy="720000"/>
          </a:xfrm>
          <a:prstGeom prst="rect">
            <a:avLst/>
          </a:prstGeom>
        </p:spPr>
      </p:pic>
      <p:pic>
        <p:nvPicPr>
          <p:cNvPr id="127" name="Bildobjekt 126" descr="En bild som visar objekt&#10;&#10;Automatiskt genererad beskrivning">
            <a:extLst>
              <a:ext uri="{FF2B5EF4-FFF2-40B4-BE49-F238E27FC236}">
                <a16:creationId xmlns:a16="http://schemas.microsoft.com/office/drawing/2014/main" id="{20463DEF-7FD3-4745-8A7D-A0162284145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" y="1690688"/>
            <a:ext cx="720000" cy="720000"/>
          </a:xfrm>
          <a:prstGeom prst="rect">
            <a:avLst/>
          </a:prstGeom>
        </p:spPr>
      </p:pic>
      <p:pic>
        <p:nvPicPr>
          <p:cNvPr id="131" name="Bildobjekt 130">
            <a:extLst>
              <a:ext uri="{FF2B5EF4-FFF2-40B4-BE49-F238E27FC236}">
                <a16:creationId xmlns:a16="http://schemas.microsoft.com/office/drawing/2014/main" id="{194C751B-A3D8-462E-B3F7-1A1D9D2BABE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30" y="4113294"/>
            <a:ext cx="720000" cy="720000"/>
          </a:xfrm>
          <a:prstGeom prst="rect">
            <a:avLst/>
          </a:prstGeom>
        </p:spPr>
      </p:pic>
      <p:pic>
        <p:nvPicPr>
          <p:cNvPr id="135" name="Bildobjekt 134">
            <a:extLst>
              <a:ext uri="{FF2B5EF4-FFF2-40B4-BE49-F238E27FC236}">
                <a16:creationId xmlns:a16="http://schemas.microsoft.com/office/drawing/2014/main" id="{209BFA07-CA05-4222-B1BC-82A2CDCC570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82" y="4113294"/>
            <a:ext cx="720000" cy="720000"/>
          </a:xfrm>
          <a:prstGeom prst="rect">
            <a:avLst/>
          </a:prstGeom>
        </p:spPr>
      </p:pic>
      <p:pic>
        <p:nvPicPr>
          <p:cNvPr id="139" name="Bildobjekt 138">
            <a:extLst>
              <a:ext uri="{FF2B5EF4-FFF2-40B4-BE49-F238E27FC236}">
                <a16:creationId xmlns:a16="http://schemas.microsoft.com/office/drawing/2014/main" id="{061A4339-646B-4539-937C-6762C7AF9BF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34" y="4113294"/>
            <a:ext cx="720000" cy="720000"/>
          </a:xfrm>
          <a:prstGeom prst="rect">
            <a:avLst/>
          </a:prstGeom>
        </p:spPr>
      </p:pic>
      <p:pic>
        <p:nvPicPr>
          <p:cNvPr id="143" name="Bildobjekt 142">
            <a:extLst>
              <a:ext uri="{FF2B5EF4-FFF2-40B4-BE49-F238E27FC236}">
                <a16:creationId xmlns:a16="http://schemas.microsoft.com/office/drawing/2014/main" id="{F5C0AC3E-A1F7-403D-B2A6-73CBEFCB51A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86" y="4113294"/>
            <a:ext cx="720000" cy="720000"/>
          </a:xfrm>
          <a:prstGeom prst="rect">
            <a:avLst/>
          </a:prstGeom>
        </p:spPr>
      </p:pic>
      <p:pic>
        <p:nvPicPr>
          <p:cNvPr id="146" name="Bildobjekt 145">
            <a:extLst>
              <a:ext uri="{FF2B5EF4-FFF2-40B4-BE49-F238E27FC236}">
                <a16:creationId xmlns:a16="http://schemas.microsoft.com/office/drawing/2014/main" id="{DA337D6B-1425-43EB-9AC3-E8C211E464A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35" y="4113294"/>
            <a:ext cx="720000" cy="720000"/>
          </a:xfrm>
          <a:prstGeom prst="rect">
            <a:avLst/>
          </a:prstGeom>
        </p:spPr>
      </p:pic>
      <p:pic>
        <p:nvPicPr>
          <p:cNvPr id="148" name="Bildobjekt 147" descr="En bild som visar elektronik&#10;&#10;Automatiskt genererad beskrivning">
            <a:extLst>
              <a:ext uri="{FF2B5EF4-FFF2-40B4-BE49-F238E27FC236}">
                <a16:creationId xmlns:a16="http://schemas.microsoft.com/office/drawing/2014/main" id="{1CC42FF4-A631-4D44-A577-3FD2C1824B9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90" y="4113294"/>
            <a:ext cx="720000" cy="720000"/>
          </a:xfrm>
          <a:prstGeom prst="rect">
            <a:avLst/>
          </a:prstGeom>
        </p:spPr>
      </p:pic>
      <p:pic>
        <p:nvPicPr>
          <p:cNvPr id="150" name="Bildobjekt 149">
            <a:extLst>
              <a:ext uri="{FF2B5EF4-FFF2-40B4-BE49-F238E27FC236}">
                <a16:creationId xmlns:a16="http://schemas.microsoft.com/office/drawing/2014/main" id="{20F70DBC-DE02-429C-A5D3-7C410A07482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42" y="4113294"/>
            <a:ext cx="720000" cy="720000"/>
          </a:xfrm>
          <a:prstGeom prst="rect">
            <a:avLst/>
          </a:prstGeom>
        </p:spPr>
      </p:pic>
      <p:pic>
        <p:nvPicPr>
          <p:cNvPr id="158" name="Bildobjekt 157" descr="En bild som visar objekt&#10;&#10;Automatiskt genererad beskrivning">
            <a:extLst>
              <a:ext uri="{FF2B5EF4-FFF2-40B4-BE49-F238E27FC236}">
                <a16:creationId xmlns:a16="http://schemas.microsoft.com/office/drawing/2014/main" id="{574361E8-5A7A-4568-88A6-18825067A8AE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94" y="4113294"/>
            <a:ext cx="720000" cy="720000"/>
          </a:xfrm>
          <a:prstGeom prst="rect">
            <a:avLst/>
          </a:prstGeom>
        </p:spPr>
      </p:pic>
      <p:pic>
        <p:nvPicPr>
          <p:cNvPr id="160" name="Bildobjekt 159">
            <a:extLst>
              <a:ext uri="{FF2B5EF4-FFF2-40B4-BE49-F238E27FC236}">
                <a16:creationId xmlns:a16="http://schemas.microsoft.com/office/drawing/2014/main" id="{25B312CD-2F76-492A-99EB-1F54FCEC2D6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46" y="4113294"/>
            <a:ext cx="720000" cy="720000"/>
          </a:xfrm>
          <a:prstGeom prst="rect">
            <a:avLst/>
          </a:prstGeom>
        </p:spPr>
      </p:pic>
      <p:pic>
        <p:nvPicPr>
          <p:cNvPr id="162" name="Bildobjekt 161">
            <a:extLst>
              <a:ext uri="{FF2B5EF4-FFF2-40B4-BE49-F238E27FC236}">
                <a16:creationId xmlns:a16="http://schemas.microsoft.com/office/drawing/2014/main" id="{10BAE651-DF8F-48EA-8D52-A537294906B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98" y="4113294"/>
            <a:ext cx="720000" cy="720000"/>
          </a:xfrm>
          <a:prstGeom prst="rect">
            <a:avLst/>
          </a:prstGeom>
        </p:spPr>
      </p:pic>
      <p:pic>
        <p:nvPicPr>
          <p:cNvPr id="164" name="Bildobjekt 163">
            <a:extLst>
              <a:ext uri="{FF2B5EF4-FFF2-40B4-BE49-F238E27FC236}">
                <a16:creationId xmlns:a16="http://schemas.microsoft.com/office/drawing/2014/main" id="{E7FB9F81-050F-41EA-B9C5-858764DEC53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50" y="4113294"/>
            <a:ext cx="720000" cy="720000"/>
          </a:xfrm>
          <a:prstGeom prst="rect">
            <a:avLst/>
          </a:prstGeom>
        </p:spPr>
      </p:pic>
      <p:pic>
        <p:nvPicPr>
          <p:cNvPr id="168" name="Bildobjekt 167">
            <a:extLst>
              <a:ext uri="{FF2B5EF4-FFF2-40B4-BE49-F238E27FC236}">
                <a16:creationId xmlns:a16="http://schemas.microsoft.com/office/drawing/2014/main" id="{FBA456BE-7922-4236-9ADF-082F26364AA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02" y="4113294"/>
            <a:ext cx="720000" cy="720000"/>
          </a:xfrm>
          <a:prstGeom prst="rect">
            <a:avLst/>
          </a:prstGeom>
        </p:spPr>
      </p:pic>
      <p:pic>
        <p:nvPicPr>
          <p:cNvPr id="174" name="Bildobjekt 173">
            <a:extLst>
              <a:ext uri="{FF2B5EF4-FFF2-40B4-BE49-F238E27FC236}">
                <a16:creationId xmlns:a16="http://schemas.microsoft.com/office/drawing/2014/main" id="{A5C345E8-E5F3-41FD-B3BF-EEDF9959203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5" y="4878629"/>
            <a:ext cx="720000" cy="720000"/>
          </a:xfrm>
          <a:prstGeom prst="rect">
            <a:avLst/>
          </a:prstGeom>
        </p:spPr>
      </p:pic>
      <p:pic>
        <p:nvPicPr>
          <p:cNvPr id="181" name="Bildobjekt 180">
            <a:extLst>
              <a:ext uri="{FF2B5EF4-FFF2-40B4-BE49-F238E27FC236}">
                <a16:creationId xmlns:a16="http://schemas.microsoft.com/office/drawing/2014/main" id="{2A0562F5-74B3-47EF-A0F1-950D34EC09E7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60" y="4878629"/>
            <a:ext cx="720000" cy="720000"/>
          </a:xfrm>
          <a:prstGeom prst="rect">
            <a:avLst/>
          </a:prstGeom>
        </p:spPr>
      </p:pic>
      <p:pic>
        <p:nvPicPr>
          <p:cNvPr id="193" name="Bildobjekt 192">
            <a:extLst>
              <a:ext uri="{FF2B5EF4-FFF2-40B4-BE49-F238E27FC236}">
                <a16:creationId xmlns:a16="http://schemas.microsoft.com/office/drawing/2014/main" id="{DC6773CF-BD04-4BF6-A971-E3FAEB26311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03" y="4878629"/>
            <a:ext cx="720000" cy="720000"/>
          </a:xfrm>
          <a:prstGeom prst="rect">
            <a:avLst/>
          </a:prstGeom>
        </p:spPr>
      </p:pic>
      <p:pic>
        <p:nvPicPr>
          <p:cNvPr id="205" name="Bildobjekt 204">
            <a:extLst>
              <a:ext uri="{FF2B5EF4-FFF2-40B4-BE49-F238E27FC236}">
                <a16:creationId xmlns:a16="http://schemas.microsoft.com/office/drawing/2014/main" id="{995CB640-A4EB-4B5B-9618-C21304B2A24B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04" y="4878629"/>
            <a:ext cx="720000" cy="720000"/>
          </a:xfrm>
          <a:prstGeom prst="rect">
            <a:avLst/>
          </a:prstGeom>
        </p:spPr>
      </p:pic>
      <p:pic>
        <p:nvPicPr>
          <p:cNvPr id="217" name="Bildobjekt 216">
            <a:extLst>
              <a:ext uri="{FF2B5EF4-FFF2-40B4-BE49-F238E27FC236}">
                <a16:creationId xmlns:a16="http://schemas.microsoft.com/office/drawing/2014/main" id="{85EAE02D-6D3D-4B90-8F6B-53D190E1B01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95" y="4878629"/>
            <a:ext cx="720000" cy="720000"/>
          </a:xfrm>
          <a:prstGeom prst="rect">
            <a:avLst/>
          </a:prstGeom>
        </p:spPr>
      </p:pic>
      <p:pic>
        <p:nvPicPr>
          <p:cNvPr id="256" name="Bildobjekt 255">
            <a:extLst>
              <a:ext uri="{FF2B5EF4-FFF2-40B4-BE49-F238E27FC236}">
                <a16:creationId xmlns:a16="http://schemas.microsoft.com/office/drawing/2014/main" id="{6517B6E1-B483-44FD-BC47-09D57BB46717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06" y="4878629"/>
            <a:ext cx="720000" cy="720000"/>
          </a:xfrm>
          <a:prstGeom prst="rect">
            <a:avLst/>
          </a:prstGeom>
        </p:spPr>
      </p:pic>
      <p:pic>
        <p:nvPicPr>
          <p:cNvPr id="258" name="Bildobjekt 257">
            <a:extLst>
              <a:ext uri="{FF2B5EF4-FFF2-40B4-BE49-F238E27FC236}">
                <a16:creationId xmlns:a16="http://schemas.microsoft.com/office/drawing/2014/main" id="{191198D8-B785-461F-9F7E-7168656F0C2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07" y="4878629"/>
            <a:ext cx="720000" cy="720000"/>
          </a:xfrm>
          <a:prstGeom prst="rect">
            <a:avLst/>
          </a:prstGeom>
        </p:spPr>
      </p:pic>
      <p:pic>
        <p:nvPicPr>
          <p:cNvPr id="260" name="Bildobjekt 259">
            <a:extLst>
              <a:ext uri="{FF2B5EF4-FFF2-40B4-BE49-F238E27FC236}">
                <a16:creationId xmlns:a16="http://schemas.microsoft.com/office/drawing/2014/main" id="{293F7B6C-E656-43A0-8C44-AE0A7BB4411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8" y="4878629"/>
            <a:ext cx="720000" cy="720000"/>
          </a:xfrm>
          <a:prstGeom prst="rect">
            <a:avLst/>
          </a:prstGeom>
        </p:spPr>
      </p:pic>
      <p:pic>
        <p:nvPicPr>
          <p:cNvPr id="262" name="Bildobjekt 261">
            <a:extLst>
              <a:ext uri="{FF2B5EF4-FFF2-40B4-BE49-F238E27FC236}">
                <a16:creationId xmlns:a16="http://schemas.microsoft.com/office/drawing/2014/main" id="{84A1DFF1-C42D-4D51-B26D-870D1EF1CEC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09" y="4878629"/>
            <a:ext cx="720000" cy="720000"/>
          </a:xfrm>
          <a:prstGeom prst="rect">
            <a:avLst/>
          </a:prstGeom>
        </p:spPr>
      </p:pic>
      <p:pic>
        <p:nvPicPr>
          <p:cNvPr id="264" name="Bildobjekt 263">
            <a:extLst>
              <a:ext uri="{FF2B5EF4-FFF2-40B4-BE49-F238E27FC236}">
                <a16:creationId xmlns:a16="http://schemas.microsoft.com/office/drawing/2014/main" id="{D7AB1BBE-8574-4DD3-8ECA-E10573C6D5B6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25" y="4878629"/>
            <a:ext cx="720000" cy="720000"/>
          </a:xfrm>
          <a:prstGeom prst="rect">
            <a:avLst/>
          </a:prstGeom>
        </p:spPr>
      </p:pic>
      <p:pic>
        <p:nvPicPr>
          <p:cNvPr id="266" name="Bildobjekt 265" descr="En bild som visar elektronik&#10;&#10;Automatiskt genererad beskrivning">
            <a:extLst>
              <a:ext uri="{FF2B5EF4-FFF2-40B4-BE49-F238E27FC236}">
                <a16:creationId xmlns:a16="http://schemas.microsoft.com/office/drawing/2014/main" id="{F60EEDBA-D96C-4B1A-9CB0-A6B035A3A1F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11" y="4878629"/>
            <a:ext cx="720000" cy="720000"/>
          </a:xfrm>
          <a:prstGeom prst="rect">
            <a:avLst/>
          </a:prstGeom>
        </p:spPr>
      </p:pic>
      <p:pic>
        <p:nvPicPr>
          <p:cNvPr id="268" name="Bildobjekt 267">
            <a:extLst>
              <a:ext uri="{FF2B5EF4-FFF2-40B4-BE49-F238E27FC236}">
                <a16:creationId xmlns:a16="http://schemas.microsoft.com/office/drawing/2014/main" id="{0EE6160C-E71C-4C30-BB2B-BAEC98E45CE4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37" y="4878629"/>
            <a:ext cx="720000" cy="720000"/>
          </a:xfrm>
          <a:prstGeom prst="rect">
            <a:avLst/>
          </a:prstGeom>
        </p:spPr>
      </p:pic>
      <p:pic>
        <p:nvPicPr>
          <p:cNvPr id="270" name="Bildobjekt 269">
            <a:extLst>
              <a:ext uri="{FF2B5EF4-FFF2-40B4-BE49-F238E27FC236}">
                <a16:creationId xmlns:a16="http://schemas.microsoft.com/office/drawing/2014/main" id="{4A82EFF7-13CE-4735-993D-62A99F19C09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17" y="4878629"/>
            <a:ext cx="720000" cy="720000"/>
          </a:xfrm>
          <a:prstGeom prst="rect">
            <a:avLst/>
          </a:prstGeom>
        </p:spPr>
      </p:pic>
      <p:pic>
        <p:nvPicPr>
          <p:cNvPr id="272" name="Bildobjekt 271">
            <a:extLst>
              <a:ext uri="{FF2B5EF4-FFF2-40B4-BE49-F238E27FC236}">
                <a16:creationId xmlns:a16="http://schemas.microsoft.com/office/drawing/2014/main" id="{C02A4EA8-AD8A-48A3-B566-8044ABFA31CA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88" y="1702672"/>
            <a:ext cx="720000" cy="720000"/>
          </a:xfrm>
          <a:prstGeom prst="rect">
            <a:avLst/>
          </a:prstGeom>
        </p:spPr>
      </p:pic>
      <p:pic>
        <p:nvPicPr>
          <p:cNvPr id="274" name="Bildobjekt 273">
            <a:extLst>
              <a:ext uri="{FF2B5EF4-FFF2-40B4-BE49-F238E27FC236}">
                <a16:creationId xmlns:a16="http://schemas.microsoft.com/office/drawing/2014/main" id="{94630ABC-E97A-4582-AA98-B69800F38930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67" y="3278493"/>
            <a:ext cx="720000" cy="720000"/>
          </a:xfrm>
          <a:prstGeom prst="rect">
            <a:avLst/>
          </a:prstGeom>
        </p:spPr>
      </p:pic>
      <p:pic>
        <p:nvPicPr>
          <p:cNvPr id="276" name="Bildobjekt 275">
            <a:extLst>
              <a:ext uri="{FF2B5EF4-FFF2-40B4-BE49-F238E27FC236}">
                <a16:creationId xmlns:a16="http://schemas.microsoft.com/office/drawing/2014/main" id="{D13AE834-8570-4DE5-9E3C-E27603A201F7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559" y="4113294"/>
            <a:ext cx="720000" cy="720000"/>
          </a:xfrm>
          <a:prstGeom prst="rect">
            <a:avLst/>
          </a:prstGeom>
        </p:spPr>
      </p:pic>
      <p:pic>
        <p:nvPicPr>
          <p:cNvPr id="278" name="Bildobjekt 277">
            <a:extLst>
              <a:ext uri="{FF2B5EF4-FFF2-40B4-BE49-F238E27FC236}">
                <a16:creationId xmlns:a16="http://schemas.microsoft.com/office/drawing/2014/main" id="{057E7697-D4CE-4E22-B398-C253318A7951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67" y="2479012"/>
            <a:ext cx="720000" cy="720000"/>
          </a:xfrm>
          <a:prstGeom prst="rect">
            <a:avLst/>
          </a:prstGeom>
        </p:spPr>
      </p:pic>
      <p:sp>
        <p:nvSpPr>
          <p:cNvPr id="216" name="textruta 215">
            <a:extLst>
              <a:ext uri="{FF2B5EF4-FFF2-40B4-BE49-F238E27FC236}">
                <a16:creationId xmlns:a16="http://schemas.microsoft.com/office/drawing/2014/main" id="{486B1CD4-D512-4DE3-B1B0-1ACFA66B6A82}"/>
              </a:ext>
            </a:extLst>
          </p:cNvPr>
          <p:cNvSpPr txBox="1"/>
          <p:nvPr/>
        </p:nvSpPr>
        <p:spPr>
          <a:xfrm>
            <a:off x="4639895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Sparande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B4189AF-825B-4B27-B0C7-EC3EBA9D39F2}"/>
              </a:ext>
            </a:extLst>
          </p:cNvPr>
          <p:cNvPicPr>
            <a:picLocks noChangeAspect="1"/>
          </p:cNvPicPr>
          <p:nvPr/>
        </p:nvPicPr>
        <p:blipFill rotWithShape="1">
          <a:blip r:embed="rId75"/>
          <a:srcRect l="10371" t="26340" r="11198" b="26943"/>
          <a:stretch/>
        </p:blipFill>
        <p:spPr>
          <a:xfrm>
            <a:off x="10562069" y="5007043"/>
            <a:ext cx="778396" cy="46364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57772DF-7941-4BDE-BC7C-776CC1F5E306}"/>
              </a:ext>
            </a:extLst>
          </p:cNvPr>
          <p:cNvPicPr>
            <a:picLocks noChangeAspect="1"/>
          </p:cNvPicPr>
          <p:nvPr/>
        </p:nvPicPr>
        <p:blipFill rotWithShape="1">
          <a:blip r:embed="rId76"/>
          <a:srcRect l="5591" t="29094" r="2889" b="27974"/>
          <a:stretch/>
        </p:blipFill>
        <p:spPr>
          <a:xfrm>
            <a:off x="838200" y="5813812"/>
            <a:ext cx="908312" cy="426086"/>
          </a:xfrm>
          <a:prstGeom prst="rect">
            <a:avLst/>
          </a:prstGeom>
        </p:spPr>
      </p:pic>
      <p:sp>
        <p:nvSpPr>
          <p:cNvPr id="147" name="textruta 146">
            <a:extLst>
              <a:ext uri="{FF2B5EF4-FFF2-40B4-BE49-F238E27FC236}">
                <a16:creationId xmlns:a16="http://schemas.microsoft.com/office/drawing/2014/main" id="{B9BE36EE-A3AD-43BF-9708-34E51D346BB0}"/>
              </a:ext>
            </a:extLst>
          </p:cNvPr>
          <p:cNvSpPr txBox="1"/>
          <p:nvPr/>
        </p:nvSpPr>
        <p:spPr>
          <a:xfrm>
            <a:off x="10593333" y="5459236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Bil</a:t>
            </a:r>
          </a:p>
        </p:txBody>
      </p:sp>
      <p:sp>
        <p:nvSpPr>
          <p:cNvPr id="149" name="textruta 148">
            <a:extLst>
              <a:ext uri="{FF2B5EF4-FFF2-40B4-BE49-F238E27FC236}">
                <a16:creationId xmlns:a16="http://schemas.microsoft.com/office/drawing/2014/main" id="{939B3280-3C7A-45D8-95C6-0D65F942FD93}"/>
              </a:ext>
            </a:extLst>
          </p:cNvPr>
          <p:cNvSpPr txBox="1"/>
          <p:nvPr/>
        </p:nvSpPr>
        <p:spPr>
          <a:xfrm>
            <a:off x="848790" y="6183628"/>
            <a:ext cx="749877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700"/>
              <a:t>Lastbil</a:t>
            </a:r>
          </a:p>
        </p:txBody>
      </p:sp>
    </p:spTree>
    <p:extLst>
      <p:ext uri="{BB962C8B-B14F-4D97-AF65-F5344CB8AC3E}">
        <p14:creationId xmlns:p14="http://schemas.microsoft.com/office/powerpoint/2010/main" val="173492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fullständig cirkel 18">
            <a:extLst>
              <a:ext uri="{FF2B5EF4-FFF2-40B4-BE49-F238E27FC236}">
                <a16:creationId xmlns:a16="http://schemas.microsoft.com/office/drawing/2014/main" id="{BB40F33F-EE8A-4347-A104-117634716473}"/>
              </a:ext>
            </a:extLst>
          </p:cNvPr>
          <p:cNvSpPr/>
          <p:nvPr/>
        </p:nvSpPr>
        <p:spPr>
          <a:xfrm>
            <a:off x="1744917" y="2630350"/>
            <a:ext cx="2777657" cy="3226695"/>
          </a:xfrm>
          <a:prstGeom prst="pie">
            <a:avLst>
              <a:gd name="adj1" fmla="val 10800000"/>
              <a:gd name="adj2" fmla="val 162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49822A8-2A5B-407D-87ED-A44492DF78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20353" r="24241" b="26290"/>
          <a:stretch/>
        </p:blipFill>
        <p:spPr>
          <a:xfrm>
            <a:off x="1145533" y="647313"/>
            <a:ext cx="5580001" cy="5580000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1235B52C-51C0-4177-9F90-0592C97A1847}"/>
              </a:ext>
            </a:extLst>
          </p:cNvPr>
          <p:cNvSpPr txBox="1"/>
          <p:nvPr/>
        </p:nvSpPr>
        <p:spPr>
          <a:xfrm>
            <a:off x="1463476" y="2991578"/>
            <a:ext cx="2186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New Baskerville Std" panose="02020602060506020304" pitchFamily="18" charset="0"/>
                <a:ea typeface="+mn-ea"/>
                <a:cs typeface="+mn-cs"/>
              </a:rPr>
              <a:t>25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New Baskerville Std" panose="02020602060506020304" pitchFamily="18" charset="0"/>
                <a:ea typeface="+mn-ea"/>
                <a:cs typeface="+mn-cs"/>
              </a:rPr>
              <a:t>%</a:t>
            </a:r>
            <a:endParaRPr kumimoji="0" lang="sv-S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New Baskerville Std" panose="02020602060506020304" pitchFamily="18" charset="0"/>
              <a:ea typeface="+mn-ea"/>
              <a:cs typeface="+mn-cs"/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BF4B480-CB70-4432-B6FA-B7A3F1A94C07}"/>
              </a:ext>
            </a:extLst>
          </p:cNvPr>
          <p:cNvSpPr txBox="1"/>
          <p:nvPr/>
        </p:nvSpPr>
        <p:spPr>
          <a:xfrm>
            <a:off x="4642225" y="1566953"/>
            <a:ext cx="30184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New Baskerville Std" panose="02020602060506020304" pitchFamily="18" charset="0"/>
                <a:ea typeface="+mn-ea"/>
                <a:cs typeface="+mn-cs"/>
              </a:rPr>
              <a:t>75</a:t>
            </a:r>
            <a:r>
              <a:rPr kumimoji="0" lang="sv-SE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New Baskerville Std" panose="02020602060506020304" pitchFamily="18" charset="0"/>
                <a:ea typeface="+mn-ea"/>
                <a:cs typeface="+mn-cs"/>
              </a:rPr>
              <a:t>%</a:t>
            </a:r>
            <a:endParaRPr kumimoji="0" lang="sv-SE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New Baskerville Std" panose="02020602060506020304" pitchFamily="18" charset="0"/>
              <a:ea typeface="+mn-ea"/>
              <a:cs typeface="+mn-cs"/>
            </a:endParaRPr>
          </a:p>
        </p:txBody>
      </p:sp>
      <p:sp>
        <p:nvSpPr>
          <p:cNvPr id="23" name="Frihandsfigur: Form 22">
            <a:extLst>
              <a:ext uri="{FF2B5EF4-FFF2-40B4-BE49-F238E27FC236}">
                <a16:creationId xmlns:a16="http://schemas.microsoft.com/office/drawing/2014/main" id="{6265CCE1-B22D-4F9C-BCF4-2E0E04B967C3}"/>
              </a:ext>
            </a:extLst>
          </p:cNvPr>
          <p:cNvSpPr/>
          <p:nvPr/>
        </p:nvSpPr>
        <p:spPr>
          <a:xfrm rot="491187">
            <a:off x="3731008" y="2576347"/>
            <a:ext cx="1184299" cy="1167859"/>
          </a:xfrm>
          <a:custGeom>
            <a:avLst/>
            <a:gdLst>
              <a:gd name="connsiteX0" fmla="*/ 1256307 w 1256307"/>
              <a:gd name="connsiteY0" fmla="*/ 0 h 1606164"/>
              <a:gd name="connsiteX1" fmla="*/ 278296 w 1256307"/>
              <a:gd name="connsiteY1" fmla="*/ 326004 h 1606164"/>
              <a:gd name="connsiteX2" fmla="*/ 0 w 1256307"/>
              <a:gd name="connsiteY2" fmla="*/ 1606164 h 160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6307" h="1606164">
                <a:moveTo>
                  <a:pt x="1256307" y="0"/>
                </a:moveTo>
                <a:cubicBezTo>
                  <a:pt x="871993" y="29155"/>
                  <a:pt x="487680" y="58310"/>
                  <a:pt x="278296" y="326004"/>
                </a:cubicBezTo>
                <a:cubicBezTo>
                  <a:pt x="68911" y="593698"/>
                  <a:pt x="34455" y="1099931"/>
                  <a:pt x="0" y="1606164"/>
                </a:cubicBezTo>
              </a:path>
            </a:pathLst>
          </a:custGeom>
          <a:noFill/>
          <a:ln w="38100" cap="rnd">
            <a:solidFill>
              <a:schemeClr val="bg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CA83934-9048-45CC-BFCF-0001500DC3A6}"/>
              </a:ext>
            </a:extLst>
          </p:cNvPr>
          <p:cNvSpPr txBox="1"/>
          <p:nvPr/>
        </p:nvSpPr>
        <p:spPr>
          <a:xfrm>
            <a:off x="2116273" y="3658922"/>
            <a:ext cx="123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Offentlig sektor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5B24AFF-138E-4E40-B50A-A3E1F4E52AB0}"/>
              </a:ext>
            </a:extLst>
          </p:cNvPr>
          <p:cNvSpPr txBox="1"/>
          <p:nvPr/>
        </p:nvSpPr>
        <p:spPr>
          <a:xfrm>
            <a:off x="5361788" y="3041014"/>
            <a:ext cx="123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 sektor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6CEAA40-E042-47E6-A924-2ACE3625CCE8}"/>
              </a:ext>
            </a:extLst>
          </p:cNvPr>
          <p:cNvSpPr txBox="1"/>
          <p:nvPr/>
        </p:nvSpPr>
        <p:spPr>
          <a:xfrm>
            <a:off x="2619215" y="688542"/>
            <a:ext cx="266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BRP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0954A2D-3C10-4AC7-A075-44FF6F111024}"/>
              </a:ext>
            </a:extLst>
          </p:cNvPr>
          <p:cNvSpPr txBox="1"/>
          <p:nvPr/>
        </p:nvSpPr>
        <p:spPr>
          <a:xfrm>
            <a:off x="8328977" y="3130077"/>
            <a:ext cx="3283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117 000 företag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branscher</a:t>
            </a:r>
          </a:p>
        </p:txBody>
      </p:sp>
    </p:spTree>
    <p:extLst>
      <p:ext uri="{BB962C8B-B14F-4D97-AF65-F5344CB8AC3E}">
        <p14:creationId xmlns:p14="http://schemas.microsoft.com/office/powerpoint/2010/main" val="3235069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ktangel 77">
            <a:extLst>
              <a:ext uri="{FF2B5EF4-FFF2-40B4-BE49-F238E27FC236}">
                <a16:creationId xmlns:a16="http://schemas.microsoft.com/office/drawing/2014/main" id="{A482DB58-AF6A-4B61-9045-5E6BD419E503}"/>
              </a:ext>
            </a:extLst>
          </p:cNvPr>
          <p:cNvSpPr/>
          <p:nvPr/>
        </p:nvSpPr>
        <p:spPr>
          <a:xfrm>
            <a:off x="10109200" y="5372100"/>
            <a:ext cx="2082800" cy="1485900"/>
          </a:xfrm>
          <a:prstGeom prst="rect">
            <a:avLst/>
          </a:prstGeom>
          <a:solidFill>
            <a:srgbClr val="F6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FD9E7B75-EB4D-491D-9333-C243F151D6A9}"/>
              </a:ext>
            </a:extLst>
          </p:cNvPr>
          <p:cNvGrpSpPr/>
          <p:nvPr/>
        </p:nvGrpSpPr>
        <p:grpSpPr>
          <a:xfrm>
            <a:off x="838200" y="4283288"/>
            <a:ext cx="10514013" cy="1908175"/>
            <a:chOff x="838200" y="2001193"/>
            <a:chExt cx="12388429" cy="1908175"/>
          </a:xfrm>
        </p:grpSpPr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8F63ED3F-78F4-4BE9-A349-CBF2E5DBABB8}"/>
                </a:ext>
              </a:extLst>
            </p:cNvPr>
            <p:cNvSpPr/>
            <p:nvPr/>
          </p:nvSpPr>
          <p:spPr>
            <a:xfrm>
              <a:off x="838200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D11A98C8-6DE9-4975-B717-79A4EE24933E}"/>
                </a:ext>
              </a:extLst>
            </p:cNvPr>
            <p:cNvSpPr/>
            <p:nvPr/>
          </p:nvSpPr>
          <p:spPr>
            <a:xfrm>
              <a:off x="2937426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43F7A548-8C6D-4F09-A337-11B1E3A98D92}"/>
                </a:ext>
              </a:extLst>
            </p:cNvPr>
            <p:cNvSpPr/>
            <p:nvPr/>
          </p:nvSpPr>
          <p:spPr>
            <a:xfrm>
              <a:off x="5036652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249171C1-7CEA-4501-A9A8-8C2B9CF2302D}"/>
                </a:ext>
              </a:extLst>
            </p:cNvPr>
            <p:cNvSpPr/>
            <p:nvPr/>
          </p:nvSpPr>
          <p:spPr>
            <a:xfrm>
              <a:off x="7135878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E947C9C2-F830-446B-BB08-752AC19D3589}"/>
                </a:ext>
              </a:extLst>
            </p:cNvPr>
            <p:cNvSpPr/>
            <p:nvPr/>
          </p:nvSpPr>
          <p:spPr>
            <a:xfrm>
              <a:off x="9235104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7FE88BDA-1C14-4FA4-8B8D-40BE0433D8FE}"/>
                </a:ext>
              </a:extLst>
            </p:cNvPr>
            <p:cNvSpPr/>
            <p:nvPr/>
          </p:nvSpPr>
          <p:spPr>
            <a:xfrm>
              <a:off x="11334329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id="{FB619361-D450-4FD8-B966-A260440AA6F3}"/>
              </a:ext>
            </a:extLst>
          </p:cNvPr>
          <p:cNvGrpSpPr/>
          <p:nvPr/>
        </p:nvGrpSpPr>
        <p:grpSpPr>
          <a:xfrm>
            <a:off x="838200" y="2001193"/>
            <a:ext cx="10514013" cy="1908175"/>
            <a:chOff x="838200" y="2001193"/>
            <a:chExt cx="12388429" cy="1908175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1A35B19F-3D61-41FD-AC20-097EF96D14E6}"/>
                </a:ext>
              </a:extLst>
            </p:cNvPr>
            <p:cNvSpPr/>
            <p:nvPr/>
          </p:nvSpPr>
          <p:spPr>
            <a:xfrm>
              <a:off x="838200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6918C7EE-EDDC-4AC0-B420-ED2C6704E824}"/>
                </a:ext>
              </a:extLst>
            </p:cNvPr>
            <p:cNvSpPr/>
            <p:nvPr/>
          </p:nvSpPr>
          <p:spPr>
            <a:xfrm>
              <a:off x="2937426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41A7CA63-3997-4006-A122-31FA707F0F2C}"/>
                </a:ext>
              </a:extLst>
            </p:cNvPr>
            <p:cNvSpPr/>
            <p:nvPr/>
          </p:nvSpPr>
          <p:spPr>
            <a:xfrm>
              <a:off x="5036652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8B114904-4FD2-403E-970C-4A5FFB07539E}"/>
                </a:ext>
              </a:extLst>
            </p:cNvPr>
            <p:cNvSpPr/>
            <p:nvPr/>
          </p:nvSpPr>
          <p:spPr>
            <a:xfrm>
              <a:off x="7135878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78FFB0EF-A3F8-4FF6-9322-929F531C7CFB}"/>
                </a:ext>
              </a:extLst>
            </p:cNvPr>
            <p:cNvSpPr/>
            <p:nvPr/>
          </p:nvSpPr>
          <p:spPr>
            <a:xfrm>
              <a:off x="9235104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E7F514EA-E56D-46EA-98D3-740E5666C455}"/>
                </a:ext>
              </a:extLst>
            </p:cNvPr>
            <p:cNvSpPr/>
            <p:nvPr/>
          </p:nvSpPr>
          <p:spPr>
            <a:xfrm>
              <a:off x="11334329" y="2001193"/>
              <a:ext cx="1892300" cy="190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1162DFB8-18A6-4AF6-B6AE-950BAE17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Kartor att klippa och klistra ifrån</a:t>
            </a:r>
          </a:p>
        </p:txBody>
      </p:sp>
      <p:pic>
        <p:nvPicPr>
          <p:cNvPr id="9" name="Bildobjekt 8" descr="En bild som visar karta&#10;&#10;Automatiskt genererad beskrivning">
            <a:extLst>
              <a:ext uri="{FF2B5EF4-FFF2-40B4-BE49-F238E27FC236}">
                <a16:creationId xmlns:a16="http://schemas.microsoft.com/office/drawing/2014/main" id="{6A50024C-4049-4389-BEB6-1146737F8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27" y="2149198"/>
            <a:ext cx="1473200" cy="1579944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BEEE52CB-B18C-4F6A-AFAF-B8FB872AF1CB}"/>
              </a:ext>
            </a:extLst>
          </p:cNvPr>
          <p:cNvSpPr txBox="1"/>
          <p:nvPr/>
        </p:nvSpPr>
        <p:spPr>
          <a:xfrm>
            <a:off x="749300" y="1739583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med text blå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B0C1A750-D410-465D-AD26-E5EE4D41D9D0}"/>
              </a:ext>
            </a:extLst>
          </p:cNvPr>
          <p:cNvSpPr txBox="1"/>
          <p:nvPr/>
        </p:nvSpPr>
        <p:spPr>
          <a:xfrm>
            <a:off x="2542839" y="1739583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med text grön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FBE3A4A3-0D43-4EB6-9AE1-A318D9688B22}"/>
              </a:ext>
            </a:extLst>
          </p:cNvPr>
          <p:cNvSpPr txBox="1"/>
          <p:nvPr/>
        </p:nvSpPr>
        <p:spPr>
          <a:xfrm>
            <a:off x="4328725" y="1739583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med text röd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9A10B007-96B2-4F04-8EB3-640269370426}"/>
              </a:ext>
            </a:extLst>
          </p:cNvPr>
          <p:cNvSpPr txBox="1"/>
          <p:nvPr/>
        </p:nvSpPr>
        <p:spPr>
          <a:xfrm>
            <a:off x="6090385" y="1739583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utan text blå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9C266143-37DB-4805-8AB0-FEF75C1C1512}"/>
              </a:ext>
            </a:extLst>
          </p:cNvPr>
          <p:cNvSpPr txBox="1"/>
          <p:nvPr/>
        </p:nvSpPr>
        <p:spPr>
          <a:xfrm>
            <a:off x="7885532" y="1739583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utan text grön</a:t>
            </a:r>
          </a:p>
        </p:txBody>
      </p:sp>
      <p:pic>
        <p:nvPicPr>
          <p:cNvPr id="24" name="Bildobjekt 23" descr="En bild som visar text, karta&#10;&#10;Automatiskt genererad beskrivning">
            <a:extLst>
              <a:ext uri="{FF2B5EF4-FFF2-40B4-BE49-F238E27FC236}">
                <a16:creationId xmlns:a16="http://schemas.microsoft.com/office/drawing/2014/main" id="{2AFE707A-4702-473D-9693-017E2C1A2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106" y="2149198"/>
            <a:ext cx="1499375" cy="1597948"/>
          </a:xfrm>
          <a:prstGeom prst="rect">
            <a:avLst/>
          </a:prstGeom>
        </p:spPr>
      </p:pic>
      <p:pic>
        <p:nvPicPr>
          <p:cNvPr id="26" name="Bildobjekt 25" descr="En bild som visar text&#10;&#10;Automatiskt genererad beskrivning">
            <a:extLst>
              <a:ext uri="{FF2B5EF4-FFF2-40B4-BE49-F238E27FC236}">
                <a16:creationId xmlns:a16="http://schemas.microsoft.com/office/drawing/2014/main" id="{621D7E0D-9B57-4FBC-A816-54C54F74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793" y="2149198"/>
            <a:ext cx="1499375" cy="1597948"/>
          </a:xfrm>
          <a:prstGeom prst="rect">
            <a:avLst/>
          </a:prstGeom>
        </p:spPr>
      </p:pic>
      <p:pic>
        <p:nvPicPr>
          <p:cNvPr id="28" name="Bildobjekt 27" descr="En bild som visar natur&#10;&#10;Automatiskt genererad beskrivning">
            <a:extLst>
              <a:ext uri="{FF2B5EF4-FFF2-40B4-BE49-F238E27FC236}">
                <a16:creationId xmlns:a16="http://schemas.microsoft.com/office/drawing/2014/main" id="{AD51DE23-24EB-4D75-B646-0771DCE0D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480" y="2149198"/>
            <a:ext cx="1483952" cy="1597948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371FD98C-346A-461A-8C83-E958B1D0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744" y="2149198"/>
            <a:ext cx="1484623" cy="1597948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BEFA7770-EA0C-4D43-8B4D-D50DB6569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1678" y="2149198"/>
            <a:ext cx="1439695" cy="1597948"/>
          </a:xfrm>
          <a:prstGeom prst="rect">
            <a:avLst/>
          </a:prstGeom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6951EB3F-6D1B-4243-B5F3-7B6DB2AF4243}"/>
              </a:ext>
            </a:extLst>
          </p:cNvPr>
          <p:cNvSpPr txBox="1"/>
          <p:nvPr/>
        </p:nvSpPr>
        <p:spPr>
          <a:xfrm>
            <a:off x="9666605" y="1734251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utan text röd</a:t>
            </a:r>
          </a:p>
        </p:txBody>
      </p:sp>
      <p:pic>
        <p:nvPicPr>
          <p:cNvPr id="37" name="Bildobjekt 36" descr="En bild som visar träd, himmel&#10;&#10;Automatiskt genererad beskrivning">
            <a:extLst>
              <a:ext uri="{FF2B5EF4-FFF2-40B4-BE49-F238E27FC236}">
                <a16:creationId xmlns:a16="http://schemas.microsoft.com/office/drawing/2014/main" id="{DC50B94C-4045-4946-800B-7D0EC9A80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8480" y="4734136"/>
            <a:ext cx="1358053" cy="1006476"/>
          </a:xfrm>
          <a:prstGeom prst="rect">
            <a:avLst/>
          </a:prstGeom>
        </p:spPr>
      </p:pic>
      <p:pic>
        <p:nvPicPr>
          <p:cNvPr id="39" name="Bildobjekt 38" descr="En bild som visar träd, himmel&#10;&#10;Automatiskt genererad beskrivning">
            <a:extLst>
              <a:ext uri="{FF2B5EF4-FFF2-40B4-BE49-F238E27FC236}">
                <a16:creationId xmlns:a16="http://schemas.microsoft.com/office/drawing/2014/main" id="{07D7200D-9DCA-4F49-8159-10DD2F4FD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9043" y="4744437"/>
            <a:ext cx="1358053" cy="1006476"/>
          </a:xfrm>
          <a:prstGeom prst="rect">
            <a:avLst/>
          </a:prstGeom>
        </p:spPr>
      </p:pic>
      <p:pic>
        <p:nvPicPr>
          <p:cNvPr id="41" name="Bildobjekt 40" descr="En bild som visar träd, himmel&#10;&#10;Automatiskt genererad beskrivning">
            <a:extLst>
              <a:ext uri="{FF2B5EF4-FFF2-40B4-BE49-F238E27FC236}">
                <a16:creationId xmlns:a16="http://schemas.microsoft.com/office/drawing/2014/main" id="{B6F9EEF6-6D7F-43CB-AB10-6421A3E501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1678" y="4744437"/>
            <a:ext cx="1358053" cy="1006476"/>
          </a:xfrm>
          <a:prstGeom prst="rect">
            <a:avLst/>
          </a:prstGeom>
        </p:spPr>
      </p:pic>
      <p:sp>
        <p:nvSpPr>
          <p:cNvPr id="56" name="textruta 55">
            <a:extLst>
              <a:ext uri="{FF2B5EF4-FFF2-40B4-BE49-F238E27FC236}">
                <a16:creationId xmlns:a16="http://schemas.microsoft.com/office/drawing/2014/main" id="{98945581-5282-4D6D-8E50-7C6E7A275B45}"/>
              </a:ext>
            </a:extLst>
          </p:cNvPr>
          <p:cNvSpPr txBox="1"/>
          <p:nvPr/>
        </p:nvSpPr>
        <p:spPr>
          <a:xfrm>
            <a:off x="749300" y="4021678"/>
            <a:ext cx="1691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stor med text blå</a:t>
            </a: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694E3CA4-799B-4E8E-9842-685D8600F42C}"/>
              </a:ext>
            </a:extLst>
          </p:cNvPr>
          <p:cNvSpPr txBox="1"/>
          <p:nvPr/>
        </p:nvSpPr>
        <p:spPr>
          <a:xfrm>
            <a:off x="2542839" y="4021678"/>
            <a:ext cx="17684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stor med text grön</a:t>
            </a:r>
          </a:p>
        </p:txBody>
      </p:sp>
      <p:sp>
        <p:nvSpPr>
          <p:cNvPr id="58" name="textruta 57">
            <a:extLst>
              <a:ext uri="{FF2B5EF4-FFF2-40B4-BE49-F238E27FC236}">
                <a16:creationId xmlns:a16="http://schemas.microsoft.com/office/drawing/2014/main" id="{7F547935-0DC8-42E0-B160-A2BB136B46CB}"/>
              </a:ext>
            </a:extLst>
          </p:cNvPr>
          <p:cNvSpPr txBox="1"/>
          <p:nvPr/>
        </p:nvSpPr>
        <p:spPr>
          <a:xfrm>
            <a:off x="4328725" y="4021678"/>
            <a:ext cx="1704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Regionkarta stor med text röd</a:t>
            </a: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8A5D4A21-5384-4FA5-A7D3-AD37EAE94F03}"/>
              </a:ext>
            </a:extLst>
          </p:cNvPr>
          <p:cNvSpPr txBox="1"/>
          <p:nvPr/>
        </p:nvSpPr>
        <p:spPr>
          <a:xfrm>
            <a:off x="6090385" y="4021678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Europakarta blå</a:t>
            </a:r>
          </a:p>
        </p:txBody>
      </p:sp>
      <p:sp>
        <p:nvSpPr>
          <p:cNvPr id="60" name="textruta 59">
            <a:extLst>
              <a:ext uri="{FF2B5EF4-FFF2-40B4-BE49-F238E27FC236}">
                <a16:creationId xmlns:a16="http://schemas.microsoft.com/office/drawing/2014/main" id="{8026EFA1-684D-43A8-8D86-26B052EEFC96}"/>
              </a:ext>
            </a:extLst>
          </p:cNvPr>
          <p:cNvSpPr txBox="1"/>
          <p:nvPr/>
        </p:nvSpPr>
        <p:spPr>
          <a:xfrm>
            <a:off x="7885532" y="4021678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Europakarta grön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78344268-F192-4F6A-9AC1-8CE1155AD296}"/>
              </a:ext>
            </a:extLst>
          </p:cNvPr>
          <p:cNvSpPr txBox="1"/>
          <p:nvPr/>
        </p:nvSpPr>
        <p:spPr>
          <a:xfrm>
            <a:off x="9666605" y="4016346"/>
            <a:ext cx="10118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/>
              <a:t>Europakarta röd</a:t>
            </a:r>
          </a:p>
        </p:txBody>
      </p:sp>
      <p:pic>
        <p:nvPicPr>
          <p:cNvPr id="73" name="Bildobjekt 72">
            <a:extLst>
              <a:ext uri="{FF2B5EF4-FFF2-40B4-BE49-F238E27FC236}">
                <a16:creationId xmlns:a16="http://schemas.microsoft.com/office/drawing/2014/main" id="{F638B2DA-7560-42CC-9B90-AF468736D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142" y="4385761"/>
            <a:ext cx="1497364" cy="1703226"/>
          </a:xfrm>
          <a:prstGeom prst="rect">
            <a:avLst/>
          </a:prstGeom>
        </p:spPr>
      </p:pic>
      <p:pic>
        <p:nvPicPr>
          <p:cNvPr id="75" name="Bildobjekt 74" descr="En bild som visar natur&#10;&#10;Automatiskt genererad beskrivning">
            <a:extLst>
              <a:ext uri="{FF2B5EF4-FFF2-40B4-BE49-F238E27FC236}">
                <a16:creationId xmlns:a16="http://schemas.microsoft.com/office/drawing/2014/main" id="{CB1D108F-83AE-4EB1-86A5-6E5706C8CC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9875" y="4494392"/>
            <a:ext cx="1465847" cy="1594595"/>
          </a:xfrm>
          <a:prstGeom prst="rect">
            <a:avLst/>
          </a:prstGeom>
        </p:spPr>
      </p:pic>
      <p:pic>
        <p:nvPicPr>
          <p:cNvPr id="77" name="Bildobjekt 76" descr="En bild som visar natur&#10;&#10;Automatiskt genererad beskrivning">
            <a:extLst>
              <a:ext uri="{FF2B5EF4-FFF2-40B4-BE49-F238E27FC236}">
                <a16:creationId xmlns:a16="http://schemas.microsoft.com/office/drawing/2014/main" id="{44C4845C-5C3B-4142-BEF4-D68CDED4D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5665" y="4442759"/>
            <a:ext cx="1513457" cy="1646228"/>
          </a:xfrm>
          <a:prstGeom prst="rect">
            <a:avLst/>
          </a:prstGeom>
        </p:spPr>
      </p:pic>
      <p:sp>
        <p:nvSpPr>
          <p:cNvPr id="79" name="Rektangel 78">
            <a:extLst>
              <a:ext uri="{FF2B5EF4-FFF2-40B4-BE49-F238E27FC236}">
                <a16:creationId xmlns:a16="http://schemas.microsoft.com/office/drawing/2014/main" id="{B5E43358-63FF-43C1-B301-1D1A39785811}"/>
              </a:ext>
            </a:extLst>
          </p:cNvPr>
          <p:cNvSpPr/>
          <p:nvPr/>
        </p:nvSpPr>
        <p:spPr>
          <a:xfrm>
            <a:off x="9665938" y="606366"/>
            <a:ext cx="1686275" cy="998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/>
              <a:t>VIKTIGT</a:t>
            </a:r>
            <a:r>
              <a:rPr lang="sv-SE" sz="1100"/>
              <a:t> </a:t>
            </a:r>
          </a:p>
          <a:p>
            <a:pPr algn="ctr"/>
            <a:r>
              <a:rPr lang="sv-SE" sz="1100"/>
              <a:t>Se till att kartorna ligger på vid platta så att alla delar på kartan syns</a:t>
            </a:r>
          </a:p>
        </p:txBody>
      </p:sp>
    </p:spTree>
    <p:extLst>
      <p:ext uri="{BB962C8B-B14F-4D97-AF65-F5344CB8AC3E}">
        <p14:creationId xmlns:p14="http://schemas.microsoft.com/office/powerpoint/2010/main" val="3515628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4A76AC-70EE-4C60-A656-56850FF0145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sv-SE"/>
              <a:t>Göteborgs Stads näringslivsstrategiska program är</a:t>
            </a:r>
          </a:p>
        </p:txBody>
      </p:sp>
      <p:pic>
        <p:nvPicPr>
          <p:cNvPr id="27" name="Bildobjekt 27">
            <a:extLst>
              <a:ext uri="{FF2B5EF4-FFF2-40B4-BE49-F238E27FC236}">
                <a16:creationId xmlns:a16="http://schemas.microsoft.com/office/drawing/2014/main" id="{F32F0A75-F2A6-4FAB-8B8D-D8E5806822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27628" y="2014185"/>
            <a:ext cx="3602743" cy="3602743"/>
          </a:xfrm>
        </p:spPr>
      </p:pic>
      <p:sp>
        <p:nvSpPr>
          <p:cNvPr id="38" name="Platshållare för innehåll 37">
            <a:extLst>
              <a:ext uri="{FF2B5EF4-FFF2-40B4-BE49-F238E27FC236}">
                <a16:creationId xmlns:a16="http://schemas.microsoft.com/office/drawing/2014/main" id="{71AC9E1A-40AC-462A-9A20-F24B3E9284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sv-SE">
              <a:ea typeface="+mn-lt"/>
              <a:cs typeface="+mn-lt"/>
            </a:endParaRPr>
          </a:p>
          <a:p>
            <a:pPr marL="0" indent="0">
              <a:buNone/>
            </a:pPr>
            <a:endParaRPr lang="sv-SE">
              <a:ea typeface="+mn-lt"/>
              <a:cs typeface="+mn-lt"/>
            </a:endParaRPr>
          </a:p>
          <a:p>
            <a:pPr marL="0" indent="0">
              <a:buNone/>
            </a:pPr>
            <a:endParaRPr lang="sv-SE">
              <a:ea typeface="+mn-lt"/>
              <a:cs typeface="+mn-lt"/>
            </a:endParaRPr>
          </a:p>
          <a:p>
            <a:pPr marL="0" indent="0">
              <a:buNone/>
            </a:pPr>
            <a:r>
              <a:rPr lang="sv-SE" sz="2800">
                <a:ea typeface="+mn-lt"/>
                <a:cs typeface="+mn-lt"/>
              </a:rPr>
              <a:t>Stadens gemensamma karta för hur vi tillsammans ska skapa </a:t>
            </a:r>
            <a:r>
              <a:rPr lang="sv-SE" sz="2800" b="1">
                <a:ea typeface="+mn-lt"/>
                <a:cs typeface="+mn-lt"/>
              </a:rPr>
              <a:t>bättre förutsättningar för företagande</a:t>
            </a:r>
            <a:r>
              <a:rPr lang="sv-SE" sz="2800">
                <a:ea typeface="+mn-lt"/>
                <a:cs typeface="+mn-lt"/>
              </a:rPr>
              <a:t>. </a:t>
            </a:r>
            <a:br>
              <a:rPr lang="sv-SE">
                <a:ea typeface="+mn-lt"/>
                <a:cs typeface="+mn-lt"/>
              </a:rPr>
            </a:br>
            <a:br>
              <a:rPr lang="sv-SE">
                <a:ea typeface="+mn-lt"/>
                <a:cs typeface="+mn-lt"/>
              </a:rPr>
            </a:br>
            <a:endParaRPr lang="sv-SE">
              <a:ea typeface="+mn-lt"/>
              <a:cs typeface="+mn-lt"/>
            </a:endParaRPr>
          </a:p>
          <a:p>
            <a:pPr marL="271145" indent="-271145"/>
            <a:endParaRPr lang="sv-SE">
              <a:cs typeface="Arial"/>
            </a:endParaRPr>
          </a:p>
          <a:p>
            <a:pPr marL="271145" indent="-271145"/>
            <a:endParaRPr lang="sv-S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82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Arrow Connector 17">
            <a:extLst>
              <a:ext uri="{FF2B5EF4-FFF2-40B4-BE49-F238E27FC236}">
                <a16:creationId xmlns:a16="http://schemas.microsoft.com/office/drawing/2014/main" id="{0DAFA239-637C-409F-B4D9-8054958FB9AC}"/>
              </a:ext>
            </a:extLst>
          </p:cNvPr>
          <p:cNvCxnSpPr/>
          <p:nvPr/>
        </p:nvCxnSpPr>
        <p:spPr>
          <a:xfrm flipH="1">
            <a:off x="4391524" y="1950285"/>
            <a:ext cx="3594" cy="2214111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17">
            <a:extLst>
              <a:ext uri="{FF2B5EF4-FFF2-40B4-BE49-F238E27FC236}">
                <a16:creationId xmlns:a16="http://schemas.microsoft.com/office/drawing/2014/main" id="{D4B0C4D5-71F2-468E-8938-E2C43595A29A}"/>
              </a:ext>
            </a:extLst>
          </p:cNvPr>
          <p:cNvCxnSpPr>
            <a:cxnSpLocks/>
          </p:cNvCxnSpPr>
          <p:nvPr/>
        </p:nvCxnSpPr>
        <p:spPr>
          <a:xfrm flipH="1">
            <a:off x="5647282" y="1948115"/>
            <a:ext cx="3594" cy="2214111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A1456E-E3E7-4196-8348-FD01B07AD26E}"/>
              </a:ext>
            </a:extLst>
          </p:cNvPr>
          <p:cNvCxnSpPr/>
          <p:nvPr/>
        </p:nvCxnSpPr>
        <p:spPr>
          <a:xfrm flipH="1">
            <a:off x="9063307" y="1950173"/>
            <a:ext cx="3594" cy="2214111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17">
            <a:extLst>
              <a:ext uri="{FF2B5EF4-FFF2-40B4-BE49-F238E27FC236}">
                <a16:creationId xmlns:a16="http://schemas.microsoft.com/office/drawing/2014/main" id="{F4B69C5E-5FC0-4E35-9FE5-065F0E671E17}"/>
              </a:ext>
            </a:extLst>
          </p:cNvPr>
          <p:cNvCxnSpPr/>
          <p:nvPr/>
        </p:nvCxnSpPr>
        <p:spPr>
          <a:xfrm flipH="1">
            <a:off x="10320342" y="1947224"/>
            <a:ext cx="3594" cy="2214111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2171188-1AEC-43C2-89E7-FA98D5EB726A}"/>
              </a:ext>
            </a:extLst>
          </p:cNvPr>
          <p:cNvSpPr/>
          <p:nvPr/>
        </p:nvSpPr>
        <p:spPr>
          <a:xfrm>
            <a:off x="4389507" y="4161526"/>
            <a:ext cx="1268801" cy="546340"/>
          </a:xfrm>
          <a:prstGeom prst="rect">
            <a:avLst/>
          </a:prstGeom>
          <a:solidFill>
            <a:srgbClr val="D46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Bildtext 1 54">
            <a:extLst>
              <a:ext uri="{FF2B5EF4-FFF2-40B4-BE49-F238E27FC236}">
                <a16:creationId xmlns:a16="http://schemas.microsoft.com/office/drawing/2014/main" id="{515FC0D4-3F39-4F20-8979-E4366FB7F6CB}"/>
              </a:ext>
            </a:extLst>
          </p:cNvPr>
          <p:cNvSpPr/>
          <p:nvPr/>
        </p:nvSpPr>
        <p:spPr>
          <a:xfrm>
            <a:off x="3480117" y="3810994"/>
            <a:ext cx="867595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 Attraktionskraft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Bildtext 1 54">
            <a:extLst>
              <a:ext uri="{FF2B5EF4-FFF2-40B4-BE49-F238E27FC236}">
                <a16:creationId xmlns:a16="http://schemas.microsoft.com/office/drawing/2014/main" id="{6DD3C103-C6D4-4ED6-A46A-7EDD8C926234}"/>
              </a:ext>
            </a:extLst>
          </p:cNvPr>
          <p:cNvSpPr/>
          <p:nvPr/>
        </p:nvSpPr>
        <p:spPr>
          <a:xfrm>
            <a:off x="2961212" y="3367389"/>
            <a:ext cx="716633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Infrastruktur</a:t>
            </a:r>
            <a:endParaRPr kumimoji="0" lang="sv-SE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Bildtext 1 54">
            <a:extLst>
              <a:ext uri="{FF2B5EF4-FFF2-40B4-BE49-F238E27FC236}">
                <a16:creationId xmlns:a16="http://schemas.microsoft.com/office/drawing/2014/main" id="{3122B6E3-0794-4ED8-99EB-F1F3FF98F646}"/>
              </a:ext>
            </a:extLst>
          </p:cNvPr>
          <p:cNvSpPr/>
          <p:nvPr/>
        </p:nvSpPr>
        <p:spPr>
          <a:xfrm>
            <a:off x="4050238" y="3372660"/>
            <a:ext cx="871189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 Markberedskap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Bildtext 1 54">
            <a:extLst>
              <a:ext uri="{FF2B5EF4-FFF2-40B4-BE49-F238E27FC236}">
                <a16:creationId xmlns:a16="http://schemas.microsoft.com/office/drawing/2014/main" id="{F5F08DD1-870A-4489-8DA6-F93092373245}"/>
              </a:ext>
            </a:extLst>
          </p:cNvPr>
          <p:cNvSpPr/>
          <p:nvPr/>
        </p:nvSpPr>
        <p:spPr>
          <a:xfrm>
            <a:off x="5225528" y="3381830"/>
            <a:ext cx="871188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 Kompetens-försörjning</a:t>
            </a:r>
            <a:br>
              <a:rPr kumimoji="0" lang="sv-S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Bildtext 1 54">
            <a:extLst>
              <a:ext uri="{FF2B5EF4-FFF2-40B4-BE49-F238E27FC236}">
                <a16:creationId xmlns:a16="http://schemas.microsoft.com/office/drawing/2014/main" id="{ECBF4FAF-CC16-4C01-8BC9-A5C5469A1558}"/>
              </a:ext>
            </a:extLst>
          </p:cNvPr>
          <p:cNvSpPr/>
          <p:nvPr/>
        </p:nvSpPr>
        <p:spPr>
          <a:xfrm>
            <a:off x="6690582" y="3380392"/>
            <a:ext cx="867594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 Företagsklimat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Bildtext 1 54">
            <a:extLst>
              <a:ext uri="{FF2B5EF4-FFF2-40B4-BE49-F238E27FC236}">
                <a16:creationId xmlns:a16="http://schemas.microsoft.com/office/drawing/2014/main" id="{E69BF612-34A2-409C-9C5A-086FA0BDE2E8}"/>
              </a:ext>
            </a:extLst>
          </p:cNvPr>
          <p:cNvSpPr/>
          <p:nvPr/>
        </p:nvSpPr>
        <p:spPr>
          <a:xfrm>
            <a:off x="8501646" y="3379081"/>
            <a:ext cx="864000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3223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Bildtext 1 54">
            <a:extLst>
              <a:ext uri="{FF2B5EF4-FFF2-40B4-BE49-F238E27FC236}">
                <a16:creationId xmlns:a16="http://schemas.microsoft.com/office/drawing/2014/main" id="{7903459D-8658-49C6-95BA-3ECE2C6B35EA}"/>
              </a:ext>
            </a:extLst>
          </p:cNvPr>
          <p:cNvSpPr/>
          <p:nvPr/>
        </p:nvSpPr>
        <p:spPr>
          <a:xfrm>
            <a:off x="9448475" y="3377707"/>
            <a:ext cx="864000" cy="360000"/>
          </a:xfrm>
          <a:prstGeom prst="borderCallout1">
            <a:avLst>
              <a:gd name="adj1" fmla="val -2076"/>
              <a:gd name="adj2" fmla="val 52978"/>
              <a:gd name="adj3" fmla="val -397404"/>
              <a:gd name="adj4" fmla="val 53631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Bildtext 1 54">
            <a:extLst>
              <a:ext uri="{FF2B5EF4-FFF2-40B4-BE49-F238E27FC236}">
                <a16:creationId xmlns:a16="http://schemas.microsoft.com/office/drawing/2014/main" id="{E68659F5-4B8B-4A72-A225-C838E629B0C4}"/>
              </a:ext>
            </a:extLst>
          </p:cNvPr>
          <p:cNvSpPr/>
          <p:nvPr/>
        </p:nvSpPr>
        <p:spPr>
          <a:xfrm>
            <a:off x="10647230" y="3386862"/>
            <a:ext cx="864000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</a:t>
            </a:r>
            <a:b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4" name="Bildtext 1 54">
            <a:extLst>
              <a:ext uri="{FF2B5EF4-FFF2-40B4-BE49-F238E27FC236}">
                <a16:creationId xmlns:a16="http://schemas.microsoft.com/office/drawing/2014/main" id="{BFD9B7E7-2C1C-4483-A6EF-368309100CB4}"/>
              </a:ext>
            </a:extLst>
          </p:cNvPr>
          <p:cNvSpPr/>
          <p:nvPr/>
        </p:nvSpPr>
        <p:spPr>
          <a:xfrm>
            <a:off x="1771368" y="3385424"/>
            <a:ext cx="720227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Innovation</a:t>
            </a:r>
            <a:endParaRPr kumimoji="0" lang="sv-SE" sz="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3" name="Bildtext 1 48">
            <a:extLst>
              <a:ext uri="{FF2B5EF4-FFF2-40B4-BE49-F238E27FC236}">
                <a16:creationId xmlns:a16="http://schemas.microsoft.com/office/drawing/2014/main" id="{9CFFEC25-B8FD-41AF-A4F8-37844AF26807}"/>
              </a:ext>
            </a:extLst>
          </p:cNvPr>
          <p:cNvSpPr/>
          <p:nvPr/>
        </p:nvSpPr>
        <p:spPr>
          <a:xfrm>
            <a:off x="10513877" y="2705565"/>
            <a:ext cx="835229" cy="485426"/>
          </a:xfrm>
          <a:prstGeom prst="borderCallout1">
            <a:avLst>
              <a:gd name="adj1" fmla="val 7581"/>
              <a:gd name="adj2" fmla="val 51241"/>
              <a:gd name="adj3" fmla="val -156558"/>
              <a:gd name="adj4" fmla="val 51491"/>
            </a:avLst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Stormöte</a:t>
            </a:r>
          </a:p>
        </p:txBody>
      </p:sp>
      <p:sp>
        <p:nvSpPr>
          <p:cNvPr id="102" name="Bildtext 1 48">
            <a:extLst>
              <a:ext uri="{FF2B5EF4-FFF2-40B4-BE49-F238E27FC236}">
                <a16:creationId xmlns:a16="http://schemas.microsoft.com/office/drawing/2014/main" id="{65C94F10-A0FF-494F-86E4-EF0545BB3E3C}"/>
              </a:ext>
            </a:extLst>
          </p:cNvPr>
          <p:cNvSpPr/>
          <p:nvPr/>
        </p:nvSpPr>
        <p:spPr>
          <a:xfrm>
            <a:off x="8183876" y="2698706"/>
            <a:ext cx="835229" cy="485426"/>
          </a:xfrm>
          <a:prstGeom prst="borderCallout1">
            <a:avLst>
              <a:gd name="adj1" fmla="val 7581"/>
              <a:gd name="adj2" fmla="val 51241"/>
              <a:gd name="adj3" fmla="val -156558"/>
              <a:gd name="adj4" fmla="val 51491"/>
            </a:avLst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Stormöte Revidering</a:t>
            </a:r>
          </a:p>
        </p:txBody>
      </p:sp>
      <p:sp>
        <p:nvSpPr>
          <p:cNvPr id="101" name="Bildtext 1 48">
            <a:extLst>
              <a:ext uri="{FF2B5EF4-FFF2-40B4-BE49-F238E27FC236}">
                <a16:creationId xmlns:a16="http://schemas.microsoft.com/office/drawing/2014/main" id="{933F9485-B1F0-4D56-9CF8-C1AB84D0F329}"/>
              </a:ext>
            </a:extLst>
          </p:cNvPr>
          <p:cNvSpPr/>
          <p:nvPr/>
        </p:nvSpPr>
        <p:spPr>
          <a:xfrm>
            <a:off x="1215923" y="2690664"/>
            <a:ext cx="835229" cy="485426"/>
          </a:xfrm>
          <a:prstGeom prst="borderCallout1">
            <a:avLst>
              <a:gd name="adj1" fmla="val 7581"/>
              <a:gd name="adj2" fmla="val 51241"/>
              <a:gd name="adj3" fmla="val -156558"/>
              <a:gd name="adj4" fmla="val 51491"/>
            </a:avLst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Stormöte med företag</a:t>
            </a:r>
          </a:p>
        </p:txBody>
      </p:sp>
      <p:sp>
        <p:nvSpPr>
          <p:cNvPr id="100" name="Bildtext 1 48">
            <a:extLst>
              <a:ext uri="{FF2B5EF4-FFF2-40B4-BE49-F238E27FC236}">
                <a16:creationId xmlns:a16="http://schemas.microsoft.com/office/drawing/2014/main" id="{324097F3-A443-4F2E-BA88-BF80B0260CAF}"/>
              </a:ext>
            </a:extLst>
          </p:cNvPr>
          <p:cNvSpPr/>
          <p:nvPr/>
        </p:nvSpPr>
        <p:spPr>
          <a:xfrm>
            <a:off x="3528141" y="2705565"/>
            <a:ext cx="835229" cy="485426"/>
          </a:xfrm>
          <a:prstGeom prst="borderCallout1">
            <a:avLst>
              <a:gd name="adj1" fmla="val 7581"/>
              <a:gd name="adj2" fmla="val 51241"/>
              <a:gd name="adj3" fmla="val -156558"/>
              <a:gd name="adj4" fmla="val 51491"/>
            </a:avLst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Stormöte med företag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4452781" y="4251289"/>
            <a:ext cx="1337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HANDLINGSPLAN 2 UTARBETAS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235126" y="1288866"/>
            <a:ext cx="11616563" cy="658587"/>
          </a:xfrm>
          <a:prstGeom prst="rect">
            <a:avLst/>
          </a:prstGeom>
          <a:solidFill>
            <a:srgbClr val="3268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upp 1"/>
          <p:cNvGrpSpPr/>
          <p:nvPr/>
        </p:nvGrpSpPr>
        <p:grpSpPr>
          <a:xfrm>
            <a:off x="235126" y="1485898"/>
            <a:ext cx="11737800" cy="277002"/>
            <a:chOff x="235126" y="1485898"/>
            <a:chExt cx="11737800" cy="277002"/>
          </a:xfrm>
        </p:grpSpPr>
        <p:sp>
          <p:nvSpPr>
            <p:cNvPr id="76" name="textruta 75"/>
            <p:cNvSpPr txBox="1"/>
            <p:nvPr/>
          </p:nvSpPr>
          <p:spPr>
            <a:xfrm>
              <a:off x="4798414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Q321</a:t>
              </a:r>
            </a:p>
          </p:txBody>
        </p:sp>
        <p:sp>
          <p:nvSpPr>
            <p:cNvPr id="77" name="textruta 76"/>
            <p:cNvSpPr txBox="1"/>
            <p:nvPr/>
          </p:nvSpPr>
          <p:spPr>
            <a:xfrm>
              <a:off x="5391180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Q421</a:t>
              </a:r>
            </a:p>
          </p:txBody>
        </p:sp>
        <p:sp>
          <p:nvSpPr>
            <p:cNvPr id="78" name="textruta 77"/>
            <p:cNvSpPr txBox="1"/>
            <p:nvPr/>
          </p:nvSpPr>
          <p:spPr>
            <a:xfrm>
              <a:off x="5983946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Q122</a:t>
              </a:r>
            </a:p>
          </p:txBody>
        </p:sp>
        <p:sp>
          <p:nvSpPr>
            <p:cNvPr id="79" name="textruta 78"/>
            <p:cNvSpPr txBox="1"/>
            <p:nvPr/>
          </p:nvSpPr>
          <p:spPr>
            <a:xfrm>
              <a:off x="6576712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Q222</a:t>
              </a:r>
            </a:p>
          </p:txBody>
        </p:sp>
        <p:sp>
          <p:nvSpPr>
            <p:cNvPr id="81" name="textruta 80"/>
            <p:cNvSpPr txBox="1"/>
            <p:nvPr/>
          </p:nvSpPr>
          <p:spPr>
            <a:xfrm>
              <a:off x="7169478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Q322</a:t>
              </a:r>
            </a:p>
          </p:txBody>
        </p:sp>
        <p:sp>
          <p:nvSpPr>
            <p:cNvPr id="82" name="textruta 81"/>
            <p:cNvSpPr txBox="1"/>
            <p:nvPr/>
          </p:nvSpPr>
          <p:spPr>
            <a:xfrm>
              <a:off x="7762244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Q422</a:t>
              </a:r>
            </a:p>
          </p:txBody>
        </p:sp>
        <p:sp>
          <p:nvSpPr>
            <p:cNvPr id="83" name="textruta 82"/>
            <p:cNvSpPr txBox="1"/>
            <p:nvPr/>
          </p:nvSpPr>
          <p:spPr>
            <a:xfrm>
              <a:off x="8355010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Q123</a:t>
              </a:r>
            </a:p>
          </p:txBody>
        </p:sp>
        <p:sp>
          <p:nvSpPr>
            <p:cNvPr id="84" name="textruta 83"/>
            <p:cNvSpPr txBox="1"/>
            <p:nvPr/>
          </p:nvSpPr>
          <p:spPr>
            <a:xfrm>
              <a:off x="8947776" y="1485901"/>
              <a:ext cx="798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Q223</a:t>
              </a:r>
            </a:p>
          </p:txBody>
        </p:sp>
        <p:sp>
          <p:nvSpPr>
            <p:cNvPr id="86" name="textruta 85"/>
            <p:cNvSpPr txBox="1"/>
            <p:nvPr/>
          </p:nvSpPr>
          <p:spPr>
            <a:xfrm>
              <a:off x="2516770" y="1485899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Q320</a:t>
              </a:r>
            </a:p>
          </p:txBody>
        </p:sp>
        <p:sp>
          <p:nvSpPr>
            <p:cNvPr id="87" name="textruta 86"/>
            <p:cNvSpPr txBox="1"/>
            <p:nvPr/>
          </p:nvSpPr>
          <p:spPr>
            <a:xfrm>
              <a:off x="3087181" y="1485898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Q420</a:t>
              </a:r>
            </a:p>
          </p:txBody>
        </p:sp>
        <p:sp>
          <p:nvSpPr>
            <p:cNvPr id="88" name="textruta 87"/>
            <p:cNvSpPr txBox="1"/>
            <p:nvPr/>
          </p:nvSpPr>
          <p:spPr>
            <a:xfrm>
              <a:off x="3657592" y="1485899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Q121</a:t>
              </a:r>
            </a:p>
          </p:txBody>
        </p:sp>
        <p:sp>
          <p:nvSpPr>
            <p:cNvPr id="89" name="textruta 88"/>
            <p:cNvSpPr txBox="1"/>
            <p:nvPr/>
          </p:nvSpPr>
          <p:spPr>
            <a:xfrm>
              <a:off x="4228003" y="1485899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Q221</a:t>
              </a:r>
            </a:p>
          </p:txBody>
        </p:sp>
        <p:sp>
          <p:nvSpPr>
            <p:cNvPr id="91" name="textruta 90"/>
            <p:cNvSpPr txBox="1"/>
            <p:nvPr/>
          </p:nvSpPr>
          <p:spPr>
            <a:xfrm>
              <a:off x="235126" y="1485901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Q319</a:t>
              </a:r>
            </a:p>
          </p:txBody>
        </p:sp>
        <p:sp>
          <p:nvSpPr>
            <p:cNvPr id="92" name="textruta 91"/>
            <p:cNvSpPr txBox="1"/>
            <p:nvPr/>
          </p:nvSpPr>
          <p:spPr>
            <a:xfrm>
              <a:off x="805537" y="1485901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Q419</a:t>
              </a:r>
            </a:p>
          </p:txBody>
        </p:sp>
        <p:sp>
          <p:nvSpPr>
            <p:cNvPr id="93" name="textruta 92"/>
            <p:cNvSpPr txBox="1"/>
            <p:nvPr/>
          </p:nvSpPr>
          <p:spPr>
            <a:xfrm>
              <a:off x="1375948" y="1485901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Q120</a:t>
              </a:r>
            </a:p>
          </p:txBody>
        </p:sp>
        <p:sp>
          <p:nvSpPr>
            <p:cNvPr id="94" name="textruta 93"/>
            <p:cNvSpPr txBox="1"/>
            <p:nvPr/>
          </p:nvSpPr>
          <p:spPr>
            <a:xfrm>
              <a:off x="1946359" y="1485901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Q220</a:t>
              </a:r>
            </a:p>
          </p:txBody>
        </p:sp>
        <p:sp>
          <p:nvSpPr>
            <p:cNvPr id="96" name="textruta 95"/>
            <p:cNvSpPr txBox="1"/>
            <p:nvPr/>
          </p:nvSpPr>
          <p:spPr>
            <a:xfrm>
              <a:off x="9540542" y="1485899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Q323</a:t>
              </a:r>
            </a:p>
          </p:txBody>
        </p:sp>
        <p:sp>
          <p:nvSpPr>
            <p:cNvPr id="97" name="textruta 96"/>
            <p:cNvSpPr txBox="1"/>
            <p:nvPr/>
          </p:nvSpPr>
          <p:spPr>
            <a:xfrm>
              <a:off x="10110953" y="1485899"/>
              <a:ext cx="776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Q423</a:t>
              </a:r>
            </a:p>
          </p:txBody>
        </p:sp>
        <p:sp>
          <p:nvSpPr>
            <p:cNvPr id="98" name="textruta 97"/>
            <p:cNvSpPr txBox="1"/>
            <p:nvPr/>
          </p:nvSpPr>
          <p:spPr>
            <a:xfrm>
              <a:off x="10681364" y="1485900"/>
              <a:ext cx="6604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Q124</a:t>
              </a:r>
            </a:p>
          </p:txBody>
        </p:sp>
        <p:sp>
          <p:nvSpPr>
            <p:cNvPr id="99" name="textruta 98"/>
            <p:cNvSpPr txBox="1"/>
            <p:nvPr/>
          </p:nvSpPr>
          <p:spPr>
            <a:xfrm>
              <a:off x="11231366" y="1485899"/>
              <a:ext cx="741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Q224</a:t>
              </a:r>
            </a:p>
          </p:txBody>
        </p:sp>
      </p:grpSp>
      <p:sp>
        <p:nvSpPr>
          <p:cNvPr id="49" name="Bildtext 1 48"/>
          <p:cNvSpPr/>
          <p:nvPr/>
        </p:nvSpPr>
        <p:spPr>
          <a:xfrm>
            <a:off x="5890241" y="2704594"/>
            <a:ext cx="835229" cy="485426"/>
          </a:xfrm>
          <a:prstGeom prst="borderCallout1">
            <a:avLst>
              <a:gd name="adj1" fmla="val 7581"/>
              <a:gd name="adj2" fmla="val 51241"/>
              <a:gd name="adj3" fmla="val -156558"/>
              <a:gd name="adj4" fmla="val 51491"/>
            </a:avLst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Stormöte med företag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59770" y="489976"/>
            <a:ext cx="733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3B57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Tidplan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C80DF36-2FCE-4110-A3BB-D0CE4C379F9C}"/>
              </a:ext>
            </a:extLst>
          </p:cNvPr>
          <p:cNvSpPr/>
          <p:nvPr/>
        </p:nvSpPr>
        <p:spPr>
          <a:xfrm>
            <a:off x="278164" y="2218705"/>
            <a:ext cx="5618367" cy="430016"/>
          </a:xfrm>
          <a:prstGeom prst="rect">
            <a:avLst/>
          </a:prstGeom>
          <a:solidFill>
            <a:srgbClr val="326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Rektangel 89">
            <a:extLst>
              <a:ext uri="{FF2B5EF4-FFF2-40B4-BE49-F238E27FC236}">
                <a16:creationId xmlns:a16="http://schemas.microsoft.com/office/drawing/2014/main" id="{A335BA11-55FC-4618-A9A8-6A2E52FE34C2}"/>
              </a:ext>
            </a:extLst>
          </p:cNvPr>
          <p:cNvSpPr/>
          <p:nvPr/>
        </p:nvSpPr>
        <p:spPr>
          <a:xfrm>
            <a:off x="6057980" y="2218705"/>
            <a:ext cx="5793709" cy="430016"/>
          </a:xfrm>
          <a:prstGeom prst="rect">
            <a:avLst/>
          </a:prstGeom>
          <a:solidFill>
            <a:srgbClr val="326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ruta 45"/>
          <p:cNvSpPr txBox="1"/>
          <p:nvPr/>
        </p:nvSpPr>
        <p:spPr>
          <a:xfrm>
            <a:off x="6633475" y="2264436"/>
            <a:ext cx="4435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HANDLINGSPLAN 2 GENOMFÖRS (24 mån)</a:t>
            </a:r>
          </a:p>
        </p:txBody>
      </p:sp>
      <p:sp>
        <p:nvSpPr>
          <p:cNvPr id="95" name="textruta 94">
            <a:extLst>
              <a:ext uri="{FF2B5EF4-FFF2-40B4-BE49-F238E27FC236}">
                <a16:creationId xmlns:a16="http://schemas.microsoft.com/office/drawing/2014/main" id="{3497480E-AEB7-4B66-A047-C72AB3DF3CF7}"/>
              </a:ext>
            </a:extLst>
          </p:cNvPr>
          <p:cNvSpPr txBox="1"/>
          <p:nvPr/>
        </p:nvSpPr>
        <p:spPr>
          <a:xfrm>
            <a:off x="869227" y="2261529"/>
            <a:ext cx="4435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HANDLINGSPLAN 1 GENOMFÖRS (30 mån)</a:t>
            </a:r>
          </a:p>
        </p:txBody>
      </p:sp>
      <p:sp>
        <p:nvSpPr>
          <p:cNvPr id="16" name="Bildtext 1 54">
            <a:extLst>
              <a:ext uri="{FF2B5EF4-FFF2-40B4-BE49-F238E27FC236}">
                <a16:creationId xmlns:a16="http://schemas.microsoft.com/office/drawing/2014/main" id="{6DA8CBC3-00D8-4B07-A943-85222AE7A9B5}"/>
              </a:ext>
            </a:extLst>
          </p:cNvPr>
          <p:cNvSpPr/>
          <p:nvPr/>
        </p:nvSpPr>
        <p:spPr>
          <a:xfrm>
            <a:off x="180513" y="3390456"/>
            <a:ext cx="720227" cy="360000"/>
          </a:xfrm>
          <a:prstGeom prst="borderCallout1">
            <a:avLst>
              <a:gd name="adj1" fmla="val -2076"/>
              <a:gd name="adj2" fmla="val 52978"/>
              <a:gd name="adj3" fmla="val -400346"/>
              <a:gd name="adj4" fmla="val 54040"/>
            </a:avLst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SND</a:t>
            </a:r>
            <a:b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INSTÄLLD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6704E3A-FF75-4865-A8FD-85F9258F2372}"/>
              </a:ext>
            </a:extLst>
          </p:cNvPr>
          <p:cNvSpPr/>
          <p:nvPr/>
        </p:nvSpPr>
        <p:spPr>
          <a:xfrm>
            <a:off x="9060611" y="4161526"/>
            <a:ext cx="1268801" cy="546340"/>
          </a:xfrm>
          <a:prstGeom prst="rect">
            <a:avLst/>
          </a:prstGeom>
          <a:solidFill>
            <a:srgbClr val="D46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ruta 33">
            <a:extLst>
              <a:ext uri="{FF2B5EF4-FFF2-40B4-BE49-F238E27FC236}">
                <a16:creationId xmlns:a16="http://schemas.microsoft.com/office/drawing/2014/main" id="{680AD93E-8A3A-4E5E-B0EA-56966E99A045}"/>
              </a:ext>
            </a:extLst>
          </p:cNvPr>
          <p:cNvSpPr txBox="1"/>
          <p:nvPr/>
        </p:nvSpPr>
        <p:spPr>
          <a:xfrm>
            <a:off x="9088008" y="4251289"/>
            <a:ext cx="1337643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HANDLINGSPLAN 3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UTARBETAS 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9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9188CB-9420-477E-811E-5728AD3C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Indikatorer näringslivsstrategiska programmet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65934A4-E41D-4E7B-A13E-663EEC6B1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6264104"/>
            <a:ext cx="9866312" cy="369332"/>
          </a:xfrm>
        </p:spPr>
        <p:txBody>
          <a:bodyPr/>
          <a:lstStyle/>
          <a:p>
            <a:r>
              <a:rPr lang="sv-SE" dirty="0"/>
              <a:t>Källa: Göteborgs Stads </a:t>
            </a:r>
            <a:br>
              <a:rPr lang="sv-SE" dirty="0"/>
            </a:br>
            <a:r>
              <a:rPr lang="sv-SE" dirty="0"/>
              <a:t>Näringslivsstrategiska program 2018-2035– uppföljning 2020-2021 (basår: 2016)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5A5500B5-B339-4C9D-B3A1-C0D857B97E93}"/>
              </a:ext>
            </a:extLst>
          </p:cNvPr>
          <p:cNvGraphicFramePr>
            <a:graphicFrameLocks noGrp="1"/>
          </p:cNvGraphicFramePr>
          <p:nvPr/>
        </p:nvGraphicFramePr>
        <p:xfrm>
          <a:off x="2120157" y="1270573"/>
          <a:ext cx="9249855" cy="4860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973">
                  <a:extLst>
                    <a:ext uri="{9D8B030D-6E8A-4147-A177-3AD203B41FA5}">
                      <a16:colId xmlns:a16="http://schemas.microsoft.com/office/drawing/2014/main" val="392653490"/>
                    </a:ext>
                  </a:extLst>
                </a:gridCol>
                <a:gridCol w="209396">
                  <a:extLst>
                    <a:ext uri="{9D8B030D-6E8A-4147-A177-3AD203B41FA5}">
                      <a16:colId xmlns:a16="http://schemas.microsoft.com/office/drawing/2014/main" val="2498077697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893754635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4126058132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4180197937"/>
                    </a:ext>
                  </a:extLst>
                </a:gridCol>
                <a:gridCol w="209396">
                  <a:extLst>
                    <a:ext uri="{9D8B030D-6E8A-4147-A177-3AD203B41FA5}">
                      <a16:colId xmlns:a16="http://schemas.microsoft.com/office/drawing/2014/main" val="3221882935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2207151030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1201040868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553032456"/>
                    </a:ext>
                  </a:extLst>
                </a:gridCol>
              </a:tblGrid>
              <a:tr h="434848"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" b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Kort sikt 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(senaste två mätningar)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Lång sikt 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(jämfört 5 år tillbaka)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967331"/>
                  </a:ext>
                </a:extLst>
              </a:tr>
              <a:tr h="434848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solidFill>
                            <a:schemeClr val="bg1"/>
                          </a:solidFill>
                        </a:rPr>
                        <a:t>Indikatormål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Försämras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Oförändrat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Förbättras</a:t>
                      </a:r>
                      <a:endParaRPr lang="sv-SE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Försämras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Oförändrat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Förbättras</a:t>
                      </a:r>
                      <a:endParaRPr lang="sv-SE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596465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Arbetslöshet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14056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Flyttnetto högutbildade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DB094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13031"/>
                  </a:ext>
                </a:extLst>
              </a:tr>
              <a:tr h="34101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RCI (Västsverige)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209483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BRP per capita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780002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Decoupling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8695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Sysselsatta (LA Göteborg)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84601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Insiktsmätning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438055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Svenskt Näringslivs mätning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716728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FoU investeringar per sysselsatt i privat sektor (VG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550232"/>
                  </a:ext>
                </a:extLst>
              </a:tr>
              <a:tr h="191594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RIS (Västsverige)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104725"/>
                  </a:ext>
                </a:extLst>
              </a:tr>
            </a:tbl>
          </a:graphicData>
        </a:graphic>
      </p:graphicFrame>
      <p:grpSp>
        <p:nvGrpSpPr>
          <p:cNvPr id="7" name="Grupp 6">
            <a:extLst>
              <a:ext uri="{FF2B5EF4-FFF2-40B4-BE49-F238E27FC236}">
                <a16:creationId xmlns:a16="http://schemas.microsoft.com/office/drawing/2014/main" id="{E172EEED-45BF-43EB-B887-724720D57C10}"/>
              </a:ext>
            </a:extLst>
          </p:cNvPr>
          <p:cNvGrpSpPr/>
          <p:nvPr/>
        </p:nvGrpSpPr>
        <p:grpSpPr>
          <a:xfrm>
            <a:off x="650075" y="2252428"/>
            <a:ext cx="1519757" cy="3869672"/>
            <a:chOff x="448206" y="1891083"/>
            <a:chExt cx="1519757" cy="3922728"/>
          </a:xfrm>
        </p:grpSpPr>
        <p:sp>
          <p:nvSpPr>
            <p:cNvPr id="8" name="Vänster klammerparentes 7">
              <a:extLst>
                <a:ext uri="{FF2B5EF4-FFF2-40B4-BE49-F238E27FC236}">
                  <a16:creationId xmlns:a16="http://schemas.microsoft.com/office/drawing/2014/main" id="{E1124E72-FDE6-47BB-BA25-DAB4FB66FC16}"/>
                </a:ext>
              </a:extLst>
            </p:cNvPr>
            <p:cNvSpPr/>
            <p:nvPr/>
          </p:nvSpPr>
          <p:spPr>
            <a:xfrm>
              <a:off x="1645926" y="1891083"/>
              <a:ext cx="252000" cy="1018851"/>
            </a:xfrm>
            <a:prstGeom prst="leftBrace">
              <a:avLst>
                <a:gd name="adj1" fmla="val 52241"/>
                <a:gd name="adj2" fmla="val 50000"/>
              </a:avLst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Sexhörning 8">
              <a:extLst>
                <a:ext uri="{FF2B5EF4-FFF2-40B4-BE49-F238E27FC236}">
                  <a16:creationId xmlns:a16="http://schemas.microsoft.com/office/drawing/2014/main" id="{C641ECB8-40B7-4B47-9A5C-207FC07C002D}"/>
                </a:ext>
              </a:extLst>
            </p:cNvPr>
            <p:cNvSpPr/>
            <p:nvPr/>
          </p:nvSpPr>
          <p:spPr>
            <a:xfrm>
              <a:off x="448206" y="1899661"/>
              <a:ext cx="1107616" cy="954841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TC New Baskerville Std" panose="02020602060506020304" pitchFamily="18" charset="0"/>
                  <a:ea typeface="+mn-ea"/>
                  <a:cs typeface="+mn-cs"/>
                </a:rPr>
                <a:t>Mål 1</a:t>
              </a:r>
            </a:p>
          </p:txBody>
        </p:sp>
        <p:sp>
          <p:nvSpPr>
            <p:cNvPr id="10" name="Sexhörning 9">
              <a:extLst>
                <a:ext uri="{FF2B5EF4-FFF2-40B4-BE49-F238E27FC236}">
                  <a16:creationId xmlns:a16="http://schemas.microsoft.com/office/drawing/2014/main" id="{380CC801-A515-43AD-B027-329567B7979E}"/>
                </a:ext>
              </a:extLst>
            </p:cNvPr>
            <p:cNvSpPr/>
            <p:nvPr/>
          </p:nvSpPr>
          <p:spPr>
            <a:xfrm>
              <a:off x="448206" y="2962594"/>
              <a:ext cx="1107616" cy="954841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TC New Baskerville Std" panose="02020602060506020304" pitchFamily="18" charset="0"/>
                  <a:ea typeface="+mn-ea"/>
                  <a:cs typeface="+mn-cs"/>
                </a:rPr>
                <a:t>Mål 2</a:t>
              </a:r>
            </a:p>
          </p:txBody>
        </p:sp>
        <p:sp>
          <p:nvSpPr>
            <p:cNvPr id="11" name="Vänster klammerparentes 10">
              <a:extLst>
                <a:ext uri="{FF2B5EF4-FFF2-40B4-BE49-F238E27FC236}">
                  <a16:creationId xmlns:a16="http://schemas.microsoft.com/office/drawing/2014/main" id="{EB8EA7B0-5983-448C-82F4-24892DEF4311}"/>
                </a:ext>
              </a:extLst>
            </p:cNvPr>
            <p:cNvSpPr/>
            <p:nvPr/>
          </p:nvSpPr>
          <p:spPr>
            <a:xfrm>
              <a:off x="1645926" y="4033977"/>
              <a:ext cx="322037" cy="1779834"/>
            </a:xfrm>
            <a:prstGeom prst="leftBrace">
              <a:avLst>
                <a:gd name="adj1" fmla="val 52241"/>
                <a:gd name="adj2" fmla="val 50000"/>
              </a:avLst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Sexhörning 11">
              <a:extLst>
                <a:ext uri="{FF2B5EF4-FFF2-40B4-BE49-F238E27FC236}">
                  <a16:creationId xmlns:a16="http://schemas.microsoft.com/office/drawing/2014/main" id="{FFB875F6-1D36-42A7-9817-B7D9F91991BC}"/>
                </a:ext>
              </a:extLst>
            </p:cNvPr>
            <p:cNvSpPr/>
            <p:nvPr/>
          </p:nvSpPr>
          <p:spPr>
            <a:xfrm>
              <a:off x="448206" y="4434622"/>
              <a:ext cx="1107616" cy="954841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TC New Baskerville Std" panose="02020602060506020304" pitchFamily="18" charset="0"/>
                  <a:ea typeface="+mn-ea"/>
                  <a:cs typeface="+mn-cs"/>
                </a:rPr>
                <a:t>Mål 3</a:t>
              </a:r>
            </a:p>
          </p:txBody>
        </p:sp>
        <p:sp>
          <p:nvSpPr>
            <p:cNvPr id="13" name="Vänster klammerparentes 12">
              <a:extLst>
                <a:ext uri="{FF2B5EF4-FFF2-40B4-BE49-F238E27FC236}">
                  <a16:creationId xmlns:a16="http://schemas.microsoft.com/office/drawing/2014/main" id="{7ACF3E5B-A521-443F-A001-B79B862AD51E}"/>
                </a:ext>
              </a:extLst>
            </p:cNvPr>
            <p:cNvSpPr/>
            <p:nvPr/>
          </p:nvSpPr>
          <p:spPr>
            <a:xfrm>
              <a:off x="1645926" y="2977776"/>
              <a:ext cx="320597" cy="944639"/>
            </a:xfrm>
            <a:prstGeom prst="leftBrace">
              <a:avLst>
                <a:gd name="adj1" fmla="val 52241"/>
                <a:gd name="adj2" fmla="val 50000"/>
              </a:avLst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E698C219-AFDB-4729-AD53-B70744F6411D}"/>
                  </a:ext>
                </a:extLst>
              </p14:cNvPr>
              <p14:cNvContentPartPr/>
              <p14:nvPr/>
            </p14:nvContentPartPr>
            <p14:xfrm>
              <a:off x="9278263" y="1272717"/>
              <a:ext cx="360" cy="324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E698C219-AFDB-4729-AD53-B70744F641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69623" y="1264077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2767BF0A-FDA8-447D-B461-09DEDF58FAE4}"/>
                  </a:ext>
                </a:extLst>
              </p14:cNvPr>
              <p14:cNvContentPartPr/>
              <p14:nvPr/>
            </p14:nvContentPartPr>
            <p14:xfrm>
              <a:off x="6521023" y="2657637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2767BF0A-FDA8-447D-B461-09DEDF58FA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2383" y="264899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CA8C29B1-0337-4134-92A5-B67252B75AE6}"/>
                  </a:ext>
                </a:extLst>
              </p14:cNvPr>
              <p14:cNvContentPartPr/>
              <p14:nvPr/>
            </p14:nvContentPartPr>
            <p14:xfrm>
              <a:off x="6258583" y="2119077"/>
              <a:ext cx="360" cy="36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CA8C29B1-0337-4134-92A5-B67252B75A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9943" y="21104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DFD234D0-F978-4D23-8282-CE1A65F192DD}"/>
                  </a:ext>
                </a:extLst>
              </p14:cNvPr>
              <p14:cNvContentPartPr/>
              <p14:nvPr/>
            </p14:nvContentPartPr>
            <p14:xfrm>
              <a:off x="6357943" y="2204037"/>
              <a:ext cx="360" cy="36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DFD234D0-F978-4D23-8282-CE1A65F19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9303" y="219539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D1F1105F-A970-4627-93C3-7298E65DC486}"/>
                  </a:ext>
                </a:extLst>
              </p14:cNvPr>
              <p14:cNvContentPartPr/>
              <p14:nvPr/>
            </p14:nvContentPartPr>
            <p14:xfrm>
              <a:off x="9110503" y="1289637"/>
              <a:ext cx="19440" cy="36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D1F1105F-A970-4627-93C3-7298E65DC4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01503" y="1280997"/>
                <a:ext cx="37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EC750F8B-B56C-432B-ABE9-11E0F1234F35}"/>
                  </a:ext>
                </a:extLst>
              </p14:cNvPr>
              <p14:cNvContentPartPr/>
              <p14:nvPr/>
            </p14:nvContentPartPr>
            <p14:xfrm>
              <a:off x="6308623" y="2133477"/>
              <a:ext cx="360" cy="3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EC750F8B-B56C-432B-ABE9-11E0F1234F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9623" y="21244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509A9B9A-F89D-4C96-9ED3-915179566BDE}"/>
                  </a:ext>
                </a:extLst>
              </p14:cNvPr>
              <p14:cNvContentPartPr/>
              <p14:nvPr/>
            </p14:nvContentPartPr>
            <p14:xfrm>
              <a:off x="7754383" y="2487717"/>
              <a:ext cx="360" cy="36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509A9B9A-F89D-4C96-9ED3-915179566B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45743" y="24790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7B17F443-2014-4CB6-9170-D99FF32A965C}"/>
                  </a:ext>
                </a:extLst>
              </p14:cNvPr>
              <p14:cNvContentPartPr/>
              <p14:nvPr/>
            </p14:nvContentPartPr>
            <p14:xfrm>
              <a:off x="7584463" y="2381157"/>
              <a:ext cx="360" cy="36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7B17F443-2014-4CB6-9170-D99FF32A96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5823" y="23725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486429F4-F735-48C5-BAB7-16B2D604ECFD}"/>
                  </a:ext>
                </a:extLst>
              </p14:cNvPr>
              <p14:cNvContentPartPr/>
              <p14:nvPr/>
            </p14:nvContentPartPr>
            <p14:xfrm>
              <a:off x="8193943" y="2438397"/>
              <a:ext cx="7560" cy="36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486429F4-F735-48C5-BAB7-16B2D604ECF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84943" y="2429397"/>
                <a:ext cx="25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4008C70B-B114-43D7-B565-25076A11843E}"/>
                  </a:ext>
                </a:extLst>
              </p14:cNvPr>
              <p14:cNvContentPartPr/>
              <p14:nvPr/>
            </p14:nvContentPartPr>
            <p14:xfrm>
              <a:off x="7946068" y="2445268"/>
              <a:ext cx="360" cy="36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4008C70B-B114-43D7-B565-25076A1184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7068" y="2436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6EF01795-27AD-4960-8EA4-205D69D0219F}"/>
                  </a:ext>
                </a:extLst>
              </p14:cNvPr>
              <p14:cNvContentPartPr/>
              <p14:nvPr/>
            </p14:nvContentPartPr>
            <p14:xfrm>
              <a:off x="4323388" y="4018828"/>
              <a:ext cx="360" cy="360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6EF01795-27AD-4960-8EA4-205D69D021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4748" y="40098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F56BC688-1E1D-49B9-A554-6EE79D0721B9}"/>
                  </a:ext>
                </a:extLst>
              </p14:cNvPr>
              <p14:cNvContentPartPr/>
              <p14:nvPr/>
            </p14:nvContentPartPr>
            <p14:xfrm>
              <a:off x="2608348" y="410548"/>
              <a:ext cx="7560" cy="360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F56BC688-1E1D-49B9-A554-6EE79D0721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9348" y="401908"/>
                <a:ext cx="25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7E8B1287-FD03-42C2-8AA6-744522B701CC}"/>
                  </a:ext>
                </a:extLst>
              </p14:cNvPr>
              <p14:cNvContentPartPr/>
              <p14:nvPr/>
            </p14:nvContentPartPr>
            <p14:xfrm>
              <a:off x="4706428" y="3111628"/>
              <a:ext cx="360" cy="36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7E8B1287-FD03-42C2-8AA6-744522B701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7788" y="31029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C08A136A-17C7-48E5-AA97-5A1F7E4AE180}"/>
                  </a:ext>
                </a:extLst>
              </p14:cNvPr>
              <p14:cNvContentPartPr/>
              <p14:nvPr/>
            </p14:nvContentPartPr>
            <p14:xfrm>
              <a:off x="3693028" y="3168508"/>
              <a:ext cx="360" cy="360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C08A136A-17C7-48E5-AA97-5A1F7E4AE1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4028" y="31595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5BC6B32B-7F2A-4E75-A1BC-505EA6A14E61}"/>
                  </a:ext>
                </a:extLst>
              </p14:cNvPr>
              <p14:cNvContentPartPr/>
              <p14:nvPr/>
            </p14:nvContentPartPr>
            <p14:xfrm>
              <a:off x="3784828" y="3862948"/>
              <a:ext cx="360" cy="4320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5BC6B32B-7F2A-4E75-A1BC-505EA6A14E6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76188" y="3853948"/>
                <a:ext cx="18000" cy="6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2010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9188CB-9420-477E-811E-5728AD3C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Indikatorer näringslivsstrategiska programmet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65934A4-E41D-4E7B-A13E-663EEC6B1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6264104"/>
            <a:ext cx="9866312" cy="369332"/>
          </a:xfrm>
        </p:spPr>
        <p:txBody>
          <a:bodyPr/>
          <a:lstStyle/>
          <a:p>
            <a:r>
              <a:rPr lang="sv-SE" dirty="0"/>
              <a:t>Källa: Göteborgs Stads </a:t>
            </a:r>
            <a:br>
              <a:rPr lang="sv-SE" dirty="0"/>
            </a:br>
            <a:r>
              <a:rPr lang="sv-SE" dirty="0"/>
              <a:t>Näringslivsstrategiska program 2018-2035– uppföljning 2020-2021 (basår: 2016)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5A5500B5-B339-4C9D-B3A1-C0D857B97E93}"/>
              </a:ext>
            </a:extLst>
          </p:cNvPr>
          <p:cNvGraphicFramePr>
            <a:graphicFrameLocks noGrp="1"/>
          </p:cNvGraphicFramePr>
          <p:nvPr/>
        </p:nvGraphicFramePr>
        <p:xfrm>
          <a:off x="2120157" y="1270573"/>
          <a:ext cx="9249855" cy="4860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973">
                  <a:extLst>
                    <a:ext uri="{9D8B030D-6E8A-4147-A177-3AD203B41FA5}">
                      <a16:colId xmlns:a16="http://schemas.microsoft.com/office/drawing/2014/main" val="392653490"/>
                    </a:ext>
                  </a:extLst>
                </a:gridCol>
                <a:gridCol w="209396">
                  <a:extLst>
                    <a:ext uri="{9D8B030D-6E8A-4147-A177-3AD203B41FA5}">
                      <a16:colId xmlns:a16="http://schemas.microsoft.com/office/drawing/2014/main" val="2498077697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893754635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4126058132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4180197937"/>
                    </a:ext>
                  </a:extLst>
                </a:gridCol>
                <a:gridCol w="209396">
                  <a:extLst>
                    <a:ext uri="{9D8B030D-6E8A-4147-A177-3AD203B41FA5}">
                      <a16:colId xmlns:a16="http://schemas.microsoft.com/office/drawing/2014/main" val="3221882935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2207151030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1201040868"/>
                    </a:ext>
                  </a:extLst>
                </a:gridCol>
                <a:gridCol w="941015">
                  <a:extLst>
                    <a:ext uri="{9D8B030D-6E8A-4147-A177-3AD203B41FA5}">
                      <a16:colId xmlns:a16="http://schemas.microsoft.com/office/drawing/2014/main" val="553032456"/>
                    </a:ext>
                  </a:extLst>
                </a:gridCol>
              </a:tblGrid>
              <a:tr h="434848"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" b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Kort sikt 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(senaste två mätningar)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Lång sikt 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</a:rPr>
                        <a:t>(jämfört 5 år tillbaka)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967331"/>
                  </a:ext>
                </a:extLst>
              </a:tr>
              <a:tr h="434848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solidFill>
                            <a:schemeClr val="bg1"/>
                          </a:solidFill>
                        </a:rPr>
                        <a:t>Indikatormål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Försämras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Oförändrat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Förbättras</a:t>
                      </a:r>
                      <a:endParaRPr lang="sv-SE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Försämras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Oförändrat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Förbättras</a:t>
                      </a:r>
                      <a:endParaRPr lang="sv-SE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596465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Arbetslöshet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14056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Flyttnetto högutbildade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DB094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13031"/>
                  </a:ext>
                </a:extLst>
              </a:tr>
              <a:tr h="34101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RCI (Västsverige)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209483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BRP per capita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780002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Decoupling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8695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Sysselsatta (LA Göteborg)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84601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Insiktsmätning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438055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Svenskt Näringslivs mätning (GR)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716728"/>
                  </a:ext>
                </a:extLst>
              </a:tr>
              <a:tr h="289899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FoU investeringar per sysselsatt i privat sektor (VG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0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550232"/>
                  </a:ext>
                </a:extLst>
              </a:tr>
              <a:tr h="191594">
                <a:tc>
                  <a:txBody>
                    <a:bodyPr/>
                    <a:lstStyle/>
                    <a:p>
                      <a:r>
                        <a:rPr lang="sv-SE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RIS (Västsverige)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104725"/>
                  </a:ext>
                </a:extLst>
              </a:tr>
            </a:tbl>
          </a:graphicData>
        </a:graphic>
      </p:graphicFrame>
      <p:grpSp>
        <p:nvGrpSpPr>
          <p:cNvPr id="7" name="Grupp 6">
            <a:extLst>
              <a:ext uri="{FF2B5EF4-FFF2-40B4-BE49-F238E27FC236}">
                <a16:creationId xmlns:a16="http://schemas.microsoft.com/office/drawing/2014/main" id="{E172EEED-45BF-43EB-B887-724720D57C10}"/>
              </a:ext>
            </a:extLst>
          </p:cNvPr>
          <p:cNvGrpSpPr/>
          <p:nvPr/>
        </p:nvGrpSpPr>
        <p:grpSpPr>
          <a:xfrm>
            <a:off x="650075" y="2252428"/>
            <a:ext cx="1519757" cy="3869672"/>
            <a:chOff x="448206" y="1891083"/>
            <a:chExt cx="1519757" cy="3922728"/>
          </a:xfrm>
        </p:grpSpPr>
        <p:sp>
          <p:nvSpPr>
            <p:cNvPr id="8" name="Vänster klammerparentes 7">
              <a:extLst>
                <a:ext uri="{FF2B5EF4-FFF2-40B4-BE49-F238E27FC236}">
                  <a16:creationId xmlns:a16="http://schemas.microsoft.com/office/drawing/2014/main" id="{E1124E72-FDE6-47BB-BA25-DAB4FB66FC16}"/>
                </a:ext>
              </a:extLst>
            </p:cNvPr>
            <p:cNvSpPr/>
            <p:nvPr/>
          </p:nvSpPr>
          <p:spPr>
            <a:xfrm>
              <a:off x="1645926" y="1891083"/>
              <a:ext cx="252000" cy="1018851"/>
            </a:xfrm>
            <a:prstGeom prst="leftBrace">
              <a:avLst>
                <a:gd name="adj1" fmla="val 52241"/>
                <a:gd name="adj2" fmla="val 50000"/>
              </a:avLst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Sexhörning 8">
              <a:extLst>
                <a:ext uri="{FF2B5EF4-FFF2-40B4-BE49-F238E27FC236}">
                  <a16:creationId xmlns:a16="http://schemas.microsoft.com/office/drawing/2014/main" id="{C641ECB8-40B7-4B47-9A5C-207FC07C002D}"/>
                </a:ext>
              </a:extLst>
            </p:cNvPr>
            <p:cNvSpPr/>
            <p:nvPr/>
          </p:nvSpPr>
          <p:spPr>
            <a:xfrm>
              <a:off x="448206" y="1899661"/>
              <a:ext cx="1107616" cy="954841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TC New Baskerville Std" panose="02020602060506020304" pitchFamily="18" charset="0"/>
                  <a:ea typeface="+mn-ea"/>
                  <a:cs typeface="+mn-cs"/>
                </a:rPr>
                <a:t>Mål 1</a:t>
              </a:r>
            </a:p>
          </p:txBody>
        </p:sp>
        <p:sp>
          <p:nvSpPr>
            <p:cNvPr id="10" name="Sexhörning 9">
              <a:extLst>
                <a:ext uri="{FF2B5EF4-FFF2-40B4-BE49-F238E27FC236}">
                  <a16:creationId xmlns:a16="http://schemas.microsoft.com/office/drawing/2014/main" id="{380CC801-A515-43AD-B027-329567B7979E}"/>
                </a:ext>
              </a:extLst>
            </p:cNvPr>
            <p:cNvSpPr/>
            <p:nvPr/>
          </p:nvSpPr>
          <p:spPr>
            <a:xfrm>
              <a:off x="448206" y="2962594"/>
              <a:ext cx="1107616" cy="954841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TC New Baskerville Std" panose="02020602060506020304" pitchFamily="18" charset="0"/>
                  <a:ea typeface="+mn-ea"/>
                  <a:cs typeface="+mn-cs"/>
                </a:rPr>
                <a:t>Mål 2</a:t>
              </a:r>
            </a:p>
          </p:txBody>
        </p:sp>
        <p:sp>
          <p:nvSpPr>
            <p:cNvPr id="11" name="Vänster klammerparentes 10">
              <a:extLst>
                <a:ext uri="{FF2B5EF4-FFF2-40B4-BE49-F238E27FC236}">
                  <a16:creationId xmlns:a16="http://schemas.microsoft.com/office/drawing/2014/main" id="{EB8EA7B0-5983-448C-82F4-24892DEF4311}"/>
                </a:ext>
              </a:extLst>
            </p:cNvPr>
            <p:cNvSpPr/>
            <p:nvPr/>
          </p:nvSpPr>
          <p:spPr>
            <a:xfrm>
              <a:off x="1645926" y="4033977"/>
              <a:ext cx="322037" cy="1779834"/>
            </a:xfrm>
            <a:prstGeom prst="leftBrace">
              <a:avLst>
                <a:gd name="adj1" fmla="val 52241"/>
                <a:gd name="adj2" fmla="val 50000"/>
              </a:avLst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Sexhörning 11">
              <a:extLst>
                <a:ext uri="{FF2B5EF4-FFF2-40B4-BE49-F238E27FC236}">
                  <a16:creationId xmlns:a16="http://schemas.microsoft.com/office/drawing/2014/main" id="{FFB875F6-1D36-42A7-9817-B7D9F91991BC}"/>
                </a:ext>
              </a:extLst>
            </p:cNvPr>
            <p:cNvSpPr/>
            <p:nvPr/>
          </p:nvSpPr>
          <p:spPr>
            <a:xfrm>
              <a:off x="448206" y="4434622"/>
              <a:ext cx="1107616" cy="954841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TC New Baskerville Std" panose="02020602060506020304" pitchFamily="18" charset="0"/>
                  <a:ea typeface="+mn-ea"/>
                  <a:cs typeface="+mn-cs"/>
                </a:rPr>
                <a:t>Mål 3</a:t>
              </a:r>
            </a:p>
          </p:txBody>
        </p:sp>
        <p:sp>
          <p:nvSpPr>
            <p:cNvPr id="13" name="Vänster klammerparentes 12">
              <a:extLst>
                <a:ext uri="{FF2B5EF4-FFF2-40B4-BE49-F238E27FC236}">
                  <a16:creationId xmlns:a16="http://schemas.microsoft.com/office/drawing/2014/main" id="{7ACF3E5B-A521-443F-A001-B79B862AD51E}"/>
                </a:ext>
              </a:extLst>
            </p:cNvPr>
            <p:cNvSpPr/>
            <p:nvPr/>
          </p:nvSpPr>
          <p:spPr>
            <a:xfrm>
              <a:off x="1645926" y="2977776"/>
              <a:ext cx="320597" cy="944639"/>
            </a:xfrm>
            <a:prstGeom prst="leftBrace">
              <a:avLst>
                <a:gd name="adj1" fmla="val 52241"/>
                <a:gd name="adj2" fmla="val 50000"/>
              </a:avLst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E698C219-AFDB-4729-AD53-B70744F6411D}"/>
                  </a:ext>
                </a:extLst>
              </p14:cNvPr>
              <p14:cNvContentPartPr/>
              <p14:nvPr/>
            </p14:nvContentPartPr>
            <p14:xfrm>
              <a:off x="9278263" y="1272717"/>
              <a:ext cx="360" cy="324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E698C219-AFDB-4729-AD53-B70744F641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69623" y="1264077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2767BF0A-FDA8-447D-B461-09DEDF58FAE4}"/>
                  </a:ext>
                </a:extLst>
              </p14:cNvPr>
              <p14:cNvContentPartPr/>
              <p14:nvPr/>
            </p14:nvContentPartPr>
            <p14:xfrm>
              <a:off x="6521023" y="2657637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2767BF0A-FDA8-447D-B461-09DEDF58FA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2383" y="264899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CA8C29B1-0337-4134-92A5-B67252B75AE6}"/>
                  </a:ext>
                </a:extLst>
              </p14:cNvPr>
              <p14:cNvContentPartPr/>
              <p14:nvPr/>
            </p14:nvContentPartPr>
            <p14:xfrm>
              <a:off x="6258583" y="2119077"/>
              <a:ext cx="360" cy="36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CA8C29B1-0337-4134-92A5-B67252B75A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9943" y="21104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DFD234D0-F978-4D23-8282-CE1A65F192DD}"/>
                  </a:ext>
                </a:extLst>
              </p14:cNvPr>
              <p14:cNvContentPartPr/>
              <p14:nvPr/>
            </p14:nvContentPartPr>
            <p14:xfrm>
              <a:off x="6357943" y="2204037"/>
              <a:ext cx="360" cy="36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DFD234D0-F978-4D23-8282-CE1A65F19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9303" y="219539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D1F1105F-A970-4627-93C3-7298E65DC486}"/>
                  </a:ext>
                </a:extLst>
              </p14:cNvPr>
              <p14:cNvContentPartPr/>
              <p14:nvPr/>
            </p14:nvContentPartPr>
            <p14:xfrm>
              <a:off x="9110503" y="1289637"/>
              <a:ext cx="19440" cy="36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D1F1105F-A970-4627-93C3-7298E65DC4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01503" y="1280997"/>
                <a:ext cx="37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EC750F8B-B56C-432B-ABE9-11E0F1234F35}"/>
                  </a:ext>
                </a:extLst>
              </p14:cNvPr>
              <p14:cNvContentPartPr/>
              <p14:nvPr/>
            </p14:nvContentPartPr>
            <p14:xfrm>
              <a:off x="6308623" y="2133477"/>
              <a:ext cx="360" cy="3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EC750F8B-B56C-432B-ABE9-11E0F1234F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9623" y="21244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509A9B9A-F89D-4C96-9ED3-915179566BDE}"/>
                  </a:ext>
                </a:extLst>
              </p14:cNvPr>
              <p14:cNvContentPartPr/>
              <p14:nvPr/>
            </p14:nvContentPartPr>
            <p14:xfrm>
              <a:off x="7754383" y="2487717"/>
              <a:ext cx="360" cy="36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509A9B9A-F89D-4C96-9ED3-915179566B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45743" y="24790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7B17F443-2014-4CB6-9170-D99FF32A965C}"/>
                  </a:ext>
                </a:extLst>
              </p14:cNvPr>
              <p14:cNvContentPartPr/>
              <p14:nvPr/>
            </p14:nvContentPartPr>
            <p14:xfrm>
              <a:off x="7584463" y="2381157"/>
              <a:ext cx="360" cy="36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7B17F443-2014-4CB6-9170-D99FF32A96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5823" y="23725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486429F4-F735-48C5-BAB7-16B2D604ECFD}"/>
                  </a:ext>
                </a:extLst>
              </p14:cNvPr>
              <p14:cNvContentPartPr/>
              <p14:nvPr/>
            </p14:nvContentPartPr>
            <p14:xfrm>
              <a:off x="8193943" y="2438397"/>
              <a:ext cx="7560" cy="36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486429F4-F735-48C5-BAB7-16B2D604ECF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84943" y="2429397"/>
                <a:ext cx="25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4008C70B-B114-43D7-B565-25076A11843E}"/>
                  </a:ext>
                </a:extLst>
              </p14:cNvPr>
              <p14:cNvContentPartPr/>
              <p14:nvPr/>
            </p14:nvContentPartPr>
            <p14:xfrm>
              <a:off x="7946068" y="2445268"/>
              <a:ext cx="360" cy="36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4008C70B-B114-43D7-B565-25076A1184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7068" y="2436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6EF01795-27AD-4960-8EA4-205D69D0219F}"/>
                  </a:ext>
                </a:extLst>
              </p14:cNvPr>
              <p14:cNvContentPartPr/>
              <p14:nvPr/>
            </p14:nvContentPartPr>
            <p14:xfrm>
              <a:off x="4323388" y="4018828"/>
              <a:ext cx="360" cy="360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6EF01795-27AD-4960-8EA4-205D69D021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4748" y="40098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F56BC688-1E1D-49B9-A554-6EE79D0721B9}"/>
                  </a:ext>
                </a:extLst>
              </p14:cNvPr>
              <p14:cNvContentPartPr/>
              <p14:nvPr/>
            </p14:nvContentPartPr>
            <p14:xfrm>
              <a:off x="2608348" y="410548"/>
              <a:ext cx="7560" cy="360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F56BC688-1E1D-49B9-A554-6EE79D0721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9348" y="401908"/>
                <a:ext cx="25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7E8B1287-FD03-42C2-8AA6-744522B701CC}"/>
                  </a:ext>
                </a:extLst>
              </p14:cNvPr>
              <p14:cNvContentPartPr/>
              <p14:nvPr/>
            </p14:nvContentPartPr>
            <p14:xfrm>
              <a:off x="4706428" y="3111628"/>
              <a:ext cx="360" cy="36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7E8B1287-FD03-42C2-8AA6-744522B701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7788" y="31029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C08A136A-17C7-48E5-AA97-5A1F7E4AE180}"/>
                  </a:ext>
                </a:extLst>
              </p14:cNvPr>
              <p14:cNvContentPartPr/>
              <p14:nvPr/>
            </p14:nvContentPartPr>
            <p14:xfrm>
              <a:off x="3693028" y="3168508"/>
              <a:ext cx="360" cy="360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C08A136A-17C7-48E5-AA97-5A1F7E4AE1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4028" y="31595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5BC6B32B-7F2A-4E75-A1BC-505EA6A14E61}"/>
                  </a:ext>
                </a:extLst>
              </p14:cNvPr>
              <p14:cNvContentPartPr/>
              <p14:nvPr/>
            </p14:nvContentPartPr>
            <p14:xfrm>
              <a:off x="3784828" y="3862948"/>
              <a:ext cx="360" cy="4320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5BC6B32B-7F2A-4E75-A1BC-505EA6A14E6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76188" y="3853948"/>
                <a:ext cx="180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D0036F69-925B-4BFE-B03F-5C639BD8D870}"/>
                  </a:ext>
                </a:extLst>
              </p14:cNvPr>
              <p14:cNvContentPartPr/>
              <p14:nvPr/>
            </p14:nvContentPartPr>
            <p14:xfrm>
              <a:off x="516256" y="4643421"/>
              <a:ext cx="360" cy="36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D0036F69-925B-4BFE-B03F-5C639BD8D87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8616" y="4625421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Ellips 29">
            <a:extLst>
              <a:ext uri="{FF2B5EF4-FFF2-40B4-BE49-F238E27FC236}">
                <a16:creationId xmlns:a16="http://schemas.microsoft.com/office/drawing/2014/main" id="{4EAC9398-9206-4B6F-8118-EBA4C620058A}"/>
              </a:ext>
            </a:extLst>
          </p:cNvPr>
          <p:cNvSpPr/>
          <p:nvPr/>
        </p:nvSpPr>
        <p:spPr>
          <a:xfrm>
            <a:off x="2028236" y="2260891"/>
            <a:ext cx="2422329" cy="37834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Ellips 30">
            <a:extLst>
              <a:ext uri="{FF2B5EF4-FFF2-40B4-BE49-F238E27FC236}">
                <a16:creationId xmlns:a16="http://schemas.microsoft.com/office/drawing/2014/main" id="{E339B24D-BCC4-41F5-BF19-84DDEC9CFBA3}"/>
              </a:ext>
            </a:extLst>
          </p:cNvPr>
          <p:cNvSpPr/>
          <p:nvPr/>
        </p:nvSpPr>
        <p:spPr>
          <a:xfrm>
            <a:off x="2045469" y="3621891"/>
            <a:ext cx="2484974" cy="39513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43FC03B2-A3F3-46F5-B9A0-5741B492A054}"/>
              </a:ext>
            </a:extLst>
          </p:cNvPr>
          <p:cNvSpPr/>
          <p:nvPr/>
        </p:nvSpPr>
        <p:spPr>
          <a:xfrm>
            <a:off x="1757691" y="4307027"/>
            <a:ext cx="3070204" cy="9311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Ellips 32">
            <a:extLst>
              <a:ext uri="{FF2B5EF4-FFF2-40B4-BE49-F238E27FC236}">
                <a16:creationId xmlns:a16="http://schemas.microsoft.com/office/drawing/2014/main" id="{1E74546B-2B1E-4F76-A63A-ED8085836C07}"/>
              </a:ext>
            </a:extLst>
          </p:cNvPr>
          <p:cNvSpPr/>
          <p:nvPr/>
        </p:nvSpPr>
        <p:spPr>
          <a:xfrm>
            <a:off x="1769740" y="5243835"/>
            <a:ext cx="3691722" cy="6070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7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man, bord, glasögon, har på sig&#10;&#10;Automatiskt genererad beskrivning">
            <a:extLst>
              <a:ext uri="{FF2B5EF4-FFF2-40B4-BE49-F238E27FC236}">
                <a16:creationId xmlns:a16="http://schemas.microsoft.com/office/drawing/2014/main" id="{158C010D-4C00-4FF2-9195-AE4824162B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6100" r="16100"/>
          <a:stretch/>
        </p:blipFill>
        <p:spPr/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83FEC692-7C80-44D0-98A6-30D7755B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dirty="0"/>
              <a:t>Kriterier för urval av aktiviteter i handlingsplan 2 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C4EFD5C-2C12-4BD2-AA49-A6DAA0052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843" y="3011407"/>
            <a:ext cx="4470401" cy="235024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71145" indent="-271145">
              <a:spcBef>
                <a:spcPts val="0"/>
              </a:spcBef>
              <a:defRPr/>
            </a:pPr>
            <a:r>
              <a:rPr lang="sv-SE" dirty="0"/>
              <a:t>Genomförbarhet</a:t>
            </a:r>
            <a:endParaRPr lang="sv-SE" dirty="0">
              <a:cs typeface="Arial"/>
            </a:endParaRPr>
          </a:p>
          <a:p>
            <a:pPr marL="271145" indent="-271145">
              <a:spcBef>
                <a:spcPts val="0"/>
              </a:spcBef>
            </a:pPr>
            <a:r>
              <a:rPr lang="sv-SE" dirty="0"/>
              <a:t>Effekt på övergripande mål och indikatorer</a:t>
            </a:r>
          </a:p>
          <a:p>
            <a:pPr marL="271145" indent="-271145">
              <a:spcBef>
                <a:spcPts val="0"/>
              </a:spcBef>
            </a:pPr>
            <a:r>
              <a:rPr lang="sv-SE" dirty="0"/>
              <a:t>Kompatibla med målen i Agenda 2030</a:t>
            </a:r>
            <a:br>
              <a:rPr lang="sv-SE" dirty="0"/>
            </a:br>
            <a:endParaRPr lang="sv-SE" dirty="0"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b="1" dirty="0">
                <a:cs typeface="Arial"/>
              </a:rPr>
              <a:t>Rekommendation:</a:t>
            </a:r>
            <a:br>
              <a:rPr lang="sv-SE" b="1" dirty="0">
                <a:cs typeface="Arial"/>
              </a:rPr>
            </a:br>
            <a:r>
              <a:rPr lang="sv-SE" dirty="0">
                <a:cs typeface="Arial"/>
              </a:rPr>
              <a:t>sträva mot högst två aktiviteter per insats samt skärp utfallet</a:t>
            </a:r>
          </a:p>
          <a:p>
            <a:pPr marL="271145" indent="-271145"/>
            <a:endParaRPr lang="sv-S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06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555487" y="576120"/>
            <a:ext cx="4470401" cy="2169082"/>
          </a:xfrm>
        </p:spPr>
        <p:txBody>
          <a:bodyPr/>
          <a:lstStyle/>
          <a:p>
            <a:r>
              <a:rPr lang="sv-SE"/>
              <a:t>Önskat läge för företagsklimatet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1555487" y="2831117"/>
            <a:ext cx="4470401" cy="2350246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Göteborgs Stad och Göteborgsregionen ska ha bäst företagsklimat bland de svenska storstäderna respektive storstadsregionerna enligt både INSIKT och Svenskt Näringslivs sammanfattande omdöme.</a:t>
            </a:r>
          </a:p>
          <a:p>
            <a:endParaRPr lang="sv-SE"/>
          </a:p>
        </p:txBody>
      </p:sp>
      <p:pic>
        <p:nvPicPr>
          <p:cNvPr id="7" name="Platshållare för bild 6" descr="En bild som visar utomhus, vatten, båt, hamn&#10;&#10;Automatiskt genererad beskrivning">
            <a:extLst>
              <a:ext uri="{FF2B5EF4-FFF2-40B4-BE49-F238E27FC236}">
                <a16:creationId xmlns:a16="http://schemas.microsoft.com/office/drawing/2014/main" id="{2DD4DC86-6B4D-42B6-89BA-E0C3DC5192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485" t="769" r="32604" b="542"/>
          <a:stretch/>
        </p:blipFill>
        <p:spPr>
          <a:xfrm>
            <a:off x="6129094" y="1447800"/>
            <a:ext cx="4564063" cy="3867150"/>
          </a:xfrm>
        </p:spPr>
      </p:pic>
    </p:spTree>
    <p:extLst>
      <p:ext uri="{BB962C8B-B14F-4D97-AF65-F5344CB8AC3E}">
        <p14:creationId xmlns:p14="http://schemas.microsoft.com/office/powerpoint/2010/main" val="233932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64E5ACF-410D-4CDD-A304-0B9D67BF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700"/>
            <a:ext cx="10515600" cy="496207"/>
          </a:xfrm>
        </p:spPr>
        <p:txBody>
          <a:bodyPr/>
          <a:lstStyle/>
          <a:p>
            <a:r>
              <a:rPr lang="sv-SE" dirty="0"/>
              <a:t>Handlingsplan 2 företagsklimat</a:t>
            </a: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2C88CFC8-6E23-4DFF-854D-2692A6DE6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28954"/>
              </p:ext>
            </p:extLst>
          </p:nvPr>
        </p:nvGraphicFramePr>
        <p:xfrm>
          <a:off x="838200" y="1158296"/>
          <a:ext cx="10602912" cy="4541408"/>
        </p:xfrm>
        <a:graphic>
          <a:graphicData uri="http://schemas.openxmlformats.org/drawingml/2006/table">
            <a:tbl>
              <a:tblPr/>
              <a:tblGrid>
                <a:gridCol w="986317">
                  <a:extLst>
                    <a:ext uri="{9D8B030D-6E8A-4147-A177-3AD203B41FA5}">
                      <a16:colId xmlns:a16="http://schemas.microsoft.com/office/drawing/2014/main" val="3247055734"/>
                    </a:ext>
                  </a:extLst>
                </a:gridCol>
                <a:gridCol w="4261858">
                  <a:extLst>
                    <a:ext uri="{9D8B030D-6E8A-4147-A177-3AD203B41FA5}">
                      <a16:colId xmlns:a16="http://schemas.microsoft.com/office/drawing/2014/main" val="1778096542"/>
                    </a:ext>
                  </a:extLst>
                </a:gridCol>
                <a:gridCol w="886719">
                  <a:extLst>
                    <a:ext uri="{9D8B030D-6E8A-4147-A177-3AD203B41FA5}">
                      <a16:colId xmlns:a16="http://schemas.microsoft.com/office/drawing/2014/main" val="870510311"/>
                    </a:ext>
                  </a:extLst>
                </a:gridCol>
                <a:gridCol w="570359">
                  <a:extLst>
                    <a:ext uri="{9D8B030D-6E8A-4147-A177-3AD203B41FA5}">
                      <a16:colId xmlns:a16="http://schemas.microsoft.com/office/drawing/2014/main" val="3358859180"/>
                    </a:ext>
                  </a:extLst>
                </a:gridCol>
                <a:gridCol w="3897659">
                  <a:extLst>
                    <a:ext uri="{9D8B030D-6E8A-4147-A177-3AD203B41FA5}">
                      <a16:colId xmlns:a16="http://schemas.microsoft.com/office/drawing/2014/main" val="585914433"/>
                    </a:ext>
                  </a:extLst>
                </a:gridCol>
              </a:tblGrid>
              <a:tr h="539570">
                <a:tc gridSpan="2"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Strategiskt område 5: Företagsklimat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Ansvarig för aktivitet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Deltar i arbetet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Utfall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326965"/>
                  </a:ext>
                </a:extLst>
              </a:tr>
              <a:tr h="901002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Styrelser/ nämnder med delansvar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Region Göteborg AB, miljö- och klimatnämnden, fastighetsnämnden, nämnden för konsument- och medborgarservice, trafiknämnden, inköps- och upphandlingsnämnden, byggnadsnämnden, förbundsstyrelsen för räddningstjänsten storgöteborg, park- och naturnämnden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89845"/>
                  </a:ext>
                </a:extLst>
              </a:tr>
              <a:tr h="363849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Insats 1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Arbeta aktivt med attityder till och förståelse för företag och företagande hos politiker och tjänstemän.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25047"/>
                  </a:ext>
                </a:extLst>
              </a:tr>
              <a:tr h="536307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 1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Genomför systematisk näringslivsdialog kring relevanta verksamhetsområden med specificerade branscher/urval av företag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MF, </a:t>
                      </a:r>
                      <a:r>
                        <a:rPr lang="sv-S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</a:t>
                      </a:r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FK, SBK, </a:t>
                      </a:r>
                      <a:r>
                        <a:rPr lang="sv-SE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INK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BRG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Näringslivsdialog genomförd inom minst fem förvaltningar under planperioden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20506"/>
                  </a:ext>
                </a:extLst>
              </a:tr>
              <a:tr h="363849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Insats 2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Arbeta systematiskt med att förenkla processer ur ett näringslivsperspektiv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995161"/>
                  </a:ext>
                </a:extLst>
              </a:tr>
              <a:tr h="901002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 1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Förbättra stadens service i myndighetsutövning och upphandling enligt Insikt (både NKI och NUI)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RSG, SBK, TK, MF, </a:t>
                      </a:r>
                      <a:r>
                        <a:rPr lang="sv-SE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INK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BRG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Högst totalt NKI bland storstadskommunerna. Vid planperiodens utgång ska NKI per myndighetsområde ligga på: Brandskydd 80, Bygglov 65, Markupplåtelser 76, Miljö- och hälsoskydd 68, Livsmedelskontroll 80, Serveringstillstånd 68.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1967"/>
                  </a:ext>
                </a:extLst>
              </a:tr>
              <a:tr h="901002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 2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Involvera fler förvaltningar och bolag som kontinuerligt mäter NUI - NöjdUpphandlingsIndex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BRG 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INK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metodik/arbetsprocess är definierad och etablerad tillsammans med SKR under planperioden som möjliggör ett långsiktigt, kontinuerligt NUI-arbete på berörda F&amp;B. Minst två förvaltningar/bolag har börjat mäta NUI under planperioden.</a:t>
                      </a:r>
                    </a:p>
                  </a:txBody>
                  <a:tcPr marL="5869" marR="5869" marT="5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739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8840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RPglhp_Xw7NTWDzOU6J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NYjnmOCrjbpcSL6YX_2j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D7eaTPC9eSb7xAkz6fT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D8URRfBtC07JDGolJ3j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RG Basic">
  <a:themeElements>
    <a:clrScheme name="Anpassat 106">
      <a:dk1>
        <a:sysClr val="windowText" lastClr="000000"/>
      </a:dk1>
      <a:lt1>
        <a:sysClr val="window" lastClr="FFFFFF"/>
      </a:lt1>
      <a:dk2>
        <a:srgbClr val="3B5776"/>
      </a:dk2>
      <a:lt2>
        <a:srgbClr val="EDEBE3"/>
      </a:lt2>
      <a:accent1>
        <a:srgbClr val="8FB8CA"/>
      </a:accent1>
      <a:accent2>
        <a:srgbClr val="D36248"/>
      </a:accent2>
      <a:accent3>
        <a:srgbClr val="36646B"/>
      </a:accent3>
      <a:accent4>
        <a:srgbClr val="EAB39E"/>
      </a:accent4>
      <a:accent5>
        <a:srgbClr val="7DB094"/>
      </a:accent5>
      <a:accent6>
        <a:srgbClr val="909090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.potx" id="{431757C3-2CB9-42E5-A312-9E227955CC5C}" vid="{DDC2BCFA-9A53-4902-BE0C-BE297FF3B5A9}"/>
    </a:ext>
  </a:extLst>
</a:theme>
</file>

<file path=ppt/theme/theme10.xml><?xml version="1.0" encoding="utf-8"?>
<a:theme xmlns:a="http://schemas.openxmlformats.org/drawingml/2006/main" name="1_BRG Basic">
  <a:themeElements>
    <a:clrScheme name="Anpassat 106">
      <a:dk1>
        <a:sysClr val="windowText" lastClr="000000"/>
      </a:dk1>
      <a:lt1>
        <a:sysClr val="window" lastClr="FFFFFF"/>
      </a:lt1>
      <a:dk2>
        <a:srgbClr val="3B5776"/>
      </a:dk2>
      <a:lt2>
        <a:srgbClr val="EDEBE3"/>
      </a:lt2>
      <a:accent1>
        <a:srgbClr val="8FB8CA"/>
      </a:accent1>
      <a:accent2>
        <a:srgbClr val="D36248"/>
      </a:accent2>
      <a:accent3>
        <a:srgbClr val="36646B"/>
      </a:accent3>
      <a:accent4>
        <a:srgbClr val="EAB39E"/>
      </a:accent4>
      <a:accent5>
        <a:srgbClr val="7DB094"/>
      </a:accent5>
      <a:accent6>
        <a:srgbClr val="909090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_till Pia" id="{2273F856-F35E-421D-879E-B18E362874C6}" vid="{0D97625F-4633-47C1-ACAA-32297BBAC09C}"/>
    </a:ext>
  </a:extLst>
</a:theme>
</file>

<file path=ppt/theme/theme11.xml><?xml version="1.0" encoding="utf-8"?>
<a:theme xmlns:a="http://schemas.openxmlformats.org/drawingml/2006/main" name="1_BRG Utfallande bild">
  <a:themeElements>
    <a:clrScheme name="BRG">
      <a:dk1>
        <a:sysClr val="windowText" lastClr="000000"/>
      </a:dk1>
      <a:lt1>
        <a:sysClr val="window" lastClr="FFFFFF"/>
      </a:lt1>
      <a:dk2>
        <a:srgbClr val="3B5776"/>
      </a:dk2>
      <a:lt2>
        <a:srgbClr val="EDEBE3"/>
      </a:lt2>
      <a:accent1>
        <a:srgbClr val="8FB8CA"/>
      </a:accent1>
      <a:accent2>
        <a:srgbClr val="D36248"/>
      </a:accent2>
      <a:accent3>
        <a:srgbClr val="36646B"/>
      </a:accent3>
      <a:accent4>
        <a:srgbClr val="EAB39E"/>
      </a:accent4>
      <a:accent5>
        <a:srgbClr val="98ADAE"/>
      </a:accent5>
      <a:accent6>
        <a:srgbClr val="E5EDF2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.potx" id="{431757C3-2CB9-42E5-A312-9E227955CC5C}" vid="{E9931B19-2F70-45CF-B58A-C94907540A5A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G Blue">
  <a:themeElements>
    <a:clrScheme name="Anpassat 104">
      <a:dk1>
        <a:sysClr val="windowText" lastClr="000000"/>
      </a:dk1>
      <a:lt1>
        <a:sysClr val="window" lastClr="FFFFFF"/>
      </a:lt1>
      <a:dk2>
        <a:srgbClr val="D36248"/>
      </a:dk2>
      <a:lt2>
        <a:srgbClr val="E7B39E"/>
      </a:lt2>
      <a:accent1>
        <a:srgbClr val="C6D7E2"/>
      </a:accent1>
      <a:accent2>
        <a:srgbClr val="8AAEC4"/>
      </a:accent2>
      <a:accent3>
        <a:srgbClr val="6997B3"/>
      </a:accent3>
      <a:accent4>
        <a:srgbClr val="47748F"/>
      </a:accent4>
      <a:accent5>
        <a:srgbClr val="335367"/>
      </a:accent5>
      <a:accent6>
        <a:srgbClr val="223542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.potx" id="{431757C3-2CB9-42E5-A312-9E227955CC5C}" vid="{16C99662-BD46-436F-821A-66824B2F3367}"/>
    </a:ext>
  </a:extLst>
</a:theme>
</file>

<file path=ppt/theme/theme3.xml><?xml version="1.0" encoding="utf-8"?>
<a:theme xmlns:a="http://schemas.openxmlformats.org/drawingml/2006/main" name="BRG Green">
  <a:themeElements>
    <a:clrScheme name="Anpassat 101">
      <a:dk1>
        <a:sysClr val="windowText" lastClr="000000"/>
      </a:dk1>
      <a:lt1>
        <a:sysClr val="window" lastClr="FFFFFF"/>
      </a:lt1>
      <a:dk2>
        <a:srgbClr val="D36248"/>
      </a:dk2>
      <a:lt2>
        <a:srgbClr val="E7B39E"/>
      </a:lt2>
      <a:accent1>
        <a:srgbClr val="B7D1C0"/>
      </a:accent1>
      <a:accent2>
        <a:srgbClr val="8FBB9F"/>
      </a:accent2>
      <a:accent3>
        <a:srgbClr val="6AA27E"/>
      </a:accent3>
      <a:accent4>
        <a:srgbClr val="548666"/>
      </a:accent4>
      <a:accent5>
        <a:srgbClr val="2C5A58"/>
      </a:accent5>
      <a:accent6>
        <a:srgbClr val="1B3235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.potx" id="{431757C3-2CB9-42E5-A312-9E227955CC5C}" vid="{3306ED6A-1664-4732-9192-47A1979A9627}"/>
    </a:ext>
  </a:extLst>
</a:theme>
</file>

<file path=ppt/theme/theme4.xml><?xml version="1.0" encoding="utf-8"?>
<a:theme xmlns:a="http://schemas.openxmlformats.org/drawingml/2006/main" name="BRG Red">
  <a:themeElements>
    <a:clrScheme name="Anpassat 105">
      <a:dk1>
        <a:sysClr val="windowText" lastClr="000000"/>
      </a:dk1>
      <a:lt1>
        <a:sysClr val="window" lastClr="FFFFFF"/>
      </a:lt1>
      <a:dk2>
        <a:srgbClr val="2B4158"/>
      </a:dk2>
      <a:lt2>
        <a:srgbClr val="7899BC"/>
      </a:lt2>
      <a:accent1>
        <a:srgbClr val="EEC7B8"/>
      </a:accent1>
      <a:accent2>
        <a:srgbClr val="E2A38A"/>
      </a:accent2>
      <a:accent3>
        <a:srgbClr val="DB8B6B"/>
      </a:accent3>
      <a:accent4>
        <a:srgbClr val="CD5F33"/>
      </a:accent4>
      <a:accent5>
        <a:srgbClr val="9B4826"/>
      </a:accent5>
      <a:accent6>
        <a:srgbClr val="722B1B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.potx" id="{431757C3-2CB9-42E5-A312-9E227955CC5C}" vid="{9A94F675-6BC0-400A-B0CB-130DA95789E5}"/>
    </a:ext>
  </a:extLst>
</a:theme>
</file>

<file path=ppt/theme/theme5.xml><?xml version="1.0" encoding="utf-8"?>
<a:theme xmlns:a="http://schemas.openxmlformats.org/drawingml/2006/main" name="BRG Advanced">
  <a:themeElements>
    <a:clrScheme name="BRG">
      <a:dk1>
        <a:sysClr val="windowText" lastClr="000000"/>
      </a:dk1>
      <a:lt1>
        <a:sysClr val="window" lastClr="FFFFFF"/>
      </a:lt1>
      <a:dk2>
        <a:srgbClr val="3B5776"/>
      </a:dk2>
      <a:lt2>
        <a:srgbClr val="EDEBE3"/>
      </a:lt2>
      <a:accent1>
        <a:srgbClr val="8FB8CA"/>
      </a:accent1>
      <a:accent2>
        <a:srgbClr val="D36248"/>
      </a:accent2>
      <a:accent3>
        <a:srgbClr val="36646B"/>
      </a:accent3>
      <a:accent4>
        <a:srgbClr val="EAB39E"/>
      </a:accent4>
      <a:accent5>
        <a:srgbClr val="98ADAE"/>
      </a:accent5>
      <a:accent6>
        <a:srgbClr val="E5EDF2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.potx" id="{431757C3-2CB9-42E5-A312-9E227955CC5C}" vid="{5E7054B6-B624-489E-9A3B-C618394B5944}"/>
    </a:ext>
  </a:extLst>
</a:theme>
</file>

<file path=ppt/theme/theme6.xml><?xml version="1.0" encoding="utf-8"?>
<a:theme xmlns:a="http://schemas.openxmlformats.org/drawingml/2006/main" name="BRG Utfallande bild">
  <a:themeElements>
    <a:clrScheme name="BRG">
      <a:dk1>
        <a:sysClr val="windowText" lastClr="000000"/>
      </a:dk1>
      <a:lt1>
        <a:sysClr val="window" lastClr="FFFFFF"/>
      </a:lt1>
      <a:dk2>
        <a:srgbClr val="3B5776"/>
      </a:dk2>
      <a:lt2>
        <a:srgbClr val="EDEBE3"/>
      </a:lt2>
      <a:accent1>
        <a:srgbClr val="8FB8CA"/>
      </a:accent1>
      <a:accent2>
        <a:srgbClr val="D36248"/>
      </a:accent2>
      <a:accent3>
        <a:srgbClr val="36646B"/>
      </a:accent3>
      <a:accent4>
        <a:srgbClr val="EAB39E"/>
      </a:accent4>
      <a:accent5>
        <a:srgbClr val="98ADAE"/>
      </a:accent5>
      <a:accent6>
        <a:srgbClr val="E5EDF2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.potx" id="{431757C3-2CB9-42E5-A312-9E227955CC5C}" vid="{E9931B19-2F70-45CF-B58A-C94907540A5A}"/>
    </a:ext>
  </a:extLst>
</a:theme>
</file>

<file path=ppt/theme/theme7.xml><?xml version="1.0" encoding="utf-8"?>
<a:theme xmlns:a="http://schemas.openxmlformats.org/drawingml/2006/main" name="1_BRG Blue">
  <a:themeElements>
    <a:clrScheme name="Anpassat 104">
      <a:dk1>
        <a:sysClr val="windowText" lastClr="000000"/>
      </a:dk1>
      <a:lt1>
        <a:sysClr val="window" lastClr="FFFFFF"/>
      </a:lt1>
      <a:dk2>
        <a:srgbClr val="D36248"/>
      </a:dk2>
      <a:lt2>
        <a:srgbClr val="E7B39E"/>
      </a:lt2>
      <a:accent1>
        <a:srgbClr val="C6D7E2"/>
      </a:accent1>
      <a:accent2>
        <a:srgbClr val="8AAEC4"/>
      </a:accent2>
      <a:accent3>
        <a:srgbClr val="6997B3"/>
      </a:accent3>
      <a:accent4>
        <a:srgbClr val="47748F"/>
      </a:accent4>
      <a:accent5>
        <a:srgbClr val="335367"/>
      </a:accent5>
      <a:accent6>
        <a:srgbClr val="223542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ikt 2018 översiktlig presentation av resultaten i GR" id="{9779B908-4CCE-4821-A457-A63EC8F54032}" vid="{6446469A-5229-4B19-AD5C-B83E86065386}"/>
    </a:ext>
  </a:extLst>
</a:theme>
</file>

<file path=ppt/theme/theme8.xml><?xml version="1.0" encoding="utf-8"?>
<a:theme xmlns:a="http://schemas.openxmlformats.org/drawingml/2006/main" name="Göteborgs Stad – Lila dekor">
  <a:themeElements>
    <a:clrScheme name="Göteborgs Stad färgpalett">
      <a:dk1>
        <a:sysClr val="windowText" lastClr="000000"/>
      </a:dk1>
      <a:lt1>
        <a:sysClr val="window" lastClr="FFFFFF"/>
      </a:lt1>
      <a:dk2>
        <a:srgbClr val="495663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G NSP - lansering" id="{21191EEB-6A5D-4E77-BCD0-C7C59AABACA6}" vid="{D34DF0D5-D006-4A97-BABE-6354848F2534}"/>
    </a:ext>
  </a:extLst>
</a:theme>
</file>

<file path=ppt/theme/theme9.xml><?xml version="1.0" encoding="utf-8"?>
<a:theme xmlns:a="http://schemas.openxmlformats.org/drawingml/2006/main" name="2_BRG Basic">
  <a:themeElements>
    <a:clrScheme name="Anpassat 106">
      <a:dk1>
        <a:sysClr val="windowText" lastClr="000000"/>
      </a:dk1>
      <a:lt1>
        <a:sysClr val="window" lastClr="FFFFFF"/>
      </a:lt1>
      <a:dk2>
        <a:srgbClr val="3B5776"/>
      </a:dk2>
      <a:lt2>
        <a:srgbClr val="EDEBE3"/>
      </a:lt2>
      <a:accent1>
        <a:srgbClr val="8FB8CA"/>
      </a:accent1>
      <a:accent2>
        <a:srgbClr val="D36248"/>
      </a:accent2>
      <a:accent3>
        <a:srgbClr val="36646B"/>
      </a:accent3>
      <a:accent4>
        <a:srgbClr val="EAB39E"/>
      </a:accent4>
      <a:accent5>
        <a:srgbClr val="7DB094"/>
      </a:accent5>
      <a:accent6>
        <a:srgbClr val="909090"/>
      </a:accent6>
      <a:hlink>
        <a:srgbClr val="0563C1"/>
      </a:hlink>
      <a:folHlink>
        <a:srgbClr val="954F72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G PPT mall_maj 2020.potx" id="{6AF5B1D3-C238-4FCE-B116-ED49026FADFA}" vid="{935413C0-0F16-4FCE-B0F3-6E14CD4DF3D9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544ed455-2304-41e4-8425-360ddd3f2b92" xsi:nil="true"/>
    <SharedWithUsers xmlns="4af0e314-ca46-4d76-af73-16c4137eef8a">
      <UserInfo>
        <DisplayName>Henrik Einarsson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E3414E3239574BA418E4EFB53068FE" ma:contentTypeVersion="14" ma:contentTypeDescription="Skapa ett nytt dokument." ma:contentTypeScope="" ma:versionID="f93cb24e694222b22f4a8b27a52c3c3e">
  <xsd:schema xmlns:xsd="http://www.w3.org/2001/XMLSchema" xmlns:xs="http://www.w3.org/2001/XMLSchema" xmlns:p="http://schemas.microsoft.com/office/2006/metadata/properties" xmlns:ns2="544ed455-2304-41e4-8425-360ddd3f2b92" xmlns:ns3="4af0e314-ca46-4d76-af73-16c4137eef8a" targetNamespace="http://schemas.microsoft.com/office/2006/metadata/properties" ma:root="true" ma:fieldsID="467c9b350a29adfdd5dc8a65ae1bba9b" ns2:_="" ns3:_="">
    <xsd:import namespace="544ed455-2304-41e4-8425-360ddd3f2b92"/>
    <xsd:import namespace="4af0e314-ca46-4d76-af73-16c4137eef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Datum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ed455-2304-41e4-8425-360ddd3f2b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Datum" ma:index="16" nillable="true" ma:displayName="Datum" ma:format="DateOnly" ma:internalName="Datum">
      <xsd:simpleType>
        <xsd:restriction base="dms:DateTim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0e314-ca46-4d76-af73-16c4137eef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762FEB-5E19-4B20-BF9C-996D0DB151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CF81DB-CF1A-41A4-AF13-FEAE97A3282D}">
  <ds:schemaRefs>
    <ds:schemaRef ds:uri="http://purl.org/dc/terms/"/>
    <ds:schemaRef ds:uri="4af0e314-ca46-4d76-af73-16c4137eef8a"/>
    <ds:schemaRef ds:uri="544ed455-2304-41e4-8425-360ddd3f2b92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253BED9-368E-4E35-B52B-68B083582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4ed455-2304-41e4-8425-360ddd3f2b92"/>
    <ds:schemaRef ds:uri="4af0e314-ca46-4d76-af73-16c4137eef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BRG_Mallsidor</Template>
  <TotalTime>0</TotalTime>
  <Words>2066</Words>
  <Application>Microsoft Office PowerPoint</Application>
  <PresentationFormat>Bredbild</PresentationFormat>
  <Paragraphs>370</Paragraphs>
  <Slides>20</Slides>
  <Notes>5</Notes>
  <HiddenSlides>4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38" baseType="lpstr">
      <vt:lpstr>Arial</vt:lpstr>
      <vt:lpstr>Arial Black</vt:lpstr>
      <vt:lpstr>Calibri</vt:lpstr>
      <vt:lpstr>ITC New Baskerville Std</vt:lpstr>
      <vt:lpstr>Open Sans</vt:lpstr>
      <vt:lpstr>Wingdings</vt:lpstr>
      <vt:lpstr>BRG Basic</vt:lpstr>
      <vt:lpstr>BRG Blue</vt:lpstr>
      <vt:lpstr>BRG Green</vt:lpstr>
      <vt:lpstr>BRG Red</vt:lpstr>
      <vt:lpstr>BRG Advanced</vt:lpstr>
      <vt:lpstr>BRG Utfallande bild</vt:lpstr>
      <vt:lpstr>1_BRG Blue</vt:lpstr>
      <vt:lpstr>Göteborgs Stad – Lila dekor</vt:lpstr>
      <vt:lpstr>2_BRG Basic</vt:lpstr>
      <vt:lpstr>1_BRG Basic</vt:lpstr>
      <vt:lpstr>1_BRG Utfallande bild</vt:lpstr>
      <vt:lpstr>think-cell Slide</vt:lpstr>
      <vt:lpstr>Handlingsplan 2  för Göteborgs Stads näringslivsstrategiska program</vt:lpstr>
      <vt:lpstr>PowerPoint-presentation</vt:lpstr>
      <vt:lpstr>Göteborgs Stads näringslivsstrategiska program är</vt:lpstr>
      <vt:lpstr>PowerPoint-presentation</vt:lpstr>
      <vt:lpstr>Indikatorer näringslivsstrategiska programmet</vt:lpstr>
      <vt:lpstr>Indikatorer näringslivsstrategiska programmet</vt:lpstr>
      <vt:lpstr> Kriterier för urval av aktiviteter i handlingsplan 2  </vt:lpstr>
      <vt:lpstr>Önskat läge för företagsklimatet</vt:lpstr>
      <vt:lpstr>Handlingsplan 2 företagsklimat</vt:lpstr>
      <vt:lpstr>Handlingsplan 2 företagsklimat (forts)</vt:lpstr>
      <vt:lpstr>Nuläge Insikt</vt:lpstr>
      <vt:lpstr>Göteborg ser ut att falla tillbaka i årets NKI-mätning…</vt:lpstr>
      <vt:lpstr>… men förbättrar resultatet i NUI-mätningen</vt:lpstr>
      <vt:lpstr>Göteborg får bättre helhetsbedömning än Stockholm</vt:lpstr>
      <vt:lpstr>Göteborg bättre än Stockholm i fem av sex serviceområden</vt:lpstr>
      <vt:lpstr>PowerPoint-presentation</vt:lpstr>
      <vt:lpstr>Instruktion: PowerPoint-mall </vt:lpstr>
      <vt:lpstr>Vår form – Hexagonen  </vt:lpstr>
      <vt:lpstr>Ikoner att klippa och klistra ifrån</vt:lpstr>
      <vt:lpstr>Kartor att klippa och klistra ifrån</vt:lpstr>
    </vt:vector>
  </TitlesOfParts>
  <Company>Business Region Göteborg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Instruktion: PowerPoint-mall</dc:title>
  <dc:creator>Kajsa Dahlsten</dc:creator>
  <cp:lastModifiedBy>Kajsa Dahlsten</cp:lastModifiedBy>
  <cp:revision>2</cp:revision>
  <cp:lastPrinted>2019-03-29T12:26:32Z</cp:lastPrinted>
  <dcterms:created xsi:type="dcterms:W3CDTF">2019-06-18T08:08:38Z</dcterms:created>
  <dcterms:modified xsi:type="dcterms:W3CDTF">2021-11-17T14:37:35Z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0x01010052E3414E3239574BA418E4EFB53068FE</vt:lpwstr>
  </property>
</Properties>
</file>