
<file path=[Content_Types].xml><?xml version="1.0" encoding="utf-8"?>
<Types xmlns="http://schemas.openxmlformats.org/package/2006/content-types">
  <Default Extension="tmp" ContentType="image/png"/>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56" r:id="rId6"/>
    <p:sldId id="257" r:id="rId7"/>
    <p:sldId id="261" r:id="rId8"/>
    <p:sldId id="262" r:id="rId9"/>
    <p:sldId id="263" r:id="rId10"/>
    <p:sldId id="264" r:id="rId11"/>
    <p:sldId id="265" r:id="rId12"/>
    <p:sldId id="266" r:id="rId13"/>
    <p:sldId id="267" r:id="rId14"/>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tandardavsnitt" id="{70027D21-2AB2-4F11-B1EF-38157A97CC47}">
          <p14:sldIdLst>
            <p14:sldId id="256"/>
            <p14:sldId id="257"/>
            <p14:sldId id="261"/>
            <p14:sldId id="262"/>
            <p14:sldId id="263"/>
            <p14:sldId id="264"/>
            <p14:sldId id="265"/>
            <p14:sldId id="266"/>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8739"/>
    <a:srgbClr val="FFD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7A7F62-7886-45EF-B030-23905A6F79E7}" type="datetimeFigureOut">
              <a:rPr lang="sv-SE"/>
              <a:pPr>
                <a:defRPr/>
              </a:pPr>
              <a:t>2017-06-26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68E0243-D59E-4ED4-A816-C8245B0B77F4}" type="slidenum">
              <a:rPr lang="sv-SE"/>
              <a:pPr>
                <a:defRPr/>
              </a:pPr>
              <a:t>‹#›</a:t>
            </a:fld>
            <a:endParaRPr lang="sv-SE"/>
          </a:p>
        </p:txBody>
      </p:sp>
    </p:spTree>
    <p:extLst>
      <p:ext uri="{BB962C8B-B14F-4D97-AF65-F5344CB8AC3E}">
        <p14:creationId xmlns:p14="http://schemas.microsoft.com/office/powerpoint/2010/main" val="2606280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idobilder">
    <p:spTree>
      <p:nvGrpSpPr>
        <p:cNvPr id="1" name=""/>
        <p:cNvGrpSpPr/>
        <p:nvPr/>
      </p:nvGrpSpPr>
      <p:grpSpPr>
        <a:xfrm>
          <a:off x="0" y="0"/>
          <a:ext cx="0" cy="0"/>
          <a:chOff x="0" y="0"/>
          <a:chExt cx="0" cy="0"/>
        </a:xfrm>
      </p:grpSpPr>
      <p:pic>
        <p:nvPicPr>
          <p:cNvPr id="7" name="Bildobjekt 6" descr="Mark Vapen.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250" y="6324600"/>
            <a:ext cx="11684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latshållare för bild 5"/>
          <p:cNvSpPr>
            <a:spLocks noGrp="1"/>
          </p:cNvSpPr>
          <p:nvPr>
            <p:ph type="pic" sz="quarter" idx="12"/>
          </p:nvPr>
        </p:nvSpPr>
        <p:spPr>
          <a:xfrm>
            <a:off x="6624000" y="0"/>
            <a:ext cx="2520000" cy="1800000"/>
          </a:xfrm>
        </p:spPr>
        <p:txBody>
          <a:bodyPr/>
          <a:lstStyle/>
          <a:p>
            <a:pPr lvl="0"/>
            <a:r>
              <a:rPr lang="sv-SE" noProof="0"/>
              <a:t>Klicka på ikonen för att lägga till en bild</a:t>
            </a:r>
          </a:p>
        </p:txBody>
      </p:sp>
      <p:sp>
        <p:nvSpPr>
          <p:cNvPr id="8" name="Platshållare för bild 5"/>
          <p:cNvSpPr>
            <a:spLocks noGrp="1"/>
          </p:cNvSpPr>
          <p:nvPr>
            <p:ph type="pic" sz="quarter" idx="13"/>
          </p:nvPr>
        </p:nvSpPr>
        <p:spPr>
          <a:xfrm>
            <a:off x="6624000" y="1981192"/>
            <a:ext cx="2520000" cy="1800000"/>
          </a:xfrm>
        </p:spPr>
        <p:txBody>
          <a:bodyPr/>
          <a:lstStyle/>
          <a:p>
            <a:pPr lvl="0"/>
            <a:r>
              <a:rPr lang="sv-SE" noProof="0"/>
              <a:t>Klicka på ikonen för att lägga till en bild</a:t>
            </a:r>
          </a:p>
        </p:txBody>
      </p:sp>
      <p:sp>
        <p:nvSpPr>
          <p:cNvPr id="9" name="Platshållare för bild 5"/>
          <p:cNvSpPr>
            <a:spLocks noGrp="1"/>
          </p:cNvSpPr>
          <p:nvPr>
            <p:ph type="pic" sz="quarter" idx="14"/>
          </p:nvPr>
        </p:nvSpPr>
        <p:spPr>
          <a:xfrm>
            <a:off x="6624000" y="3971928"/>
            <a:ext cx="2520000" cy="1800000"/>
          </a:xfrm>
        </p:spPr>
        <p:txBody>
          <a:bodyPr/>
          <a:lstStyle/>
          <a:p>
            <a:pPr lvl="0"/>
            <a:r>
              <a:rPr lang="sv-SE" noProof="0"/>
              <a:t>Klicka på ikonen för att lägga till en bild</a:t>
            </a:r>
          </a:p>
        </p:txBody>
      </p:sp>
      <p:sp>
        <p:nvSpPr>
          <p:cNvPr id="11" name="Platshållare för text 10"/>
          <p:cNvSpPr>
            <a:spLocks noGrp="1"/>
          </p:cNvSpPr>
          <p:nvPr>
            <p:ph type="body" sz="quarter" idx="15"/>
          </p:nvPr>
        </p:nvSpPr>
        <p:spPr>
          <a:xfrm>
            <a:off x="228576" y="1257288"/>
            <a:ext cx="5791232" cy="4343396"/>
          </a:xfrm>
        </p:spPr>
        <p:txBody>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text 14"/>
          <p:cNvSpPr>
            <a:spLocks noGrp="1"/>
          </p:cNvSpPr>
          <p:nvPr>
            <p:ph type="body" sz="quarter" idx="17"/>
          </p:nvPr>
        </p:nvSpPr>
        <p:spPr>
          <a:xfrm>
            <a:off x="228600" y="352425"/>
            <a:ext cx="5791200" cy="723900"/>
          </a:xfrm>
        </p:spPr>
        <p:txBody>
          <a:bodyPr/>
          <a:lstStyle>
            <a:lvl1pPr>
              <a:buNone/>
              <a:defRPr/>
            </a:lvl1pPr>
          </a:lstStyle>
          <a:p>
            <a:pPr lvl="0"/>
            <a:r>
              <a:rPr lang="sv-SE"/>
              <a:t>Klicka här för att ändra format på bakgrundstexten</a:t>
            </a:r>
          </a:p>
        </p:txBody>
      </p:sp>
      <p:sp>
        <p:nvSpPr>
          <p:cNvPr id="10" name="Platshållare för bildnummer 5"/>
          <p:cNvSpPr>
            <a:spLocks noGrp="1"/>
          </p:cNvSpPr>
          <p:nvPr>
            <p:ph type="sldNum" sz="quarter" idx="18"/>
          </p:nvPr>
        </p:nvSpPr>
        <p:spPr/>
        <p:txBody>
          <a:bodyPr/>
          <a:lstStyle>
            <a:lvl1pPr>
              <a:defRPr/>
            </a:lvl1pPr>
          </a:lstStyle>
          <a:p>
            <a:pPr>
              <a:defRPr/>
            </a:pPr>
            <a:endParaRPr lang="sv-SE"/>
          </a:p>
        </p:txBody>
      </p:sp>
      <p:sp>
        <p:nvSpPr>
          <p:cNvPr id="12" name="Platshållare för datum 11"/>
          <p:cNvSpPr>
            <a:spLocks noGrp="1"/>
          </p:cNvSpPr>
          <p:nvPr>
            <p:ph type="dt" sz="half" idx="19"/>
          </p:nvPr>
        </p:nvSpPr>
        <p:spPr/>
        <p:txBody>
          <a:bodyPr/>
          <a:lstStyle>
            <a:lvl1pPr>
              <a:defRPr smtClean="0"/>
            </a:lvl1pPr>
          </a:lstStyle>
          <a:p>
            <a:pPr>
              <a:defRPr/>
            </a:pPr>
            <a:r>
              <a:rPr lang="sv-SE"/>
              <a:t>&lt;DATUM&gt;</a:t>
            </a:r>
          </a:p>
        </p:txBody>
      </p:sp>
    </p:spTree>
    <p:extLst>
      <p:ext uri="{BB962C8B-B14F-4D97-AF65-F5344CB8AC3E}">
        <p14:creationId xmlns:p14="http://schemas.microsoft.com/office/powerpoint/2010/main" val="42916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pic>
        <p:nvPicPr>
          <p:cNvPr id="3" name="Bildobjekt 6" descr="Mark Vapen.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250" y="6324600"/>
            <a:ext cx="11684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latshållare för bild 6"/>
          <p:cNvSpPr>
            <a:spLocks noGrp="1"/>
          </p:cNvSpPr>
          <p:nvPr>
            <p:ph type="pic" sz="quarter" idx="13"/>
          </p:nvPr>
        </p:nvSpPr>
        <p:spPr>
          <a:xfrm>
            <a:off x="0" y="0"/>
            <a:ext cx="9144000" cy="5929330"/>
          </a:xfrm>
        </p:spPr>
        <p:txBody>
          <a:bodyPr/>
          <a:lstStyle/>
          <a:p>
            <a:pPr lvl="0"/>
            <a:r>
              <a:rPr lang="sv-SE" noProof="0"/>
              <a:t>Klicka på ikonen för att lägga till en bild</a:t>
            </a:r>
          </a:p>
        </p:txBody>
      </p:sp>
      <p:sp>
        <p:nvSpPr>
          <p:cNvPr id="4" name="Platshållare för bildnummer 4"/>
          <p:cNvSpPr>
            <a:spLocks noGrp="1"/>
          </p:cNvSpPr>
          <p:nvPr>
            <p:ph type="sldNum" sz="quarter" idx="14"/>
          </p:nvPr>
        </p:nvSpPr>
        <p:spPr/>
        <p:txBody>
          <a:bodyPr/>
          <a:lstStyle>
            <a:lvl1pPr>
              <a:defRPr/>
            </a:lvl1pPr>
          </a:lstStyle>
          <a:p>
            <a:pPr>
              <a:defRPr/>
            </a:pPr>
            <a:fld id="{A7579B46-8A1A-4DEB-AC0E-5E4D1C96FFBF}" type="slidenum">
              <a:rPr lang="sv-SE"/>
              <a:pPr>
                <a:defRPr/>
              </a:pPr>
              <a:t>‹#›</a:t>
            </a:fld>
            <a:endParaRPr lang="sv-SE"/>
          </a:p>
        </p:txBody>
      </p:sp>
      <p:sp>
        <p:nvSpPr>
          <p:cNvPr id="5" name="Platshållare för datum 7"/>
          <p:cNvSpPr>
            <a:spLocks noGrp="1"/>
          </p:cNvSpPr>
          <p:nvPr>
            <p:ph type="dt" sz="half" idx="15"/>
          </p:nvPr>
        </p:nvSpPr>
        <p:spPr/>
        <p:txBody>
          <a:bodyPr/>
          <a:lstStyle>
            <a:lvl1pPr>
              <a:defRPr smtClean="0"/>
            </a:lvl1pPr>
          </a:lstStyle>
          <a:p>
            <a:pPr>
              <a:defRPr/>
            </a:pPr>
            <a:r>
              <a:rPr lang="sv-SE"/>
              <a:t>&lt;DATUM&gt;</a:t>
            </a:r>
          </a:p>
        </p:txBody>
      </p:sp>
    </p:spTree>
    <p:extLst>
      <p:ext uri="{BB962C8B-B14F-4D97-AF65-F5344CB8AC3E}">
        <p14:creationId xmlns:p14="http://schemas.microsoft.com/office/powerpoint/2010/main" val="368587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pic>
        <p:nvPicPr>
          <p:cNvPr id="4" name="Bildobjekt 6" descr="Mark Vapen.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250" y="6324600"/>
            <a:ext cx="11684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latshållare för diagram 6"/>
          <p:cNvSpPr>
            <a:spLocks noGrp="1"/>
          </p:cNvSpPr>
          <p:nvPr>
            <p:ph type="chart" sz="quarter" idx="13"/>
          </p:nvPr>
        </p:nvSpPr>
        <p:spPr>
          <a:xfrm>
            <a:off x="952500" y="1257300"/>
            <a:ext cx="7239000" cy="4343400"/>
          </a:xfrm>
        </p:spPr>
        <p:txBody>
          <a:bodyPr/>
          <a:lstStyle/>
          <a:p>
            <a:pPr lvl="0"/>
            <a:r>
              <a:rPr lang="sv-SE" noProof="0"/>
              <a:t>Klicka på ikonen för att lägga till ett diagram</a:t>
            </a:r>
          </a:p>
        </p:txBody>
      </p:sp>
      <p:sp>
        <p:nvSpPr>
          <p:cNvPr id="9" name="Platshållare för text 8"/>
          <p:cNvSpPr>
            <a:spLocks noGrp="1"/>
          </p:cNvSpPr>
          <p:nvPr>
            <p:ph type="body" sz="quarter" idx="14"/>
          </p:nvPr>
        </p:nvSpPr>
        <p:spPr>
          <a:xfrm>
            <a:off x="952500" y="352425"/>
            <a:ext cx="7239000" cy="723900"/>
          </a:xfrm>
        </p:spPr>
        <p:txBody>
          <a:bodyPr/>
          <a:lstStyle>
            <a:lvl1pPr>
              <a:buNone/>
              <a:defRPr/>
            </a:lvl1pPr>
          </a:lstStyle>
          <a:p>
            <a:pPr lvl="0"/>
            <a:r>
              <a:rPr lang="sv-SE"/>
              <a:t>Klicka här för att ändra format på bakgrundstexten</a:t>
            </a:r>
          </a:p>
        </p:txBody>
      </p:sp>
      <p:sp>
        <p:nvSpPr>
          <p:cNvPr id="5" name="Platshållare för bildnummer 4"/>
          <p:cNvSpPr>
            <a:spLocks noGrp="1"/>
          </p:cNvSpPr>
          <p:nvPr>
            <p:ph type="sldNum" sz="quarter" idx="15"/>
          </p:nvPr>
        </p:nvSpPr>
        <p:spPr/>
        <p:txBody>
          <a:bodyPr/>
          <a:lstStyle>
            <a:lvl1pPr>
              <a:defRPr/>
            </a:lvl1pPr>
          </a:lstStyle>
          <a:p>
            <a:pPr>
              <a:defRPr/>
            </a:pPr>
            <a:fld id="{9C56D947-1B41-4227-B827-21ED0DA65C7C}" type="slidenum">
              <a:rPr lang="sv-SE"/>
              <a:pPr>
                <a:defRPr/>
              </a:pPr>
              <a:t>‹#›</a:t>
            </a:fld>
            <a:endParaRPr lang="sv-SE"/>
          </a:p>
        </p:txBody>
      </p:sp>
      <p:sp>
        <p:nvSpPr>
          <p:cNvPr id="6" name="Platshållare för datum 7"/>
          <p:cNvSpPr>
            <a:spLocks noGrp="1"/>
          </p:cNvSpPr>
          <p:nvPr>
            <p:ph type="dt" sz="half" idx="16"/>
          </p:nvPr>
        </p:nvSpPr>
        <p:spPr/>
        <p:txBody>
          <a:bodyPr/>
          <a:lstStyle>
            <a:lvl1pPr>
              <a:defRPr smtClean="0"/>
            </a:lvl1pPr>
          </a:lstStyle>
          <a:p>
            <a:pPr>
              <a:defRPr/>
            </a:pPr>
            <a:r>
              <a:rPr lang="sv-SE"/>
              <a:t>&lt;DATUM&gt;</a:t>
            </a:r>
          </a:p>
        </p:txBody>
      </p:sp>
    </p:spTree>
    <p:extLst>
      <p:ext uri="{BB962C8B-B14F-4D97-AF65-F5344CB8AC3E}">
        <p14:creationId xmlns:p14="http://schemas.microsoft.com/office/powerpoint/2010/main" val="13089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4" name="Bildobjekt 6" descr="Mark Vapen.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5250" y="6324600"/>
            <a:ext cx="11684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latshållare för text 6"/>
          <p:cNvSpPr>
            <a:spLocks noGrp="1"/>
          </p:cNvSpPr>
          <p:nvPr>
            <p:ph type="body" sz="quarter" idx="13"/>
          </p:nvPr>
        </p:nvSpPr>
        <p:spPr>
          <a:xfrm>
            <a:off x="590528" y="442896"/>
            <a:ext cx="7781925" cy="814387"/>
          </a:xfrm>
        </p:spPr>
        <p:txBody>
          <a:bodyPr/>
          <a:lstStyle>
            <a:lvl1pPr>
              <a:buNone/>
              <a:defRPr/>
            </a:lvl1pPr>
          </a:lstStyle>
          <a:p>
            <a:pPr lvl="0"/>
            <a:r>
              <a:rPr lang="sv-SE"/>
              <a:t>Klicka här för att ändra format på bakgrundstexten</a:t>
            </a:r>
          </a:p>
        </p:txBody>
      </p:sp>
      <p:sp>
        <p:nvSpPr>
          <p:cNvPr id="9" name="Platshållare för text 8"/>
          <p:cNvSpPr>
            <a:spLocks noGrp="1"/>
          </p:cNvSpPr>
          <p:nvPr>
            <p:ph type="body" sz="quarter" idx="14"/>
          </p:nvPr>
        </p:nvSpPr>
        <p:spPr>
          <a:xfrm>
            <a:off x="590550" y="1347788"/>
            <a:ext cx="7781925" cy="4433887"/>
          </a:xfrm>
        </p:spPr>
        <p:txBody>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bildnummer 4"/>
          <p:cNvSpPr>
            <a:spLocks noGrp="1"/>
          </p:cNvSpPr>
          <p:nvPr>
            <p:ph type="sldNum" sz="quarter" idx="15"/>
          </p:nvPr>
        </p:nvSpPr>
        <p:spPr/>
        <p:txBody>
          <a:bodyPr/>
          <a:lstStyle>
            <a:lvl1pPr>
              <a:defRPr/>
            </a:lvl1pPr>
          </a:lstStyle>
          <a:p>
            <a:pPr>
              <a:defRPr/>
            </a:pPr>
            <a:fld id="{F0AC1B06-8C53-41CC-8997-E2CBFAE41431}" type="slidenum">
              <a:rPr lang="sv-SE"/>
              <a:pPr>
                <a:defRPr/>
              </a:pPr>
              <a:t>‹#›</a:t>
            </a:fld>
            <a:endParaRPr lang="sv-SE"/>
          </a:p>
        </p:txBody>
      </p:sp>
      <p:sp>
        <p:nvSpPr>
          <p:cNvPr id="6" name="Platshållare för datum 7"/>
          <p:cNvSpPr>
            <a:spLocks noGrp="1"/>
          </p:cNvSpPr>
          <p:nvPr>
            <p:ph type="dt" sz="half" idx="16"/>
          </p:nvPr>
        </p:nvSpPr>
        <p:spPr/>
        <p:txBody>
          <a:bodyPr/>
          <a:lstStyle>
            <a:lvl1pPr>
              <a:defRPr smtClean="0"/>
            </a:lvl1pPr>
          </a:lstStyle>
          <a:p>
            <a:pPr>
              <a:defRPr/>
            </a:pPr>
            <a:r>
              <a:rPr lang="sv-SE"/>
              <a:t>&lt;DATUM&gt;</a:t>
            </a:r>
          </a:p>
        </p:txBody>
      </p:sp>
    </p:spTree>
    <p:extLst>
      <p:ext uri="{BB962C8B-B14F-4D97-AF65-F5344CB8AC3E}">
        <p14:creationId xmlns:p14="http://schemas.microsoft.com/office/powerpoint/2010/main" val="188322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ättsblad">
    <p:spTree>
      <p:nvGrpSpPr>
        <p:cNvPr id="1" name=""/>
        <p:cNvGrpSpPr/>
        <p:nvPr/>
      </p:nvGrpSpPr>
      <p:grpSpPr>
        <a:xfrm>
          <a:off x="0" y="0"/>
          <a:ext cx="0" cy="0"/>
          <a:chOff x="0" y="0"/>
          <a:chExt cx="0" cy="0"/>
        </a:xfrm>
      </p:grpSpPr>
      <p:pic>
        <p:nvPicPr>
          <p:cNvPr id="3" name="Bildobjekt 3" descr="Mark Vapen+txt.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8988" y="1979613"/>
            <a:ext cx="4954587"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Underrubrik 2"/>
          <p:cNvSpPr>
            <a:spLocks noGrp="1"/>
          </p:cNvSpPr>
          <p:nvPr>
            <p:ph type="subTitle" idx="4294967295"/>
          </p:nvPr>
        </p:nvSpPr>
        <p:spPr>
          <a:xfrm>
            <a:off x="1371600" y="4929188"/>
            <a:ext cx="6400800" cy="709612"/>
          </a:xfrm>
        </p:spPr>
        <p:txBody>
          <a:bodyPr/>
          <a:lstStyle>
            <a:lvl1pPr algn="ctr">
              <a:buNone/>
              <a:defRPr/>
            </a:lvl1pPr>
          </a:lstStyle>
          <a:p>
            <a:r>
              <a:rPr lang="sv-SE"/>
              <a:t>Klicka här för att ändra format på underrubrik i bakgrunden</a:t>
            </a:r>
            <a:endParaRPr lang="sv-SE" dirty="0"/>
          </a:p>
        </p:txBody>
      </p:sp>
      <p:sp>
        <p:nvSpPr>
          <p:cNvPr id="4" name="Platshållare för bildnummer 2"/>
          <p:cNvSpPr>
            <a:spLocks noGrp="1"/>
          </p:cNvSpPr>
          <p:nvPr>
            <p:ph type="sldNum" sz="quarter" idx="10"/>
          </p:nvPr>
        </p:nvSpPr>
        <p:spPr/>
        <p:txBody>
          <a:bodyPr/>
          <a:lstStyle>
            <a:lvl1pPr>
              <a:defRPr/>
            </a:lvl1pPr>
          </a:lstStyle>
          <a:p>
            <a:pPr>
              <a:defRPr/>
            </a:pPr>
            <a:fld id="{FB2055DD-8E67-4876-89AB-186591404D45}" type="slidenum">
              <a:rPr lang="sv-SE"/>
              <a:pPr>
                <a:defRPr/>
              </a:pPr>
              <a:t>‹#›</a:t>
            </a:fld>
            <a:endParaRPr lang="sv-SE"/>
          </a:p>
        </p:txBody>
      </p:sp>
    </p:spTree>
    <p:extLst>
      <p:ext uri="{BB962C8B-B14F-4D97-AF65-F5344CB8AC3E}">
        <p14:creationId xmlns:p14="http://schemas.microsoft.com/office/powerpoint/2010/main" val="2617553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FAD880A-6F7F-4263-B1A6-DED8EE0BA0A1}" type="slidenum">
              <a:rPr lang="sv-SE"/>
              <a:pPr>
                <a:defRPr/>
              </a:pPr>
              <a:t>‹#›</a:t>
            </a:fld>
            <a:endParaRPr lang="sv-SE"/>
          </a:p>
        </p:txBody>
      </p:sp>
      <p:sp>
        <p:nvSpPr>
          <p:cNvPr id="8" name="Platshållare för datum 7"/>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bg2"/>
                </a:solidFill>
              </a:defRPr>
            </a:lvl1pPr>
          </a:lstStyle>
          <a:p>
            <a:pPr>
              <a:defRPr/>
            </a:pPr>
            <a:r>
              <a:rPr lang="sv-SE"/>
              <a:t>&lt;DATUM&gt;</a:t>
            </a:r>
            <a:endParaRPr lang="sv-SE"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25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Underrubrik 2"/>
          <p:cNvSpPr>
            <a:spLocks noGrp="1"/>
          </p:cNvSpPr>
          <p:nvPr>
            <p:ph type="subTitle" idx="4294967295"/>
          </p:nvPr>
        </p:nvSpPr>
        <p:spPr>
          <a:xfrm>
            <a:off x="1371600" y="4929188"/>
            <a:ext cx="6728792" cy="709612"/>
          </a:xfrm>
        </p:spPr>
        <p:txBody>
          <a:bodyPr/>
          <a:lstStyle/>
          <a:p>
            <a:pPr>
              <a:buNone/>
            </a:pPr>
            <a:r>
              <a:rPr lang="sv-SE" dirty="0"/>
              <a:t>Infrastruktur Marks kommun </a:t>
            </a:r>
          </a:p>
          <a:p>
            <a:pPr>
              <a:buNone/>
            </a:pPr>
            <a:r>
              <a:rPr lang="sv-SE" sz="1800" dirty="0"/>
              <a:t>Underlag till remissvar till kommunalförbundet september 2017</a:t>
            </a:r>
          </a:p>
          <a:p>
            <a:pPr>
              <a:buNone/>
            </a:pPr>
            <a:endParaRPr lang="sv-SE" alt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Platshållare för text 4"/>
          <p:cNvSpPr>
            <a:spLocks noGrp="1"/>
          </p:cNvSpPr>
          <p:nvPr>
            <p:ph type="body" sz="quarter" idx="15"/>
          </p:nvPr>
        </p:nvSpPr>
        <p:spPr>
          <a:xfrm>
            <a:off x="228600" y="1257300"/>
            <a:ext cx="7799784" cy="4343400"/>
          </a:xfrm>
        </p:spPr>
        <p:txBody>
          <a:bodyPr/>
          <a:lstStyle/>
          <a:p>
            <a:r>
              <a:rPr lang="sv-SE" dirty="0"/>
              <a:t>Västra Götalandsregionen har sammanställt förslag till ny infrastrukturplan för hela regionen. Den grundas i de inspel som skickats från kommuner och kommunalförbund runt om i regionen. </a:t>
            </a:r>
          </a:p>
          <a:p>
            <a:endParaRPr lang="sv-SE" dirty="0"/>
          </a:p>
          <a:p>
            <a:r>
              <a:rPr lang="sv-SE" dirty="0"/>
              <a:t>I denna sammanställning presenteras bara de åtgärder som rör Marks kommun för att vi på kommunen tillsammans med er i näringslivet ska kunna formulera ett så välgrundat remissvar som möjligt. </a:t>
            </a:r>
          </a:p>
          <a:p>
            <a:endParaRPr lang="sv-SE" dirty="0"/>
          </a:p>
          <a:p>
            <a:r>
              <a:rPr lang="sv-SE" dirty="0"/>
              <a:t>Här presenteras olika delar i planen med en sidhänvisning så att ni enkelt finner mer utförlig information. </a:t>
            </a:r>
          </a:p>
          <a:p>
            <a:pPr eaLnBrk="1" hangingPunct="1"/>
            <a:endParaRPr lang="sv-SE" altLang="sv-SE" dirty="0"/>
          </a:p>
        </p:txBody>
      </p:sp>
      <p:sp>
        <p:nvSpPr>
          <p:cNvPr id="8198" name="Platshållare för text 6"/>
          <p:cNvSpPr>
            <a:spLocks noGrp="1"/>
          </p:cNvSpPr>
          <p:nvPr>
            <p:ph type="body" sz="quarter" idx="17"/>
          </p:nvPr>
        </p:nvSpPr>
        <p:spPr>
          <a:xfrm>
            <a:off x="228600" y="352425"/>
            <a:ext cx="6863680" cy="723900"/>
          </a:xfrm>
        </p:spPr>
        <p:txBody>
          <a:bodyPr/>
          <a:lstStyle/>
          <a:p>
            <a:r>
              <a:rPr lang="sv-SE" dirty="0"/>
              <a:t>Infrastrukturplan Västra Götalands regionen</a:t>
            </a:r>
            <a:endParaRPr lang="sv-SE" altLang="sv-SE" dirty="0"/>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600" y="352425"/>
            <a:ext cx="8663880" cy="723900"/>
          </a:xfrm>
        </p:spPr>
        <p:txBody>
          <a:bodyPr/>
          <a:lstStyle/>
          <a:p>
            <a:r>
              <a:rPr lang="sv-SE" dirty="0"/>
              <a:t>Fördelning mellan åtgärdsområden (hela regionen)</a:t>
            </a:r>
            <a:endParaRPr lang="sv-SE" altLang="sv-SE" dirty="0"/>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grpSp>
        <p:nvGrpSpPr>
          <p:cNvPr id="5" name="Grupp 4"/>
          <p:cNvGrpSpPr/>
          <p:nvPr/>
        </p:nvGrpSpPr>
        <p:grpSpPr>
          <a:xfrm>
            <a:off x="228600" y="1222188"/>
            <a:ext cx="8017163" cy="4602884"/>
            <a:chOff x="179512" y="1340768"/>
            <a:chExt cx="8017163" cy="4602884"/>
          </a:xfrm>
        </p:grpSpPr>
        <p:pic>
          <p:nvPicPr>
            <p:cNvPr id="6" name="Platshållare för innehåll 7" descr="Skärmurklip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340768"/>
              <a:ext cx="8017163" cy="4602884"/>
            </a:xfrm>
            <a:prstGeom prst="rect">
              <a:avLst/>
            </a:prstGeom>
          </p:spPr>
        </p:pic>
        <p:sp>
          <p:nvSpPr>
            <p:cNvPr id="3" name="Ellips 2"/>
            <p:cNvSpPr/>
            <p:nvPr/>
          </p:nvSpPr>
          <p:spPr>
            <a:xfrm>
              <a:off x="6084168" y="4190092"/>
              <a:ext cx="1224136" cy="5450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4" name="textruta 3"/>
          <p:cNvSpPr txBox="1"/>
          <p:nvPr/>
        </p:nvSpPr>
        <p:spPr>
          <a:xfrm>
            <a:off x="6156176" y="5678878"/>
            <a:ext cx="2592287" cy="292388"/>
          </a:xfrm>
          <a:prstGeom prst="rect">
            <a:avLst/>
          </a:prstGeom>
          <a:noFill/>
        </p:spPr>
        <p:txBody>
          <a:bodyPr wrap="square" rtlCol="0">
            <a:spAutoFit/>
          </a:bodyPr>
          <a:lstStyle/>
          <a:p>
            <a:r>
              <a:rPr lang="sv-SE" sz="1300" i="1" dirty="0"/>
              <a:t>(Sida 26 i infrastrukturplanen)</a:t>
            </a:r>
          </a:p>
        </p:txBody>
      </p:sp>
    </p:spTree>
    <p:extLst>
      <p:ext uri="{BB962C8B-B14F-4D97-AF65-F5344CB8AC3E}">
        <p14:creationId xmlns:p14="http://schemas.microsoft.com/office/powerpoint/2010/main" val="142951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600" y="352425"/>
            <a:ext cx="8087816" cy="723900"/>
          </a:xfrm>
        </p:spPr>
        <p:txBody>
          <a:bodyPr/>
          <a:lstStyle/>
          <a:p>
            <a:r>
              <a:rPr lang="sv-SE" dirty="0"/>
              <a:t>Den totala fördelningen mellan åtgärdsområdena</a:t>
            </a:r>
            <a:endParaRPr lang="sv-SE" altLang="sv-SE" dirty="0"/>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
        <p:nvSpPr>
          <p:cNvPr id="4" name="textruta 3"/>
          <p:cNvSpPr txBox="1"/>
          <p:nvPr/>
        </p:nvSpPr>
        <p:spPr>
          <a:xfrm>
            <a:off x="6156176" y="5678878"/>
            <a:ext cx="2592287" cy="292388"/>
          </a:xfrm>
          <a:prstGeom prst="rect">
            <a:avLst/>
          </a:prstGeom>
          <a:noFill/>
        </p:spPr>
        <p:txBody>
          <a:bodyPr wrap="square" rtlCol="0">
            <a:spAutoFit/>
          </a:bodyPr>
          <a:lstStyle/>
          <a:p>
            <a:r>
              <a:rPr lang="sv-SE" sz="1300" i="1" dirty="0"/>
              <a:t>(Sida 27 i infrastrukturplanen)</a:t>
            </a:r>
          </a:p>
        </p:txBody>
      </p:sp>
      <p:pic>
        <p:nvPicPr>
          <p:cNvPr id="7" name="Platshållare för innehåll 10" descr="Skärmurklip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88" y="1556792"/>
            <a:ext cx="8567184" cy="3929650"/>
          </a:xfrm>
          <a:prstGeom prst="rect">
            <a:avLst/>
          </a:prstGeom>
        </p:spPr>
      </p:pic>
      <p:sp>
        <p:nvSpPr>
          <p:cNvPr id="8" name="Pil: höger 7"/>
          <p:cNvSpPr/>
          <p:nvPr/>
        </p:nvSpPr>
        <p:spPr>
          <a:xfrm>
            <a:off x="299715" y="2675657"/>
            <a:ext cx="304881" cy="27065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7626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599" y="352425"/>
            <a:ext cx="8519863" cy="723900"/>
          </a:xfrm>
        </p:spPr>
        <p:txBody>
          <a:bodyPr/>
          <a:lstStyle/>
          <a:p>
            <a:r>
              <a:rPr lang="sv-SE" dirty="0"/>
              <a:t>Regionala vägåtgärder är uppdelade i 5 användningsområden</a:t>
            </a:r>
            <a:endParaRPr lang="sv-SE" altLang="sv-SE" dirty="0"/>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
        <p:nvSpPr>
          <p:cNvPr id="4" name="textruta 3"/>
          <p:cNvSpPr txBox="1"/>
          <p:nvPr/>
        </p:nvSpPr>
        <p:spPr>
          <a:xfrm>
            <a:off x="6156176" y="5678878"/>
            <a:ext cx="2592287" cy="292388"/>
          </a:xfrm>
          <a:prstGeom prst="rect">
            <a:avLst/>
          </a:prstGeom>
          <a:noFill/>
        </p:spPr>
        <p:txBody>
          <a:bodyPr wrap="square" rtlCol="0">
            <a:spAutoFit/>
          </a:bodyPr>
          <a:lstStyle/>
          <a:p>
            <a:r>
              <a:rPr lang="sv-SE" sz="1300" i="1" dirty="0"/>
              <a:t>(Sida 28 i infrastrukturplanen)</a:t>
            </a:r>
          </a:p>
        </p:txBody>
      </p:sp>
      <p:pic>
        <p:nvPicPr>
          <p:cNvPr id="9" name="Bildobjekt 8" descr="Skärmurklip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674" y="3356992"/>
            <a:ext cx="7791712" cy="1937166"/>
          </a:xfrm>
          <a:prstGeom prst="rect">
            <a:avLst/>
          </a:prstGeom>
        </p:spPr>
      </p:pic>
      <p:pic>
        <p:nvPicPr>
          <p:cNvPr id="3" name="Bildobjekt 2"/>
          <p:cNvPicPr>
            <a:picLocks noChangeAspect="1"/>
          </p:cNvPicPr>
          <p:nvPr/>
        </p:nvPicPr>
        <p:blipFill>
          <a:blip r:embed="rId3"/>
          <a:stretch>
            <a:fillRect/>
          </a:stretch>
        </p:blipFill>
        <p:spPr>
          <a:xfrm>
            <a:off x="828201" y="1443175"/>
            <a:ext cx="2971031" cy="1600227"/>
          </a:xfrm>
          <a:prstGeom prst="rect">
            <a:avLst/>
          </a:prstGeom>
        </p:spPr>
      </p:pic>
      <p:sp>
        <p:nvSpPr>
          <p:cNvPr id="6" name="Pil: nedåt 5"/>
          <p:cNvSpPr/>
          <p:nvPr/>
        </p:nvSpPr>
        <p:spPr>
          <a:xfrm>
            <a:off x="1547664" y="2852936"/>
            <a:ext cx="432048" cy="524665"/>
          </a:xfrm>
          <a:prstGeom prst="downArrow">
            <a:avLst/>
          </a:prstGeom>
          <a:solidFill>
            <a:srgbClr val="FFD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2746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599" y="352425"/>
            <a:ext cx="8519863" cy="723900"/>
          </a:xfrm>
        </p:spPr>
        <p:txBody>
          <a:bodyPr/>
          <a:lstStyle/>
          <a:p>
            <a:r>
              <a:rPr lang="sv-SE" dirty="0"/>
              <a:t>Namngivna objekt (Marks kommun)</a:t>
            </a:r>
            <a:endParaRPr lang="sv-SE" altLang="sv-SE" dirty="0"/>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
        <p:nvSpPr>
          <p:cNvPr id="4" name="textruta 3"/>
          <p:cNvSpPr txBox="1"/>
          <p:nvPr/>
        </p:nvSpPr>
        <p:spPr>
          <a:xfrm>
            <a:off x="6156176" y="5678878"/>
            <a:ext cx="2808312" cy="292388"/>
          </a:xfrm>
          <a:prstGeom prst="rect">
            <a:avLst/>
          </a:prstGeom>
          <a:noFill/>
        </p:spPr>
        <p:txBody>
          <a:bodyPr wrap="square" rtlCol="0">
            <a:spAutoFit/>
          </a:bodyPr>
          <a:lstStyle/>
          <a:p>
            <a:r>
              <a:rPr lang="sv-SE" sz="1300" i="1" dirty="0"/>
              <a:t>(Sida 28 – 29 i infrastrukturplanen)</a:t>
            </a:r>
          </a:p>
        </p:txBody>
      </p:sp>
      <p:sp>
        <p:nvSpPr>
          <p:cNvPr id="2" name="Rektangel 1"/>
          <p:cNvSpPr/>
          <p:nvPr/>
        </p:nvSpPr>
        <p:spPr>
          <a:xfrm>
            <a:off x="325655" y="5247991"/>
            <a:ext cx="5347295" cy="861774"/>
          </a:xfrm>
          <a:prstGeom prst="rect">
            <a:avLst/>
          </a:prstGeom>
        </p:spPr>
        <p:txBody>
          <a:bodyPr wrap="square">
            <a:spAutoFit/>
          </a:bodyPr>
          <a:lstStyle/>
          <a:p>
            <a:r>
              <a:rPr lang="sv-SE" sz="1000" dirty="0">
                <a:latin typeface="+mn-lt"/>
                <a:cs typeface="+mn-cs"/>
              </a:rPr>
              <a:t>* Utredning om projektets omfattning pågår, se mer detaljerad beskrivning i Bilaga 2 - Beskrivning av åtgärder, investeringar i vägar.** Projektet finansieras även med 12 mnkr från cykelpotten. *** Med anledning av att vissa objekt utreds vidare har denna post avsatts för eventuella justeringar. Outnyttjade medel kommer sedan att flyttas till Brister inom åtgärdsområdet Regionala vägåtgärder. </a:t>
            </a:r>
          </a:p>
        </p:txBody>
      </p:sp>
      <p:pic>
        <p:nvPicPr>
          <p:cNvPr id="5" name="Bildobjekt 4"/>
          <p:cNvPicPr>
            <a:picLocks noChangeAspect="1"/>
          </p:cNvPicPr>
          <p:nvPr/>
        </p:nvPicPr>
        <p:blipFill>
          <a:blip r:embed="rId2"/>
          <a:stretch>
            <a:fillRect/>
          </a:stretch>
        </p:blipFill>
        <p:spPr>
          <a:xfrm>
            <a:off x="350676" y="1972735"/>
            <a:ext cx="4178027" cy="3278689"/>
          </a:xfrm>
          <a:prstGeom prst="rect">
            <a:avLst/>
          </a:prstGeom>
        </p:spPr>
      </p:pic>
      <p:sp>
        <p:nvSpPr>
          <p:cNvPr id="7" name="Rektangel 6"/>
          <p:cNvSpPr/>
          <p:nvPr/>
        </p:nvSpPr>
        <p:spPr>
          <a:xfrm>
            <a:off x="350676" y="1396859"/>
            <a:ext cx="4572000" cy="584775"/>
          </a:xfrm>
          <a:prstGeom prst="rect">
            <a:avLst/>
          </a:prstGeom>
        </p:spPr>
        <p:txBody>
          <a:bodyPr>
            <a:spAutoFit/>
          </a:bodyPr>
          <a:lstStyle/>
          <a:p>
            <a:r>
              <a:rPr lang="sv-SE" sz="1600" dirty="0"/>
              <a:t>Tabell 4. Förslag till byggstart namngivna objekt 2018–2029</a:t>
            </a:r>
          </a:p>
        </p:txBody>
      </p:sp>
      <p:sp>
        <p:nvSpPr>
          <p:cNvPr id="11" name="textruta 10">
            <a:extLst/>
          </p:cNvPr>
          <p:cNvSpPr txBox="1"/>
          <p:nvPr/>
        </p:nvSpPr>
        <p:spPr>
          <a:xfrm>
            <a:off x="4922676" y="1981634"/>
            <a:ext cx="3528392" cy="2677656"/>
          </a:xfrm>
          <a:prstGeom prst="rect">
            <a:avLst/>
          </a:prstGeom>
          <a:noFill/>
          <a:ln w="22225">
            <a:solidFill>
              <a:srgbClr val="6E8739"/>
            </a:solidFill>
          </a:ln>
        </p:spPr>
        <p:txBody>
          <a:bodyPr wrap="square" rtlCol="0">
            <a:spAutoFit/>
          </a:bodyPr>
          <a:lstStyle/>
          <a:p>
            <a:r>
              <a:rPr lang="sv-SE" sz="1400" dirty="0"/>
              <a:t>De </a:t>
            </a:r>
            <a:r>
              <a:rPr lang="sv-SE" sz="1400" u="sng" dirty="0"/>
              <a:t>namngivna</a:t>
            </a:r>
            <a:r>
              <a:rPr lang="sv-SE" sz="1400" dirty="0"/>
              <a:t>, större objekten som inryms i förslaget följer med från gällande plan och redovisas i Tabell 4 och Figur 13. </a:t>
            </a:r>
          </a:p>
          <a:p>
            <a:endParaRPr lang="sv-SE" sz="1400" dirty="0"/>
          </a:p>
          <a:p>
            <a:r>
              <a:rPr lang="sv-SE" sz="1400" dirty="0"/>
              <a:t>En viktig utgångspunkt för prioriteringsordning av beslutade </a:t>
            </a:r>
            <a:r>
              <a:rPr lang="sv-SE" sz="1400" i="1" dirty="0"/>
              <a:t>Namngivna objekt </a:t>
            </a:r>
            <a:r>
              <a:rPr lang="sv-SE" sz="1400" dirty="0"/>
              <a:t>är att de objekt som ligger tidigt i planeringsperioden ska vara väl utredda, det vill säga att större frågor om korridorval, utformning med mera. har klarats ut. Detta för att trygga effektivare genomförande av planen. </a:t>
            </a:r>
          </a:p>
        </p:txBody>
      </p:sp>
      <p:sp>
        <p:nvSpPr>
          <p:cNvPr id="12" name="Pil: höger 11"/>
          <p:cNvSpPr/>
          <p:nvPr/>
        </p:nvSpPr>
        <p:spPr>
          <a:xfrm>
            <a:off x="45795" y="4005064"/>
            <a:ext cx="304881" cy="17727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il: höger 12"/>
          <p:cNvSpPr/>
          <p:nvPr/>
        </p:nvSpPr>
        <p:spPr>
          <a:xfrm>
            <a:off x="33284" y="4358010"/>
            <a:ext cx="304881" cy="17727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216715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599" y="352425"/>
            <a:ext cx="8519863" cy="723900"/>
          </a:xfrm>
        </p:spPr>
        <p:txBody>
          <a:bodyPr/>
          <a:lstStyle/>
          <a:p>
            <a:r>
              <a:rPr lang="sv-SE" dirty="0"/>
              <a:t>Högst prioriterade brister</a:t>
            </a:r>
            <a:endParaRPr lang="sv-SE" altLang="sv-SE" dirty="0">
              <a:solidFill>
                <a:srgbClr val="7030A0"/>
              </a:solidFill>
            </a:endParaRPr>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
        <p:nvSpPr>
          <p:cNvPr id="4" name="textruta 3"/>
          <p:cNvSpPr txBox="1"/>
          <p:nvPr/>
        </p:nvSpPr>
        <p:spPr>
          <a:xfrm>
            <a:off x="6156176" y="5764117"/>
            <a:ext cx="2808312" cy="292388"/>
          </a:xfrm>
          <a:prstGeom prst="rect">
            <a:avLst/>
          </a:prstGeom>
          <a:noFill/>
        </p:spPr>
        <p:txBody>
          <a:bodyPr wrap="square" rtlCol="0">
            <a:spAutoFit/>
          </a:bodyPr>
          <a:lstStyle/>
          <a:p>
            <a:r>
              <a:rPr lang="sv-SE" sz="1300" i="1" dirty="0"/>
              <a:t>(Sida 30 – 31 i infrastrukturplanen)</a:t>
            </a:r>
          </a:p>
        </p:txBody>
      </p:sp>
      <p:sp>
        <p:nvSpPr>
          <p:cNvPr id="11" name="textruta 10">
            <a:extLst/>
          </p:cNvPr>
          <p:cNvSpPr txBox="1"/>
          <p:nvPr/>
        </p:nvSpPr>
        <p:spPr>
          <a:xfrm>
            <a:off x="4775643" y="1515780"/>
            <a:ext cx="4032448" cy="3524042"/>
          </a:xfrm>
          <a:prstGeom prst="rect">
            <a:avLst/>
          </a:prstGeom>
          <a:noFill/>
          <a:ln w="22225">
            <a:solidFill>
              <a:srgbClr val="6E8739"/>
            </a:solidFill>
          </a:ln>
        </p:spPr>
        <p:txBody>
          <a:bodyPr wrap="square" rtlCol="0">
            <a:spAutoFit/>
          </a:bodyPr>
          <a:lstStyle/>
          <a:p>
            <a:r>
              <a:rPr lang="sv-SE" sz="1400" b="1" dirty="0"/>
              <a:t>Brister</a:t>
            </a:r>
          </a:p>
          <a:p>
            <a:r>
              <a:rPr lang="sv-SE" sz="1300" dirty="0"/>
              <a:t>I slutet av planperioden, det vill säga år 7–12, har medel avsatts till Brister som är kommande behov av åtgärder som ännu inte är definierade. Kommunalförbunden och kommunerna i Västra Götaland har haft möjlighet att göra inspel om Brister i transportinfrastrukturen. Utgångspunkten har varit den regionala systemanalysen3, och ambitionen har varit att bristerna ska vara transportslagsövergripande. Prioriterade brister planeras bli föremål för åtgärdsvalsstudier och allt eftersom planen framskrider landa i nya åtgärder, antingen som namngivna objekt eller inom potterna. Resurs- och klimateffektiv planering görs kontinuerligt enligt fyrstegsprincipen4. Brister inom åtgärdsområdena Regionala vägåtgärder och Kollektivtrafik redovisas i kapitel 6.1.1 och 6.2.4.</a:t>
            </a:r>
            <a:r>
              <a:rPr lang="sv-SE" sz="1400" dirty="0"/>
              <a:t> </a:t>
            </a:r>
          </a:p>
        </p:txBody>
      </p:sp>
      <p:grpSp>
        <p:nvGrpSpPr>
          <p:cNvPr id="8" name="Grupp 7"/>
          <p:cNvGrpSpPr/>
          <p:nvPr/>
        </p:nvGrpSpPr>
        <p:grpSpPr>
          <a:xfrm>
            <a:off x="92006" y="1465050"/>
            <a:ext cx="4545604" cy="4376303"/>
            <a:chOff x="59659" y="1706394"/>
            <a:chExt cx="4545604" cy="4376303"/>
          </a:xfrm>
        </p:grpSpPr>
        <p:sp>
          <p:nvSpPr>
            <p:cNvPr id="12" name="Pil: höger 11"/>
            <p:cNvSpPr/>
            <p:nvPr/>
          </p:nvSpPr>
          <p:spPr>
            <a:xfrm>
              <a:off x="59659" y="2038549"/>
              <a:ext cx="304881" cy="17727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p:cNvPicPr>
              <a:picLocks noChangeAspect="1"/>
            </p:cNvPicPr>
            <p:nvPr/>
          </p:nvPicPr>
          <p:blipFill rotWithShape="1">
            <a:blip r:embed="rId2"/>
            <a:srcRect r="15194"/>
            <a:stretch/>
          </p:blipFill>
          <p:spPr>
            <a:xfrm>
              <a:off x="356791" y="1706394"/>
              <a:ext cx="4248472" cy="4376303"/>
            </a:xfrm>
            <a:prstGeom prst="rect">
              <a:avLst/>
            </a:prstGeom>
          </p:spPr>
        </p:pic>
      </p:grpSp>
      <p:pic>
        <p:nvPicPr>
          <p:cNvPr id="6" name="Bildobjekt 5"/>
          <p:cNvPicPr>
            <a:picLocks noChangeAspect="1"/>
          </p:cNvPicPr>
          <p:nvPr/>
        </p:nvPicPr>
        <p:blipFill>
          <a:blip r:embed="rId3"/>
          <a:stretch>
            <a:fillRect/>
          </a:stretch>
        </p:blipFill>
        <p:spPr>
          <a:xfrm>
            <a:off x="4765858" y="5188397"/>
            <a:ext cx="4198630" cy="497838"/>
          </a:xfrm>
          <a:prstGeom prst="rect">
            <a:avLst/>
          </a:prstGeom>
        </p:spPr>
      </p:pic>
    </p:spTree>
    <p:extLst>
      <p:ext uri="{BB962C8B-B14F-4D97-AF65-F5344CB8AC3E}">
        <p14:creationId xmlns:p14="http://schemas.microsoft.com/office/powerpoint/2010/main" val="88368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599" y="352425"/>
            <a:ext cx="8519863" cy="723900"/>
          </a:xfrm>
        </p:spPr>
        <p:txBody>
          <a:bodyPr/>
          <a:lstStyle/>
          <a:p>
            <a:r>
              <a:rPr lang="sv-SE" dirty="0"/>
              <a:t>Stråkpotter (Marks kommun)</a:t>
            </a:r>
            <a:endParaRPr lang="sv-SE" altLang="sv-SE" dirty="0">
              <a:solidFill>
                <a:srgbClr val="7030A0"/>
              </a:solidFill>
            </a:endParaRPr>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
        <p:nvSpPr>
          <p:cNvPr id="4" name="textruta 3"/>
          <p:cNvSpPr txBox="1"/>
          <p:nvPr/>
        </p:nvSpPr>
        <p:spPr>
          <a:xfrm>
            <a:off x="6156176" y="5764117"/>
            <a:ext cx="2808312" cy="292388"/>
          </a:xfrm>
          <a:prstGeom prst="rect">
            <a:avLst/>
          </a:prstGeom>
          <a:noFill/>
        </p:spPr>
        <p:txBody>
          <a:bodyPr wrap="square" rtlCol="0">
            <a:spAutoFit/>
          </a:bodyPr>
          <a:lstStyle/>
          <a:p>
            <a:r>
              <a:rPr lang="sv-SE" sz="1300" i="1" dirty="0"/>
              <a:t>(Sida 32 – 33 i infrastrukturplanen)</a:t>
            </a:r>
          </a:p>
        </p:txBody>
      </p:sp>
      <p:sp>
        <p:nvSpPr>
          <p:cNvPr id="11" name="textruta 10">
            <a:extLst/>
          </p:cNvPr>
          <p:cNvSpPr txBox="1"/>
          <p:nvPr/>
        </p:nvSpPr>
        <p:spPr>
          <a:xfrm>
            <a:off x="5239220" y="1361454"/>
            <a:ext cx="3725268" cy="4339650"/>
          </a:xfrm>
          <a:prstGeom prst="rect">
            <a:avLst/>
          </a:prstGeom>
          <a:noFill/>
          <a:ln w="22225">
            <a:noFill/>
          </a:ln>
        </p:spPr>
        <p:txBody>
          <a:bodyPr wrap="square" rtlCol="0">
            <a:spAutoFit/>
          </a:bodyPr>
          <a:lstStyle/>
          <a:p>
            <a:r>
              <a:rPr lang="sv-SE" sz="1200" dirty="0"/>
              <a:t>Arbetet med </a:t>
            </a:r>
            <a:r>
              <a:rPr lang="sv-SE" sz="1200" i="1" dirty="0"/>
              <a:t>Stråkpotter </a:t>
            </a:r>
            <a:r>
              <a:rPr lang="sv-SE" sz="1200" dirty="0"/>
              <a:t>har lyfts fram som en positiv erfarenhet. I väganslaget ingår därför en fortsatt satsning på de utpekade regionala vägstråken, se Tabell 6 och Figur 13. Behovet av att aktualisera stråken har lyfts under revideringen av planen, men det föreligger inget behov av en översyn förrän efter att den nya planen är beslutad. Resurserna som nu föreslås till stråken är tänkta att användas för åtgärder i befintliga stråk eller i tillkommande sträckningar som kan komma att specificeras under genomförandet av planen. </a:t>
            </a:r>
          </a:p>
          <a:p>
            <a:endParaRPr lang="sv-SE" sz="1200" dirty="0"/>
          </a:p>
          <a:p>
            <a:r>
              <a:rPr lang="sv-SE" sz="1200" dirty="0"/>
              <a:t>Medlen avser kostnadseffektiva åtgärder som var och en understiger 25 miljoner kronor. Huvudsyftet är att skapa bättre möjligheter till arbets- och studiependling i stråken med bil och kollektivtrafik. Ett hela resan perspektiv bör anläggas där exempelvis anslutande gång- och cykelbanor, hållplatser och pendelparkeringar beaktas. Det handlar i hög utsträckning om att åtgärda flaskhalsar och att genomföra punktinsatser som ger stor nytta och samtidigt förbättrar tillgängligheten på stråken, inklusive påverkansinsatser. </a:t>
            </a:r>
          </a:p>
        </p:txBody>
      </p:sp>
      <p:pic>
        <p:nvPicPr>
          <p:cNvPr id="2" name="Bildobjekt 1"/>
          <p:cNvPicPr>
            <a:picLocks noChangeAspect="1"/>
          </p:cNvPicPr>
          <p:nvPr/>
        </p:nvPicPr>
        <p:blipFill rotWithShape="1">
          <a:blip r:embed="rId2"/>
          <a:srcRect r="894"/>
          <a:stretch/>
        </p:blipFill>
        <p:spPr>
          <a:xfrm>
            <a:off x="244729" y="1452632"/>
            <a:ext cx="4877821" cy="4248472"/>
          </a:xfrm>
          <a:prstGeom prst="rect">
            <a:avLst/>
          </a:prstGeom>
        </p:spPr>
      </p:pic>
      <p:sp>
        <p:nvSpPr>
          <p:cNvPr id="13" name="Pil: höger 12"/>
          <p:cNvSpPr/>
          <p:nvPr/>
        </p:nvSpPr>
        <p:spPr>
          <a:xfrm>
            <a:off x="50882" y="3539753"/>
            <a:ext cx="211584" cy="144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Pil: höger 13"/>
          <p:cNvSpPr/>
          <p:nvPr/>
        </p:nvSpPr>
        <p:spPr>
          <a:xfrm>
            <a:off x="56051" y="3947876"/>
            <a:ext cx="211584" cy="144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7473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Platshållare för text 6"/>
          <p:cNvSpPr>
            <a:spLocks noGrp="1"/>
          </p:cNvSpPr>
          <p:nvPr>
            <p:ph type="body" sz="quarter" idx="17"/>
          </p:nvPr>
        </p:nvSpPr>
        <p:spPr>
          <a:xfrm>
            <a:off x="228599" y="352425"/>
            <a:ext cx="8519863" cy="723900"/>
          </a:xfrm>
        </p:spPr>
        <p:txBody>
          <a:bodyPr/>
          <a:lstStyle/>
          <a:p>
            <a:r>
              <a:rPr lang="sv-SE" dirty="0"/>
              <a:t>Inspel</a:t>
            </a:r>
            <a:endParaRPr lang="sv-SE" altLang="sv-SE" dirty="0">
              <a:solidFill>
                <a:srgbClr val="7030A0"/>
              </a:solidFill>
            </a:endParaRPr>
          </a:p>
        </p:txBody>
      </p:sp>
      <p:sp>
        <p:nvSpPr>
          <p:cNvPr id="8199" name="textruta 7"/>
          <p:cNvSpPr txBox="1">
            <a:spLocks noChangeArrowheads="1"/>
          </p:cNvSpPr>
          <p:nvPr/>
        </p:nvSpPr>
        <p:spPr bwMode="auto">
          <a:xfrm>
            <a:off x="319088" y="6415088"/>
            <a:ext cx="10182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sv-SE" altLang="sv-SE" sz="1200" dirty="0">
                <a:solidFill>
                  <a:schemeClr val="bg1"/>
                </a:solidFill>
              </a:rPr>
              <a:t>27 juni 2017</a:t>
            </a:r>
          </a:p>
        </p:txBody>
      </p:sp>
      <p:sp>
        <p:nvSpPr>
          <p:cNvPr id="9" name="Platshållare för text 4"/>
          <p:cNvSpPr>
            <a:spLocks noGrp="1"/>
          </p:cNvSpPr>
          <p:nvPr>
            <p:ph type="body" sz="quarter" idx="15"/>
          </p:nvPr>
        </p:nvSpPr>
        <p:spPr>
          <a:xfrm>
            <a:off x="228600" y="1257300"/>
            <a:ext cx="7799784" cy="4343400"/>
          </a:xfrm>
        </p:spPr>
        <p:txBody>
          <a:bodyPr/>
          <a:lstStyle/>
          <a:p>
            <a:endParaRPr lang="sv-SE" dirty="0"/>
          </a:p>
          <a:p>
            <a:endParaRPr lang="sv-SE" dirty="0"/>
          </a:p>
          <a:p>
            <a:r>
              <a:rPr lang="sv-SE" dirty="0"/>
              <a:t>Marks kommun har skickat inspel till Kommunalförbundet, vilka har legat till grund för föreslagen plan. Dessa inspel finns bifogade, vägsträcka för vägsträcka. </a:t>
            </a:r>
          </a:p>
          <a:p>
            <a:pPr marL="0" indent="0">
              <a:buNone/>
            </a:pPr>
            <a:endParaRPr lang="sv-SE" dirty="0"/>
          </a:p>
          <a:p>
            <a:r>
              <a:rPr lang="sv-SE" dirty="0"/>
              <a:t>Nu vill vi också samla in näringslivets inspel. Vi ser fram emot att diskutera era inspel under nästa arbetsmöte med arbetsgruppen den 16 augusti, för att då sammanställa ett så välgrundat remissvar som möjlig. </a:t>
            </a:r>
          </a:p>
        </p:txBody>
      </p:sp>
    </p:spTree>
    <p:extLst>
      <p:ext uri="{BB962C8B-B14F-4D97-AF65-F5344CB8AC3E}">
        <p14:creationId xmlns:p14="http://schemas.microsoft.com/office/powerpoint/2010/main" val="1244167846"/>
      </p:ext>
    </p:extLst>
  </p:cSld>
  <p:clrMapOvr>
    <a:masterClrMapping/>
  </p:clrMapOvr>
</p:sld>
</file>

<file path=ppt/theme/theme1.xml><?xml version="1.0" encoding="utf-8"?>
<a:theme xmlns:a="http://schemas.openxmlformats.org/drawingml/2006/main" name="Mark grundmall">
  <a:themeElements>
    <a:clrScheme name="Mark">
      <a:dk1>
        <a:sysClr val="windowText" lastClr="000000"/>
      </a:dk1>
      <a:lt1>
        <a:sysClr val="window" lastClr="FFFFFF"/>
      </a:lt1>
      <a:dk2>
        <a:srgbClr val="000000"/>
      </a:dk2>
      <a:lt2>
        <a:srgbClr val="F8F8F8"/>
      </a:lt2>
      <a:accent1>
        <a:srgbClr val="506E31"/>
      </a:accent1>
      <a:accent2>
        <a:srgbClr val="6E8739"/>
      </a:accent2>
      <a:accent3>
        <a:srgbClr val="FFD900"/>
      </a:accent3>
      <a:accent4>
        <a:srgbClr val="A2AD5B"/>
      </a:accent4>
      <a:accent5>
        <a:srgbClr val="5F5F5F"/>
      </a:accent5>
      <a:accent6>
        <a:srgbClr val="4D4D4D"/>
      </a:accent6>
      <a:hlink>
        <a:srgbClr val="5F5F5F"/>
      </a:hlink>
      <a:folHlink>
        <a:srgbClr val="919191"/>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dokument" ma:contentTypeID="0x010100E679C802A9DBF9498A798F24CEC829400070DAEEFC2F2551479934FED9B0CBFD89" ma:contentTypeVersion="3" ma:contentTypeDescription="PowerPointdokument baserat på kommunens PowerPointmall" ma:contentTypeScope="" ma:versionID="0667fdedc7b637da1ff076cfaf069d98">
  <xsd:schema xmlns:xsd="http://www.w3.org/2001/XMLSchema" xmlns:xs="http://www.w3.org/2001/XMLSchema" xmlns:p="http://schemas.microsoft.com/office/2006/metadata/properties" targetNamespace="http://schemas.microsoft.com/office/2006/metadata/properties" ma:root="true" ma:fieldsID="f2f09230445728e4948ef740b9a97b9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axOccurs="1" ma:index="8" ma:displayName="Författare"/>
        <xsd:element ref="dcterms:created" minOccurs="0" maxOccurs="1"/>
        <xsd:element ref="dc:identifier" minOccurs="0" maxOccurs="1"/>
        <xsd:element name="contentType" minOccurs="0" maxOccurs="1" type="xsd:string" ma:index="0" ma:displayName="Innehållstyp"/>
        <xsd:element ref="dc:title"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544BA4-2F75-4975-AB02-D92959AED60A}">
  <ds:schemaRefs>
    <ds:schemaRef ds:uri="http://schemas.microsoft.com/office/2006/metadata/longProperties"/>
  </ds:schemaRefs>
</ds:datastoreItem>
</file>

<file path=customXml/itemProps2.xml><?xml version="1.0" encoding="utf-8"?>
<ds:datastoreItem xmlns:ds="http://schemas.openxmlformats.org/officeDocument/2006/customXml" ds:itemID="{A1965366-70F5-4D4D-AC5F-1386E9649F17}">
  <ds:schemaRefs>
    <ds:schemaRef ds:uri="http://schemas.microsoft.com/sharepoint/v3/contenttype/forms"/>
  </ds:schemaRefs>
</ds:datastoreItem>
</file>

<file path=customXml/itemProps3.xml><?xml version="1.0" encoding="utf-8"?>
<ds:datastoreItem xmlns:ds="http://schemas.openxmlformats.org/officeDocument/2006/customXml" ds:itemID="{36AE6F8E-FD3A-404A-A8E0-0D952462D7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BFBC4289-DE67-4BEC-87E1-C7309CAFB961}">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Mark%20grundmall</Template>
  <TotalTime>56</TotalTime>
  <Words>672</Words>
  <Application>Microsoft Office PowerPoint</Application>
  <PresentationFormat>Bildspel på skärmen (4:3)</PresentationFormat>
  <Paragraphs>44</Paragraphs>
  <Slides>9</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Calibri</vt:lpstr>
      <vt:lpstr>Mark grundmall</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Marks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 Powerpointmall</dc:title>
  <dc:creator>Wendeblad Patrik</dc:creator>
  <cp:lastModifiedBy>Olsson Camilla</cp:lastModifiedBy>
  <cp:revision>10</cp:revision>
  <dcterms:created xsi:type="dcterms:W3CDTF">2015-06-17T08:22:47Z</dcterms:created>
  <dcterms:modified xsi:type="dcterms:W3CDTF">2017-06-26T08:56:00Z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PowerPointdokument</vt:lpwstr>
  </property>
  <property fmtid="{D5CDD505-2E9C-101B-9397-08002B2CF9AE}" pid="3" name="ContentTypeId">
    <vt:lpwstr>0x010100E679C802A9DBF9498A798F24CEC829400070DAEEFC2F2551479934FED9B0CBFD89</vt:lpwstr>
  </property>
</Properties>
</file>