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3" r:id="rId3"/>
    <p:sldId id="266" r:id="rId4"/>
    <p:sldId id="262" r:id="rId5"/>
    <p:sldId id="261" r:id="rId6"/>
    <p:sldId id="260" r:id="rId7"/>
    <p:sldId id="258" r:id="rId8"/>
    <p:sldId id="284" r:id="rId9"/>
    <p:sldId id="287" r:id="rId10"/>
    <p:sldId id="286" r:id="rId11"/>
    <p:sldId id="274" r:id="rId12"/>
    <p:sldId id="271" r:id="rId13"/>
    <p:sldId id="277" r:id="rId14"/>
    <p:sldId id="272" r:id="rId15"/>
    <p:sldId id="259" r:id="rId16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4">
          <p15:clr>
            <a:srgbClr val="A4A3A4"/>
          </p15:clr>
        </p15:guide>
        <p15:guide id="2" orient="horz" pos="2813">
          <p15:clr>
            <a:srgbClr val="A4A3A4"/>
          </p15:clr>
        </p15:guide>
        <p15:guide id="3" pos="226">
          <p15:clr>
            <a:srgbClr val="A4A3A4"/>
          </p15:clr>
        </p15:guide>
        <p15:guide id="4" pos="55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79" autoAdjust="0"/>
  </p:normalViewPr>
  <p:slideViewPr>
    <p:cSldViewPr snapToGrid="0" snapToObjects="1">
      <p:cViewPr varScale="1">
        <p:scale>
          <a:sx n="105" d="100"/>
          <a:sy n="105" d="100"/>
        </p:scale>
        <p:origin x="302" y="67"/>
      </p:cViewPr>
      <p:guideLst>
        <p:guide orient="horz" pos="3014"/>
        <p:guide orient="horz" pos="2813"/>
        <p:guide pos="226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io.se\ls\Foretagsjouren\Aktuell%20lista%20&#196;renden%20f&#246;retagsjouren%20&#214;sterg&#246;tlan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io.se\ls\Foretagsjouren\Aktuell%20lista%20&#196;renden%20f&#246;retagsjouren%20&#214;sterg&#246;tla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io.se\ls\Foretagsjouren\Aktuell%20lista%20&#196;renden%20f&#246;retagsjouren%20&#214;sterg&#246;tlan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io.se\ls\Foretagsjouren\Aktuell%20lista%20&#196;renden%20f&#246;retagsjouren%20&#214;sterg&#246;tlan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lio.se\ls\Foretagsjouren\Aktuell%20lista%20&#196;renden%20f&#246;retagsjouren%20&#214;sterg&#246;tla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v-SE">
                <a:solidFill>
                  <a:schemeClr val="bg1"/>
                </a:solidFill>
              </a:rPr>
              <a:t>Antal företag 2014 - 2021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Samst!$G$3:$N$3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Samst!$G$9:$N$9</c:f>
              <c:numCache>
                <c:formatCode>General</c:formatCode>
                <c:ptCount val="8"/>
                <c:pt idx="0">
                  <c:v>17</c:v>
                </c:pt>
                <c:pt idx="1">
                  <c:v>17</c:v>
                </c:pt>
                <c:pt idx="2">
                  <c:v>20</c:v>
                </c:pt>
                <c:pt idx="3">
                  <c:v>18</c:v>
                </c:pt>
                <c:pt idx="4">
                  <c:v>48</c:v>
                </c:pt>
                <c:pt idx="5">
                  <c:v>49</c:v>
                </c:pt>
                <c:pt idx="6">
                  <c:v>36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60-4B6B-A9AE-B45AF91BD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77852544"/>
        <c:axId val="7778522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Samst!$G$3:$N$3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Samst!$G$4:$N$4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360-4B6B-A9AE-B45AF91BDFED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Samst!$G$3:$N$3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Samst!$G$5:$N$5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360-4B6B-A9AE-B45AF91BDFED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Samst!$G$3:$N$3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Samst!$G$6:$N$6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360-4B6B-A9AE-B45AF91BDFED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Samst!$G$3:$N$3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Samst!$G$7:$N$7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360-4B6B-A9AE-B45AF91BDFED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Samst!$G$3:$N$3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Samst!$G$8:$N$8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360-4B6B-A9AE-B45AF91BDFED}"/>
                  </c:ext>
                </c:extLst>
              </c15:ser>
            </c15:filteredBarSeries>
          </c:ext>
        </c:extLst>
      </c:barChart>
      <c:catAx>
        <c:axId val="77785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7852216"/>
        <c:crosses val="autoZero"/>
        <c:auto val="1"/>
        <c:lblAlgn val="ctr"/>
        <c:lblOffset val="100"/>
        <c:noMultiLvlLbl val="0"/>
      </c:catAx>
      <c:valAx>
        <c:axId val="777852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785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17253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v-SE">
                <a:solidFill>
                  <a:schemeClr val="bg1"/>
                </a:solidFill>
              </a:rPr>
              <a:t>Antal företag i olika storleksklass per år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Samst!$B$35</c:f>
              <c:strCache>
                <c:ptCount val="1"/>
                <c:pt idx="0">
                  <c:v>1-5 anställda</c:v>
                </c:pt>
              </c:strCache>
            </c:strRef>
          </c:tx>
          <c:spPr>
            <a:solidFill>
              <a:srgbClr val="FDA2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Samst!$G$3:$N$7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Samst!$G$35:$N$35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13</c:v>
                </c:pt>
                <c:pt idx="3">
                  <c:v>13</c:v>
                </c:pt>
                <c:pt idx="4">
                  <c:v>31</c:v>
                </c:pt>
                <c:pt idx="5">
                  <c:v>33</c:v>
                </c:pt>
                <c:pt idx="6">
                  <c:v>26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1-4801-B97C-678FBD3851F8}"/>
            </c:ext>
          </c:extLst>
        </c:ser>
        <c:ser>
          <c:idx val="1"/>
          <c:order val="1"/>
          <c:tx>
            <c:strRef>
              <c:f>Samst!$B$36</c:f>
              <c:strCache>
                <c:ptCount val="1"/>
                <c:pt idx="0">
                  <c:v>6-30 anställda</c:v>
                </c:pt>
              </c:strCache>
            </c:strRef>
          </c:tx>
          <c:spPr>
            <a:solidFill>
              <a:srgbClr val="0C41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Samst!$G$3:$N$7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Samst!$G$36:$N$36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15</c:v>
                </c:pt>
                <c:pt idx="5">
                  <c:v>13</c:v>
                </c:pt>
                <c:pt idx="6">
                  <c:v>9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1-4801-B97C-678FBD3851F8}"/>
            </c:ext>
          </c:extLst>
        </c:ser>
        <c:ser>
          <c:idx val="2"/>
          <c:order val="2"/>
          <c:tx>
            <c:strRef>
              <c:f>Samst!$B$37</c:f>
              <c:strCache>
                <c:ptCount val="1"/>
                <c:pt idx="0">
                  <c:v>31-70 anställda</c:v>
                </c:pt>
              </c:strCache>
            </c:strRef>
          </c:tx>
          <c:spPr>
            <a:solidFill>
              <a:srgbClr val="F9263F"/>
            </a:solidFill>
            <a:ln>
              <a:noFill/>
            </a:ln>
            <a:effectLst/>
          </c:spPr>
          <c:invertIfNegative val="0"/>
          <c:cat>
            <c:strRef>
              <c:f>Samst!$G$3:$N$7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Samst!$G$37:$N$37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1-4801-B97C-678FBD3851F8}"/>
            </c:ext>
          </c:extLst>
        </c:ser>
        <c:ser>
          <c:idx val="3"/>
          <c:order val="3"/>
          <c:tx>
            <c:strRef>
              <c:f>Samst!$B$38</c:f>
              <c:strCache>
                <c:ptCount val="1"/>
                <c:pt idx="0">
                  <c:v>71- anställda</c:v>
                </c:pt>
              </c:strCache>
            </c:strRef>
          </c:tx>
          <c:spPr>
            <a:solidFill>
              <a:srgbClr val="FAAFCA"/>
            </a:solidFill>
            <a:ln>
              <a:noFill/>
            </a:ln>
            <a:effectLst/>
          </c:spPr>
          <c:invertIfNegative val="0"/>
          <c:cat>
            <c:strRef>
              <c:f>Samst!$G$3:$N$7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strCache>
            </c:strRef>
          </c:cat>
          <c:val>
            <c:numRef>
              <c:f>Samst!$G$38:$N$38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41-4801-B97C-678FBD385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48587120"/>
        <c:axId val="648585480"/>
      </c:barChart>
      <c:catAx>
        <c:axId val="64858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8585480"/>
        <c:crosses val="autoZero"/>
        <c:auto val="1"/>
        <c:lblAlgn val="ctr"/>
        <c:lblOffset val="100"/>
        <c:noMultiLvlLbl val="0"/>
      </c:catAx>
      <c:valAx>
        <c:axId val="64858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858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17253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v-SE">
                <a:solidFill>
                  <a:schemeClr val="bg1"/>
                </a:solidFill>
              </a:rPr>
              <a:t>Antal arbetstillfällen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spPr>
            <a:solidFill>
              <a:srgbClr val="FDA2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Samst!$G$3:$N$3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Samst!$G$40:$N$40</c:f>
              <c:numCache>
                <c:formatCode>General</c:formatCode>
                <c:ptCount val="8"/>
                <c:pt idx="0">
                  <c:v>151</c:v>
                </c:pt>
                <c:pt idx="1">
                  <c:v>57</c:v>
                </c:pt>
                <c:pt idx="2">
                  <c:v>103</c:v>
                </c:pt>
                <c:pt idx="3">
                  <c:v>146</c:v>
                </c:pt>
                <c:pt idx="4">
                  <c:v>336</c:v>
                </c:pt>
                <c:pt idx="5">
                  <c:v>336</c:v>
                </c:pt>
                <c:pt idx="6">
                  <c:v>191</c:v>
                </c:pt>
                <c:pt idx="7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3-4A21-BBCF-0D11FCED6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83807984"/>
        <c:axId val="5838161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Samst!$G$3:$N$3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Samst!$G$4:$N$4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B03-4A21-BBCF-0D11FCED6627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Samst!$G$3:$N$3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Samst!$G$5:$N$5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B03-4A21-BBCF-0D11FCED6627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Samst!$G$3:$N$3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Samst!$G$6:$N$6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B03-4A21-BBCF-0D11FCED6627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Samst!$G$3:$N$3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Samst!$G$7:$N$7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B03-4A21-BBCF-0D11FCED6627}"/>
                  </c:ext>
                </c:extLst>
              </c15:ser>
            </c15:filteredBarSeries>
          </c:ext>
        </c:extLst>
      </c:barChart>
      <c:catAx>
        <c:axId val="58380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3816184"/>
        <c:crosses val="autoZero"/>
        <c:auto val="1"/>
        <c:lblAlgn val="ctr"/>
        <c:lblOffset val="100"/>
        <c:noMultiLvlLbl val="0"/>
      </c:catAx>
      <c:valAx>
        <c:axId val="583816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380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17253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v-SE">
                <a:solidFill>
                  <a:schemeClr val="bg1"/>
                </a:solidFill>
              </a:rPr>
              <a:t>Räddade arbetstillfällen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rgbClr val="FDA2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Samst!$B$64:$B$71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Samst!$E$64:$E$71</c:f>
              <c:numCache>
                <c:formatCode>General</c:formatCode>
                <c:ptCount val="8"/>
                <c:pt idx="0">
                  <c:v>143</c:v>
                </c:pt>
                <c:pt idx="1">
                  <c:v>58</c:v>
                </c:pt>
                <c:pt idx="2">
                  <c:v>83</c:v>
                </c:pt>
                <c:pt idx="3">
                  <c:v>12</c:v>
                </c:pt>
                <c:pt idx="4">
                  <c:v>164</c:v>
                </c:pt>
                <c:pt idx="5">
                  <c:v>192</c:v>
                </c:pt>
                <c:pt idx="6">
                  <c:v>177</c:v>
                </c:pt>
                <c:pt idx="7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D-4543-B321-8875E882D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83801424"/>
        <c:axId val="5838020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Samst!$B$64:$B$71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Samst!$C$64:$C$71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62D-4543-B321-8875E882DFCD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Samst!$B$64:$B$71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Samst!$D$64:$D$71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62D-4543-B321-8875E882DFCD}"/>
                  </c:ext>
                </c:extLst>
              </c15:ser>
            </c15:filteredBarSeries>
          </c:ext>
        </c:extLst>
      </c:barChart>
      <c:catAx>
        <c:axId val="5838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3802080"/>
        <c:crosses val="autoZero"/>
        <c:auto val="1"/>
        <c:lblAlgn val="ctr"/>
        <c:lblOffset val="100"/>
        <c:noMultiLvlLbl val="0"/>
      </c:catAx>
      <c:valAx>
        <c:axId val="58380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380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17253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v-SE">
                <a:solidFill>
                  <a:schemeClr val="bg1"/>
                </a:solidFill>
              </a:rPr>
              <a:t>Resultat av insatser 2014-2021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FDA243"/>
            </a:solidFill>
            <a:ln>
              <a:noFill/>
            </a:ln>
          </c:spPr>
          <c:dPt>
            <c:idx val="0"/>
            <c:bubble3D val="0"/>
            <c:spPr>
              <a:solidFill>
                <a:srgbClr val="FDA24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2D-4288-9CB0-73D9DB3832EC}"/>
              </c:ext>
            </c:extLst>
          </c:dPt>
          <c:dPt>
            <c:idx val="1"/>
            <c:bubble3D val="0"/>
            <c:spPr>
              <a:solidFill>
                <a:srgbClr val="0C419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2D-4288-9CB0-73D9DB3832EC}"/>
              </c:ext>
            </c:extLst>
          </c:dPt>
          <c:dPt>
            <c:idx val="2"/>
            <c:bubble3D val="0"/>
            <c:spPr>
              <a:solidFill>
                <a:srgbClr val="FAAFC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2D-4288-9CB0-73D9DB3832EC}"/>
              </c:ext>
            </c:extLst>
          </c:dPt>
          <c:dPt>
            <c:idx val="3"/>
            <c:bubble3D val="0"/>
            <c:spPr>
              <a:solidFill>
                <a:srgbClr val="F9263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2D-4288-9CB0-73D9DB3832EC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2D-4288-9CB0-73D9DB383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Samst!$B$56:$B$59</c:f>
              <c:strCache>
                <c:ptCount val="4"/>
                <c:pt idx="0">
                  <c:v>Fortsatt drift</c:v>
                </c:pt>
                <c:pt idx="1">
                  <c:v>Rekonstruktion</c:v>
                </c:pt>
                <c:pt idx="2">
                  <c:v>Rekonstruktion/KK</c:v>
                </c:pt>
                <c:pt idx="3">
                  <c:v>Konkurs</c:v>
                </c:pt>
              </c:strCache>
            </c:strRef>
          </c:cat>
          <c:val>
            <c:numRef>
              <c:f>Samst!$E$56:$E$59</c:f>
              <c:numCache>
                <c:formatCode>General</c:formatCode>
                <c:ptCount val="4"/>
                <c:pt idx="0">
                  <c:v>179</c:v>
                </c:pt>
                <c:pt idx="1">
                  <c:v>4</c:v>
                </c:pt>
                <c:pt idx="2">
                  <c:v>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2D-4288-9CB0-73D9DB383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17253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chemeClr val="bg1"/>
                </a:solidFill>
                <a:latin typeface="+mn-lt"/>
                <a:ea typeface="Calibri"/>
                <a:cs typeface="Calibri"/>
              </a:defRPr>
            </a:pPr>
            <a:r>
              <a:rPr lang="sv-SE" sz="1400" b="0">
                <a:solidFill>
                  <a:schemeClr val="bg1"/>
                </a:solidFill>
                <a:latin typeface="+mn-lt"/>
              </a:rPr>
              <a:t>Antal företag per bransch</a:t>
            </a:r>
            <a:r>
              <a:rPr lang="sv-SE" sz="1400" b="0" baseline="0">
                <a:solidFill>
                  <a:schemeClr val="bg1"/>
                </a:solidFill>
                <a:latin typeface="+mn-lt"/>
              </a:rPr>
              <a:t> 2014-2020</a:t>
            </a:r>
            <a:r>
              <a:rPr lang="sv-SE" sz="1400" b="0">
                <a:solidFill>
                  <a:schemeClr val="bg1"/>
                </a:solidFill>
                <a:latin typeface="+mn-lt"/>
              </a:rPr>
              <a:t> </a:t>
            </a:r>
          </a:p>
        </c:rich>
      </c:tx>
      <c:layout>
        <c:manualLayout>
          <c:xMode val="edge"/>
          <c:yMode val="edge"/>
          <c:x val="0.26429072342519683"/>
          <c:y val="3.06300053839423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50021639873140855"/>
          <c:y val="0.11606412780133253"/>
          <c:w val="0.46835512748406449"/>
          <c:h val="0.8337160979877514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Samst!$E$3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rgbClr val="FDA24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Samst!$B$12:$D$32</c:f>
              <c:strCache>
                <c:ptCount val="21"/>
                <c:pt idx="0">
                  <c:v>Jordbruk, skogsbruk och fiske</c:v>
                </c:pt>
                <c:pt idx="1">
                  <c:v>Utvinning av material</c:v>
                </c:pt>
                <c:pt idx="2">
                  <c:v>Tillverkning</c:v>
                </c:pt>
                <c:pt idx="3">
                  <c:v>Försörjning av el, gas, värme och kyla</c:v>
                </c:pt>
                <c:pt idx="4">
                  <c:v>Vattenförsörjning; avloppsrening, avfallshantering och sanering</c:v>
                </c:pt>
                <c:pt idx="5">
                  <c:v>Byggverksamhet</c:v>
                </c:pt>
                <c:pt idx="6">
                  <c:v>Handel</c:v>
                </c:pt>
                <c:pt idx="7">
                  <c:v>Transport och magasinering</c:v>
                </c:pt>
                <c:pt idx="8">
                  <c:v>Hotell- och restaurangverksamhet</c:v>
                </c:pt>
                <c:pt idx="9">
                  <c:v>Informations- och kommunikationsverksamhet</c:v>
                </c:pt>
                <c:pt idx="10">
                  <c:v>Finans- och försäkringsverksamhet</c:v>
                </c:pt>
                <c:pt idx="11">
                  <c:v>Fastighetsverksamhet</c:v>
                </c:pt>
                <c:pt idx="12">
                  <c:v>Verksamhet inom juridik, ekonomi, vetenskap och teknik</c:v>
                </c:pt>
                <c:pt idx="13">
                  <c:v>Uthyrning, fastighetsservice och andra stödtjänster</c:v>
                </c:pt>
                <c:pt idx="14">
                  <c:v>Offentlig förvaltning och försvar; obligatorisk socialförsäkring</c:v>
                </c:pt>
                <c:pt idx="15">
                  <c:v>Utbildning</c:v>
                </c:pt>
                <c:pt idx="16">
                  <c:v>Vård och omsorg; sociala tjänster</c:v>
                </c:pt>
                <c:pt idx="17">
                  <c:v>Kultur, nöje och fritid</c:v>
                </c:pt>
                <c:pt idx="18">
                  <c:v>Annan serviceverksamhet</c:v>
                </c:pt>
                <c:pt idx="19">
                  <c:v>Förvärvsarbete i hushåll; hushållens produktion av diverse varor och tjänster för eget bruk</c:v>
                </c:pt>
                <c:pt idx="20">
                  <c:v>Verksamhet vid internationella organisationer, utländska ambassader O.D.</c:v>
                </c:pt>
              </c:strCache>
            </c:strRef>
          </c:cat>
          <c:val>
            <c:numRef>
              <c:f>Samst!$E$12:$E$32</c:f>
              <c:numCache>
                <c:formatCode>General</c:formatCode>
                <c:ptCount val="21"/>
                <c:pt idx="0">
                  <c:v>17</c:v>
                </c:pt>
                <c:pt idx="1">
                  <c:v>0</c:v>
                </c:pt>
                <c:pt idx="2">
                  <c:v>32</c:v>
                </c:pt>
                <c:pt idx="3">
                  <c:v>1</c:v>
                </c:pt>
                <c:pt idx="4">
                  <c:v>0</c:v>
                </c:pt>
                <c:pt idx="5">
                  <c:v>14</c:v>
                </c:pt>
                <c:pt idx="6">
                  <c:v>42</c:v>
                </c:pt>
                <c:pt idx="7">
                  <c:v>10</c:v>
                </c:pt>
                <c:pt idx="8">
                  <c:v>28</c:v>
                </c:pt>
                <c:pt idx="9">
                  <c:v>10</c:v>
                </c:pt>
                <c:pt idx="10">
                  <c:v>3</c:v>
                </c:pt>
                <c:pt idx="11">
                  <c:v>14</c:v>
                </c:pt>
                <c:pt idx="12">
                  <c:v>2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15</c:v>
                </c:pt>
                <c:pt idx="17">
                  <c:v>5</c:v>
                </c:pt>
                <c:pt idx="18">
                  <c:v>24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0-4FB8-A307-AE2337089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1250064"/>
        <c:axId val="671250848"/>
      </c:barChart>
      <c:catAx>
        <c:axId val="671250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+mn-lt"/>
                <a:ea typeface="Calibri"/>
                <a:cs typeface="Calibri"/>
              </a:defRPr>
            </a:pPr>
            <a:endParaRPr lang="sv-SE"/>
          </a:p>
        </c:txPr>
        <c:crossAx val="671250848"/>
        <c:crosses val="autoZero"/>
        <c:auto val="1"/>
        <c:lblAlgn val="ctr"/>
        <c:lblOffset val="100"/>
        <c:noMultiLvlLbl val="0"/>
      </c:catAx>
      <c:valAx>
        <c:axId val="67125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671250064"/>
        <c:crosses val="max"/>
        <c:crossBetween val="between"/>
      </c:valAx>
      <c:spPr>
        <a:solidFill>
          <a:srgbClr val="17253F"/>
        </a:solidFill>
        <a:ln>
          <a:noFill/>
        </a:ln>
      </c:spPr>
    </c:plotArea>
    <c:plotVisOnly val="1"/>
    <c:dispBlanksAs val="gap"/>
    <c:showDLblsOverMax val="0"/>
  </c:chart>
  <c:spPr>
    <a:solidFill>
      <a:srgbClr val="17253F"/>
    </a:solidFill>
    <a:ln>
      <a:solidFill>
        <a:schemeClr val="bg1">
          <a:lumMod val="75000"/>
        </a:scheme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chemeClr val="bg1"/>
                </a:solidFill>
                <a:latin typeface="+mn-lt"/>
                <a:ea typeface="Calibri"/>
                <a:cs typeface="Calibri"/>
              </a:defRPr>
            </a:pPr>
            <a:r>
              <a:rPr lang="sv-SE" sz="1400" b="0" dirty="0">
                <a:solidFill>
                  <a:schemeClr val="bg1"/>
                </a:solidFill>
                <a:latin typeface="+mn-lt"/>
              </a:rPr>
              <a:t>Antal </a:t>
            </a:r>
            <a:r>
              <a:rPr lang="sv-SE" sz="1400" b="0" dirty="0" smtClean="0">
                <a:solidFill>
                  <a:schemeClr val="bg1"/>
                </a:solidFill>
                <a:latin typeface="+mn-lt"/>
              </a:rPr>
              <a:t>nya företag </a:t>
            </a:r>
            <a:r>
              <a:rPr lang="sv-SE" sz="1400" b="0" dirty="0">
                <a:solidFill>
                  <a:schemeClr val="bg1"/>
                </a:solidFill>
                <a:latin typeface="+mn-lt"/>
              </a:rPr>
              <a:t>per bransch</a:t>
            </a:r>
            <a:r>
              <a:rPr lang="sv-SE" sz="1400" b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1400" b="0" baseline="0" dirty="0" smtClean="0">
                <a:solidFill>
                  <a:schemeClr val="bg1"/>
                </a:solidFill>
                <a:latin typeface="+mn-lt"/>
              </a:rPr>
              <a:t>2021</a:t>
            </a:r>
            <a:r>
              <a:rPr lang="sv-SE" sz="1400" b="0" dirty="0" smtClean="0">
                <a:solidFill>
                  <a:schemeClr val="bg1"/>
                </a:solidFill>
                <a:latin typeface="+mn-lt"/>
              </a:rPr>
              <a:t> </a:t>
            </a:r>
            <a:endParaRPr lang="sv-SE" sz="1400" b="0" dirty="0">
              <a:solidFill>
                <a:schemeClr val="bg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6666493087585033"/>
          <c:y val="1.350029594770818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3354986876640424"/>
          <c:y val="9.6709338752010834E-2"/>
          <c:w val="0.63502187226596674"/>
          <c:h val="0.8530708661417321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Samst!$E$3:$E$7</c:f>
              <c:strCache>
                <c:ptCount val="5"/>
                <c:pt idx="0">
                  <c:v>Totalt</c:v>
                </c:pt>
              </c:strCache>
            </c:strRef>
          </c:tx>
          <c:spPr>
            <a:solidFill>
              <a:srgbClr val="FDA24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Samst!$B$74:$D$107</c:f>
              <c:strCache>
                <c:ptCount val="10"/>
                <c:pt idx="0">
                  <c:v>Areella</c:v>
                </c:pt>
                <c:pt idx="1">
                  <c:v>Bygg</c:v>
                </c:pt>
                <c:pt idx="2">
                  <c:v>Detaljhandel</c:v>
                </c:pt>
                <c:pt idx="3">
                  <c:v>Elektronikind.</c:v>
                </c:pt>
                <c:pt idx="4">
                  <c:v>Fastigheter</c:v>
                </c:pt>
                <c:pt idx="5">
                  <c:v>Företagstjänster</c:v>
                </c:pt>
                <c:pt idx="6">
                  <c:v>Hälsa/Sjukvård</c:v>
                </c:pt>
                <c:pt idx="7">
                  <c:v>Kemisk industri</c:v>
                </c:pt>
                <c:pt idx="8">
                  <c:v>Livsmedelsind.</c:v>
                </c:pt>
                <c:pt idx="9">
                  <c:v>Övrigt</c:v>
                </c:pt>
              </c:strCache>
            </c:strRef>
          </c:cat>
          <c:val>
            <c:numRef>
              <c:f>Samst!$E$74:$E$107</c:f>
              <c:numCache>
                <c:formatCode>General</c:formatCode>
                <c:ptCount val="10"/>
                <c:pt idx="0">
                  <c:v>9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7-446F-94FE-25CDC99C2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1250064"/>
        <c:axId val="671250848"/>
      </c:barChart>
      <c:catAx>
        <c:axId val="671250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+mn-lt"/>
                <a:ea typeface="Calibri"/>
                <a:cs typeface="Calibri"/>
              </a:defRPr>
            </a:pPr>
            <a:endParaRPr lang="sv-SE"/>
          </a:p>
        </c:txPr>
        <c:crossAx val="671250848"/>
        <c:crosses val="autoZero"/>
        <c:auto val="1"/>
        <c:lblAlgn val="ctr"/>
        <c:lblOffset val="100"/>
        <c:noMultiLvlLbl val="0"/>
      </c:catAx>
      <c:valAx>
        <c:axId val="67125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671250064"/>
        <c:crosses val="max"/>
        <c:crossBetween val="between"/>
      </c:valAx>
      <c:spPr>
        <a:solidFill>
          <a:srgbClr val="17253F"/>
        </a:solidFill>
        <a:ln>
          <a:noFill/>
        </a:ln>
      </c:spPr>
    </c:plotArea>
    <c:plotVisOnly val="1"/>
    <c:dispBlanksAs val="gap"/>
    <c:showDLblsOverMax val="0"/>
  </c:chart>
  <c:spPr>
    <a:solidFill>
      <a:srgbClr val="17253F"/>
    </a:solidFill>
    <a:ln>
      <a:solidFill>
        <a:schemeClr val="bg1">
          <a:lumMod val="75000"/>
        </a:scheme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pPr/>
              <a:t>2021-10-21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pPr/>
              <a:t>2021-10-21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040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009651"/>
            <a:ext cx="9144000" cy="1322841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38401"/>
            <a:ext cx="9144000" cy="6278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57" y="4372139"/>
            <a:ext cx="170536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9047" y="4531613"/>
            <a:ext cx="5595459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bg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28877"/>
            <a:ext cx="8024849" cy="2936761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457200" y="393311"/>
            <a:ext cx="8024849" cy="9490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95668"/>
            <a:ext cx="3833849" cy="2669970"/>
          </a:xfrm>
          <a:prstGeom prst="rect">
            <a:avLst/>
          </a:prstGeom>
        </p:spPr>
        <p:txBody>
          <a:bodyPr/>
          <a:lstStyle>
            <a:lvl1pPr marL="442913" indent="-352425"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1" y="1795668"/>
            <a:ext cx="3833849" cy="266997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393311"/>
            <a:ext cx="7099170" cy="9490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0000" y="4550400"/>
            <a:ext cx="5595458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1" y="1811380"/>
            <a:ext cx="3835517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291204"/>
            <a:ext cx="3835517" cy="21744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811380"/>
            <a:ext cx="3837024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291204"/>
            <a:ext cx="3837024" cy="21744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393311"/>
            <a:ext cx="7099170" cy="9490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4550400"/>
            <a:ext cx="5595458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393311"/>
            <a:ext cx="7099170" cy="94908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4550400"/>
            <a:ext cx="5595458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4550400"/>
            <a:ext cx="5595458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17064"/>
            <a:ext cx="5783466" cy="2879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3515488"/>
            <a:ext cx="5783466" cy="950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4550400"/>
            <a:ext cx="5595458" cy="27384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g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gela.gullstrand@regionostergotland.s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://www.foretagsjouren.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mtClean="0"/>
              <a:t>Företagsjouren </a:t>
            </a:r>
          </a:p>
          <a:p>
            <a:r>
              <a:rPr lang="sv-SE" smtClean="0"/>
              <a:t>Östergötland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- Stöd och hjälp för företag i kris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1" y="4370614"/>
            <a:ext cx="1381872" cy="7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Närmaste framtiden – hur ser den ut?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1615068"/>
            <a:ext cx="6627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Beviljade skatte-anstånd ska betalas,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Konkursförvaltare befarar en ökning och varnar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Betalningsanmärkningar ökar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Svårt få personal (restauranger)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Butiker har fortsatt problem</a:t>
            </a:r>
          </a:p>
          <a:p>
            <a:endParaRPr lang="sv-SE" sz="2000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51" y="2011681"/>
            <a:ext cx="2494618" cy="12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Antal företag i Företagsjouren</a:t>
            </a:r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36717"/>
              </p:ext>
            </p:extLst>
          </p:nvPr>
        </p:nvGraphicFramePr>
        <p:xfrm>
          <a:off x="154084" y="1751839"/>
          <a:ext cx="4033287" cy="241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709123"/>
              </p:ext>
            </p:extLst>
          </p:nvPr>
        </p:nvGraphicFramePr>
        <p:xfrm>
          <a:off x="4317223" y="1751839"/>
          <a:ext cx="4093805" cy="241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68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Arbetstillfällen i Företagsjouren</a:t>
            </a:r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713152"/>
              </p:ext>
            </p:extLst>
          </p:nvPr>
        </p:nvGraphicFramePr>
        <p:xfrm>
          <a:off x="240681" y="1575321"/>
          <a:ext cx="3939434" cy="247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022934"/>
              </p:ext>
            </p:extLst>
          </p:nvPr>
        </p:nvGraphicFramePr>
        <p:xfrm>
          <a:off x="4469624" y="1575320"/>
          <a:ext cx="4137347" cy="247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50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 av insatser</a:t>
            </a:r>
            <a:endParaRPr lang="sv-SE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246562"/>
              </p:ext>
            </p:extLst>
          </p:nvPr>
        </p:nvGraphicFramePr>
        <p:xfrm>
          <a:off x="2062480" y="13423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50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900-00001FB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562224"/>
              </p:ext>
            </p:extLst>
          </p:nvPr>
        </p:nvGraphicFramePr>
        <p:xfrm>
          <a:off x="306965" y="101600"/>
          <a:ext cx="3848475" cy="444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0900-00001FB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733240"/>
              </p:ext>
            </p:extLst>
          </p:nvPr>
        </p:nvGraphicFramePr>
        <p:xfrm>
          <a:off x="4419600" y="101600"/>
          <a:ext cx="4032744" cy="444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71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1833218"/>
            <a:ext cx="346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Ingela Gullstrand </a:t>
            </a:r>
          </a:p>
          <a:p>
            <a:r>
              <a:rPr lang="sv-SE" sz="1200" dirty="0" smtClean="0"/>
              <a:t>Företagsrådgivare</a:t>
            </a:r>
          </a:p>
          <a:p>
            <a:endParaRPr lang="sv-SE" sz="1200" dirty="0"/>
          </a:p>
          <a:p>
            <a:r>
              <a:rPr lang="sv-SE" sz="1200" dirty="0" smtClean="0">
                <a:hlinkClick r:id="rId3"/>
              </a:rPr>
              <a:t>Ingela.gullstrand@regionostergotland.se</a:t>
            </a:r>
            <a:endParaRPr lang="sv-SE" sz="1200" dirty="0" smtClean="0"/>
          </a:p>
          <a:p>
            <a:r>
              <a:rPr lang="sv-SE" sz="1200" dirty="0" smtClean="0"/>
              <a:t>Tel: 010-103 71 36</a:t>
            </a:r>
          </a:p>
          <a:p>
            <a:r>
              <a:rPr lang="sv-SE" sz="1200" dirty="0" smtClean="0"/>
              <a:t>Mobil: 073-068 28 02</a:t>
            </a:r>
          </a:p>
          <a:p>
            <a:r>
              <a:rPr lang="sv-SE" sz="1200" dirty="0" smtClean="0"/>
              <a:t>Webb: </a:t>
            </a:r>
            <a:r>
              <a:rPr lang="sv-SE" sz="1200" dirty="0" smtClean="0">
                <a:hlinkClick r:id="rId4"/>
              </a:rPr>
              <a:t>www.foretagsjouren.se</a:t>
            </a:r>
            <a:endParaRPr lang="sv-SE" sz="1200" dirty="0" smtClean="0"/>
          </a:p>
          <a:p>
            <a:endParaRPr lang="sv-SE" sz="1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23394"/>
            <a:ext cx="2100146" cy="26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Förändrad organisation	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57200" y="1557314"/>
            <a:ext cx="81159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/>
              <a:t>T.o.m</a:t>
            </a:r>
            <a:r>
              <a:rPr lang="sv-SE" dirty="0" smtClean="0"/>
              <a:t> 2020: Gemensam organisation med RJL genom samarbetsavtal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Gemensam 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Gemensam </a:t>
            </a:r>
            <a:r>
              <a:rPr lang="sv-SE" dirty="0" smtClean="0"/>
              <a:t>statistik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Gemensamma konsulter</a:t>
            </a:r>
          </a:p>
          <a:p>
            <a:endParaRPr lang="sv-SE" dirty="0" smtClean="0"/>
          </a:p>
          <a:p>
            <a:r>
              <a:rPr lang="sv-SE" dirty="0" smtClean="0"/>
              <a:t>Från 2021: Separata organisationer med samarbetsavtal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Egen ekonomi, oförändrad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Egen statistik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Gemensamma konsulter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2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Företagsjouren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612842" y="1316379"/>
            <a:ext cx="80934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En </a:t>
            </a:r>
            <a:r>
              <a:rPr lang="sv-SE" sz="2400" dirty="0" smtClean="0"/>
              <a:t>samtalspartner </a:t>
            </a:r>
            <a:r>
              <a:rPr lang="sv-SE" sz="2400" dirty="0"/>
              <a:t>för små- och medelstora företag i olika  svårigheter</a:t>
            </a:r>
            <a:r>
              <a:rPr lang="sv-SE" sz="2400" dirty="0" smtClean="0"/>
              <a:t>.</a:t>
            </a:r>
          </a:p>
          <a:p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Neutral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Kostnadsfri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Tystnadsplikt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Sekretess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79" y="2069828"/>
            <a:ext cx="1252731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Syfte och mål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-28575" y="1342396"/>
            <a:ext cx="7547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sv-SE" sz="2800" dirty="0"/>
          </a:p>
          <a:p>
            <a:endParaRPr lang="sv-SE" sz="3200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1342396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Att genomföra aktiva åtgärder till nödlidande små- och medelstora företag med akuta problem.</a:t>
            </a:r>
          </a:p>
          <a:p>
            <a:endParaRPr lang="sv-SE" sz="2400" dirty="0" smtClean="0"/>
          </a:p>
          <a:p>
            <a:endParaRPr lang="sv-SE" sz="2400" dirty="0"/>
          </a:p>
          <a:p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Att rädda arbetstillfällen och företag i Östergötland.</a:t>
            </a:r>
            <a:endParaRPr lang="sv-SE" sz="24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6" y="2252811"/>
            <a:ext cx="184404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 kan Företagsjouren hjälpa?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1615068"/>
            <a:ext cx="6627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/>
              <a:t>Anpassningar till rådande </a:t>
            </a:r>
            <a:r>
              <a:rPr lang="sv-SE" sz="2000" dirty="0" smtClean="0"/>
              <a:t>situationer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Ekonomiska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Nedläggningar, konkurser och rekonstruktioner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Avtalsproblem och tvister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Personalfrågor och administration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Ägarfrågor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Bolagsförsäljningar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Generationsväxlingar</a:t>
            </a:r>
          </a:p>
          <a:p>
            <a:endParaRPr lang="sv-SE" sz="2000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68" y="1845527"/>
            <a:ext cx="1749993" cy="11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93288"/>
            <a:ext cx="8077200" cy="972398"/>
          </a:xfrm>
        </p:spPr>
        <p:txBody>
          <a:bodyPr/>
          <a:lstStyle/>
          <a:p>
            <a:r>
              <a:rPr lang="sv-SE" dirty="0" err="1" smtClean="0"/>
              <a:t>Företagsjourens</a:t>
            </a:r>
            <a:r>
              <a:rPr lang="sv-SE" dirty="0" smtClean="0"/>
              <a:t> medarbetare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7199" y="1033346"/>
            <a:ext cx="6486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Företagsjourens</a:t>
            </a:r>
            <a:r>
              <a:rPr lang="sv-SE" sz="2000" dirty="0" smtClean="0"/>
              <a:t> egna erfarna rådgivare</a:t>
            </a:r>
          </a:p>
          <a:p>
            <a:r>
              <a:rPr lang="sv-SE" sz="1600" dirty="0" smtClean="0"/>
              <a:t>samt ett stort nätverk med olika kompetenser:</a:t>
            </a:r>
          </a:p>
          <a:p>
            <a:endParaRPr lang="sv-SE" sz="2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Revisorer och redovisningskonsulter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Jurister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Psykologer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HR-specialister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Läkare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Företagsmäklare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Specialister inom de gröna näringarna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Finansiering </a:t>
            </a:r>
            <a:endParaRPr lang="sv-SE" sz="20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22" y="1225335"/>
            <a:ext cx="1757990" cy="31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Processen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215269" y="1505712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 smtClean="0"/>
              <a:t>FÖRSTA MÖTET</a:t>
            </a:r>
          </a:p>
          <a:p>
            <a:r>
              <a:rPr lang="sv-SE" sz="1050" dirty="0" smtClean="0"/>
              <a:t>Företaget får kontakt med jouren. Vi går igenom problematiken.</a:t>
            </a:r>
          </a:p>
          <a:p>
            <a:r>
              <a:rPr lang="sv-SE" sz="1050" dirty="0" smtClean="0"/>
              <a:t>I det här läget kan vi snabbt kliva in med akuta råd och stöd. 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215269" y="2395728"/>
            <a:ext cx="3348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 smtClean="0"/>
              <a:t>INTERVJU MED ÄGARE</a:t>
            </a:r>
          </a:p>
          <a:p>
            <a:r>
              <a:rPr lang="sv-SE" sz="1100" dirty="0" smtClean="0"/>
              <a:t>För att få en helhetsbild av företaget måste vi först </a:t>
            </a:r>
          </a:p>
          <a:p>
            <a:r>
              <a:rPr lang="sv-SE" sz="1100" dirty="0"/>
              <a:t>l</a:t>
            </a:r>
            <a:r>
              <a:rPr lang="sv-SE" sz="1100" dirty="0" smtClean="0"/>
              <a:t>ära känna ägarna. Därefter går vi djupare in i </a:t>
            </a:r>
          </a:p>
          <a:p>
            <a:r>
              <a:rPr lang="sv-SE" sz="1100" dirty="0"/>
              <a:t>p</a:t>
            </a:r>
            <a:r>
              <a:rPr lang="sv-SE" sz="1100" dirty="0" smtClean="0"/>
              <a:t>roblemen och varför företaget hamnade här. 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215269" y="3444240"/>
            <a:ext cx="360707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 smtClean="0"/>
              <a:t>DIALOG</a:t>
            </a:r>
          </a:p>
          <a:p>
            <a:r>
              <a:rPr lang="sv-SE" sz="1100" dirty="0" smtClean="0"/>
              <a:t>Här försöker vi lösa problemen. Ekonomin analyseras. </a:t>
            </a:r>
          </a:p>
          <a:p>
            <a:r>
              <a:rPr lang="sv-SE" sz="1100" dirty="0" smtClean="0"/>
              <a:t>Specialistkompetenser kopplas in om det behövs.  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079877" y="1505712"/>
            <a:ext cx="28296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 smtClean="0"/>
              <a:t>HANDLINGSPLAN</a:t>
            </a:r>
          </a:p>
          <a:p>
            <a:r>
              <a:rPr lang="sv-SE" sz="1100" dirty="0" smtClean="0"/>
              <a:t>En handlingsplan tas fra</a:t>
            </a:r>
            <a:r>
              <a:rPr lang="sv-SE" sz="1100" dirty="0"/>
              <a:t>m</a:t>
            </a:r>
            <a:r>
              <a:rPr lang="sv-SE" sz="1100" dirty="0" smtClean="0"/>
              <a:t> för att </a:t>
            </a:r>
          </a:p>
          <a:p>
            <a:r>
              <a:rPr lang="sv-SE" sz="1100" dirty="0" smtClean="0"/>
              <a:t>företaget ska leva vidare och utvecklas.  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079877" y="2401824"/>
            <a:ext cx="28873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 smtClean="0"/>
              <a:t>GENOMFÖRANDE/UPPFÖLJNING</a:t>
            </a:r>
          </a:p>
          <a:p>
            <a:r>
              <a:rPr lang="sv-SE" sz="1100" dirty="0" smtClean="0"/>
              <a:t>Åtgärderna i handlingsplanen sätts i verket </a:t>
            </a:r>
          </a:p>
          <a:p>
            <a:r>
              <a:rPr lang="sv-SE" sz="1100" dirty="0" smtClean="0"/>
              <a:t>och följs upp. 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6079877" y="3328416"/>
            <a:ext cx="30332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 smtClean="0"/>
              <a:t>AVSLUT</a:t>
            </a:r>
          </a:p>
          <a:p>
            <a:r>
              <a:rPr lang="sv-SE" sz="1100" dirty="0" smtClean="0"/>
              <a:t>Ett företag kan vara inne i processen upp till </a:t>
            </a:r>
          </a:p>
          <a:p>
            <a:r>
              <a:rPr lang="sv-SE" sz="1100" dirty="0" smtClean="0"/>
              <a:t>sex månader innan jourens arbete avslutas.   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273496" y="15057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268224" y="243273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273496" y="34381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5065315" y="15118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065315" y="24018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5065315" y="332841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4" y="1484341"/>
            <a:ext cx="582277" cy="590777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1" t="19490" r="27981" b="21260"/>
          <a:stretch/>
        </p:blipFill>
        <p:spPr>
          <a:xfrm>
            <a:off x="616520" y="2437124"/>
            <a:ext cx="629466" cy="679942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0" t="23700" r="32913" b="25589"/>
          <a:stretch/>
        </p:blipFill>
        <p:spPr>
          <a:xfrm>
            <a:off x="635632" y="3410469"/>
            <a:ext cx="599573" cy="667706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71" y="1543826"/>
            <a:ext cx="563036" cy="523936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75" y="2498933"/>
            <a:ext cx="709301" cy="440822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4" t="28600" r="25569" b="21465"/>
          <a:stretch/>
        </p:blipFill>
        <p:spPr>
          <a:xfrm>
            <a:off x="5404803" y="3330728"/>
            <a:ext cx="640843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Corona-relaterat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42" y="1459511"/>
            <a:ext cx="2808097" cy="19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5" y="4578262"/>
            <a:ext cx="1105719" cy="565237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Nuläget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57200" y="1615068"/>
            <a:ext cx="70815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Lugn sommar och start på hösten – företag avvaktar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Flera tunga, långa ärenden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Flertal areella näringar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Tillväxtverket – processer och överklaganden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000" dirty="0" smtClean="0"/>
              <a:t>Skatteverket – skatteanstånd (lugnet före stormen?)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endParaRPr lang="sv-SE" sz="2000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20" y="1913673"/>
            <a:ext cx="1201420" cy="13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16x9_re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U_mall_16x9" id="{B619085C-F1A2-4B21-8BFD-CED58AF70F50}" vid="{10AE845A-1056-43B3-A3C4-0201CF1AE6E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Företagsjouren 16x9</Template>
  <TotalTime>1420</TotalTime>
  <Words>386</Words>
  <Application>Microsoft Office PowerPoint</Application>
  <PresentationFormat>Bildspel på skärmen (16:9)</PresentationFormat>
  <Paragraphs>111</Paragraphs>
  <Slides>15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Tahoma</vt:lpstr>
      <vt:lpstr>powerpoint_16x9_rev</vt:lpstr>
      <vt:lpstr>PowerPoint-presentation</vt:lpstr>
      <vt:lpstr>Förändrad organisation </vt:lpstr>
      <vt:lpstr>Företagsjouren</vt:lpstr>
      <vt:lpstr>Syfte och mål</vt:lpstr>
      <vt:lpstr>När kan Företagsjouren hjälpa?</vt:lpstr>
      <vt:lpstr>Företagsjourens medarbetare</vt:lpstr>
      <vt:lpstr>Processen</vt:lpstr>
      <vt:lpstr>Corona-relaterat</vt:lpstr>
      <vt:lpstr>Nuläget</vt:lpstr>
      <vt:lpstr>Närmaste framtiden – hur ser den ut?</vt:lpstr>
      <vt:lpstr>Antal företag i Företagsjouren</vt:lpstr>
      <vt:lpstr>Arbetstillfällen i Företagsjouren</vt:lpstr>
      <vt:lpstr>Resultat av insatser</vt:lpstr>
      <vt:lpstr>PowerPoint-presentation</vt:lpstr>
      <vt:lpstr>Kontakt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Hunnershage Sandgren Cecilia</dc:creator>
  <cp:lastModifiedBy>Gullstrand Ingela</cp:lastModifiedBy>
  <cp:revision>56</cp:revision>
  <dcterms:created xsi:type="dcterms:W3CDTF">2021-01-28T11:35:37Z</dcterms:created>
  <dcterms:modified xsi:type="dcterms:W3CDTF">2021-10-21T07:21:34Z</dcterms:modified>
</cp:coreProperties>
</file>