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6" r:id="rId4"/>
  </p:sldMasterIdLst>
  <p:notesMasterIdLst>
    <p:notesMasterId r:id="rId13"/>
  </p:notesMasterIdLst>
  <p:handoutMasterIdLst>
    <p:handoutMasterId r:id="rId14"/>
  </p:handoutMasterIdLst>
  <p:sldIdLst>
    <p:sldId id="329" r:id="rId5"/>
    <p:sldId id="331" r:id="rId6"/>
    <p:sldId id="332" r:id="rId7"/>
    <p:sldId id="335" r:id="rId8"/>
    <p:sldId id="336" r:id="rId9"/>
    <p:sldId id="341" r:id="rId10"/>
    <p:sldId id="337" r:id="rId11"/>
    <p:sldId id="338" r:id="rId12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Daniel" initials="GD" lastIdx="23" clrIdx="0">
    <p:extLst>
      <p:ext uri="{19B8F6BF-5375-455C-9EA6-DF929625EA0E}">
        <p15:presenceInfo xmlns:p15="http://schemas.microsoft.com/office/powerpoint/2012/main" userId="0ba51fb0e50725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A9"/>
    <a:srgbClr val="FB4F14"/>
    <a:srgbClr val="EE003F"/>
    <a:srgbClr val="46A69A"/>
    <a:srgbClr val="CDEAE9"/>
    <a:srgbClr val="CB0044"/>
    <a:srgbClr val="D73B6D"/>
    <a:srgbClr val="AECF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6433" autoAdjust="0"/>
  </p:normalViewPr>
  <p:slideViewPr>
    <p:cSldViewPr snapToGrid="0" snapToObjects="1">
      <p:cViewPr varScale="1">
        <p:scale>
          <a:sx n="87" d="100"/>
          <a:sy n="87" d="100"/>
        </p:scale>
        <p:origin x="102" y="84"/>
      </p:cViewPr>
      <p:guideLst>
        <p:guide orient="horz" pos="2754"/>
        <p:guide orient="horz" pos="1620"/>
        <p:guide orient="horz" pos="599"/>
        <p:guide pos="2880"/>
        <p:guide pos="5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tg-fileprint01.gallien.local\gemensam\PAO\Personliga%20mappar\Ren&#233;%20B\Panel\Myndighetsranking,%20betaltider,%203-12,%20jul%20dec%202016\analys%20v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tg-fileprint01.gallien.local\gemensam\PAO\Personliga%20mappar\Ren&#233;%20B\Panel\Myndighetsranking,%20betaltider,%203-12,%20jul%20dec%202016\analys%20v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tg-fileprint01.gallien.local\gemensam\PAO\Personliga%20mappar\Ren&#233;%20B\Panel\Myndighetsranking,%20betaltider,%203-12,%20jul%20dec%202016\analys%20v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tg-fileprint01.gallien.local\gemensam\PAO\Personliga%20mappar\Ren&#233;%20B\Panel\Myndighetsranking,%20betaltider,%203-12,%20jul%20dec%202016\analys%20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Jul!$C$5:$C$10</c:f>
              <c:strCache>
                <c:ptCount val="6"/>
                <c:pt idx="0">
                  <c:v>Kraftig ökning</c:v>
                </c:pt>
                <c:pt idx="1">
                  <c:v>Viss ökning</c:v>
                </c:pt>
                <c:pt idx="2">
                  <c:v>Oförändrad</c:v>
                </c:pt>
                <c:pt idx="3">
                  <c:v>Svag minskning</c:v>
                </c:pt>
                <c:pt idx="4">
                  <c:v>Kraftig minskning</c:v>
                </c:pt>
                <c:pt idx="5">
                  <c:v>Vet ej / avstår</c:v>
                </c:pt>
              </c:strCache>
            </c:strRef>
          </c:cat>
          <c:val>
            <c:numRef>
              <c:f>Jul!$E$5:$E$10</c:f>
              <c:numCache>
                <c:formatCode>0%</c:formatCode>
                <c:ptCount val="6"/>
                <c:pt idx="0">
                  <c:v>5.9043476932082666E-2</c:v>
                </c:pt>
                <c:pt idx="1">
                  <c:v>0.12550497658231605</c:v>
                </c:pt>
                <c:pt idx="2">
                  <c:v>0.44239920536019178</c:v>
                </c:pt>
                <c:pt idx="3">
                  <c:v>0.18240380219659313</c:v>
                </c:pt>
                <c:pt idx="4">
                  <c:v>0.14616168626177378</c:v>
                </c:pt>
                <c:pt idx="5">
                  <c:v>4.4486852667041867E-2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5851568"/>
        <c:axId val="165851960"/>
      </c:barChart>
      <c:catAx>
        <c:axId val="16585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5851960"/>
        <c:crosses val="autoZero"/>
        <c:auto val="1"/>
        <c:lblAlgn val="ctr"/>
        <c:lblOffset val="100"/>
        <c:noMultiLvlLbl val="0"/>
      </c:catAx>
      <c:valAx>
        <c:axId val="1658519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585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Museo 300" panose="02000000000000000000" pitchFamily="50" charset="0"/>
        </a:defRPr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(Jul!$AN$3,Jul!$AP$3,Jul!$AR$3,Jul!$AT$3,Jul!$AV$3,Jul!$AX$3)</c:f>
              <c:strCache>
                <c:ptCount val="6"/>
                <c:pt idx="0">
                  <c:v>Tillverknings- och utvinningsindustri, inkl. energi &amp; miljö</c:v>
                </c:pt>
                <c:pt idx="1">
                  <c:v>Byggindustri</c:v>
                </c:pt>
                <c:pt idx="2">
                  <c:v>Handel, Transport- och magasineringsföretag, Hotell och restauranger</c:v>
                </c:pt>
                <c:pt idx="3">
                  <c:v>Informations- och kommunikationsföretag</c:v>
                </c:pt>
                <c:pt idx="4">
                  <c:v>Företagstjänster</c:v>
                </c:pt>
                <c:pt idx="5">
                  <c:v>Vård &amp; Omsorg, Utbildning, Personliga &amp; kulturella tjänster, Övriga konsumenttjänster</c:v>
                </c:pt>
              </c:strCache>
            </c:strRef>
          </c:cat>
          <c:val>
            <c:numRef>
              <c:f>(Jul!$AO$13,Jul!$AQ$13,Jul!$AS$13,Jul!$AU$13,Jul!$AW$13,Jul!$AY$13)</c:f>
              <c:numCache>
                <c:formatCode>0%</c:formatCode>
                <c:ptCount val="6"/>
                <c:pt idx="0">
                  <c:v>-0.32912744904426405</c:v>
                </c:pt>
                <c:pt idx="1">
                  <c:v>-0.26652956931081145</c:v>
                </c:pt>
                <c:pt idx="2">
                  <c:v>0.19413655401361724</c:v>
                </c:pt>
                <c:pt idx="3">
                  <c:v>-0.26616002895165691</c:v>
                </c:pt>
                <c:pt idx="4">
                  <c:v>-0.27404994447425202</c:v>
                </c:pt>
                <c:pt idx="5">
                  <c:v>-0.16590900742065848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5853920"/>
        <c:axId val="165854312"/>
      </c:barChart>
      <c:catAx>
        <c:axId val="1658539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5854312"/>
        <c:crosses val="autoZero"/>
        <c:auto val="1"/>
        <c:lblAlgn val="ctr"/>
        <c:lblOffset val="100"/>
        <c:noMultiLvlLbl val="0"/>
      </c:catAx>
      <c:valAx>
        <c:axId val="1658543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6585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Museo 300" panose="02000000000000000000" pitchFamily="50" charset="0"/>
        </a:defRPr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Jul!$C$14:$C$16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ej / avstår</c:v>
                </c:pt>
              </c:strCache>
            </c:strRef>
          </c:cat>
          <c:val>
            <c:numRef>
              <c:f>Jul!$E$14:$E$16</c:f>
              <c:numCache>
                <c:formatCode>0%</c:formatCode>
                <c:ptCount val="3"/>
                <c:pt idx="0">
                  <c:v>0.13574691149206339</c:v>
                </c:pt>
                <c:pt idx="1">
                  <c:v>0.852301082218207</c:v>
                </c:pt>
                <c:pt idx="2">
                  <c:v>1.1952006289726475E-2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6169680"/>
        <c:axId val="166170072"/>
      </c:barChart>
      <c:catAx>
        <c:axId val="16616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6170072"/>
        <c:crosses val="autoZero"/>
        <c:auto val="1"/>
        <c:lblAlgn val="ctr"/>
        <c:lblOffset val="100"/>
        <c:noMultiLvlLbl val="0"/>
      </c:catAx>
      <c:valAx>
        <c:axId val="1661700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616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Museo 300" panose="02000000000000000000" pitchFamily="50" charset="0"/>
        </a:defRPr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(Jul!$AN$3,Jul!$AP$3,Jul!$AR$3,Jul!$AT$3,Jul!$AV$3,Jul!$AX$3)</c:f>
              <c:strCache>
                <c:ptCount val="6"/>
                <c:pt idx="0">
                  <c:v>Tillverknings- och utvinningsindustri, inkl. energi &amp; miljö</c:v>
                </c:pt>
                <c:pt idx="1">
                  <c:v>Byggindustri</c:v>
                </c:pt>
                <c:pt idx="2">
                  <c:v>Handel, Transport- och magasineringsföretag, Hotell och restauranger</c:v>
                </c:pt>
                <c:pt idx="3">
                  <c:v>Informations- och kommunikationsföretag</c:v>
                </c:pt>
                <c:pt idx="4">
                  <c:v>Företagstjänster</c:v>
                </c:pt>
                <c:pt idx="5">
                  <c:v>Vård &amp; Omsorg, Utbildning, Personliga &amp; kulturella tjänster, Övriga konsumenttjänster</c:v>
                </c:pt>
              </c:strCache>
            </c:strRef>
          </c:cat>
          <c:val>
            <c:numRef>
              <c:f>(Jul!$AO$14,Jul!$AQ$14,Jul!$AS$14,Jul!$AU$14,Jul!$AW$14,Jul!$AY$14)</c:f>
              <c:numCache>
                <c:formatCode>0%</c:formatCode>
                <c:ptCount val="6"/>
                <c:pt idx="0">
                  <c:v>6.0148963700238964E-2</c:v>
                </c:pt>
                <c:pt idx="1">
                  <c:v>0.10580193091656023</c:v>
                </c:pt>
                <c:pt idx="2">
                  <c:v>0.20648499473144877</c:v>
                </c:pt>
                <c:pt idx="3">
                  <c:v>8.692440317475375E-2</c:v>
                </c:pt>
                <c:pt idx="4">
                  <c:v>6.5511670206247596E-2</c:v>
                </c:pt>
                <c:pt idx="5">
                  <c:v>0.2293258597866672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6170856"/>
        <c:axId val="166171248"/>
      </c:barChart>
      <c:catAx>
        <c:axId val="166170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6171248"/>
        <c:crosses val="autoZero"/>
        <c:auto val="1"/>
        <c:lblAlgn val="ctr"/>
        <c:lblOffset val="100"/>
        <c:noMultiLvlLbl val="0"/>
      </c:catAx>
      <c:valAx>
        <c:axId val="1661712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66170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Museo 300" panose="02000000000000000000" pitchFamily="50" charset="0"/>
        </a:defRPr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2016-12-21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A4AC-A0B0-43D0-A3F7-0DA15A98D8BD}" type="datetimeFigureOut">
              <a:rPr lang="sv-SE" smtClean="0"/>
              <a:t>2016-12-21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2EC1-39BE-4F89-979B-3ABEE9787C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1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48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70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5429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4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574325" y="4356459"/>
            <a:ext cx="2608887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#hashtag</a:t>
            </a:r>
            <a:endParaRPr lang="sv-SE" sz="1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" y="-847904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5" y="-348343"/>
            <a:ext cx="9225080" cy="6130834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6"/>
            <a:ext cx="9144000" cy="607695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3000">
                <a:srgbClr val="CDEA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7" r:id="rId1"/>
    <p:sldLayoutId id="2147493548" r:id="rId2"/>
    <p:sldLayoutId id="2147493549" r:id="rId3"/>
    <p:sldLayoutId id="2147493550" r:id="rId4"/>
    <p:sldLayoutId id="2147493551" r:id="rId5"/>
    <p:sldLayoutId id="2147493553" r:id="rId6"/>
    <p:sldLayoutId id="2147493561" r:id="rId7"/>
    <p:sldLayoutId id="2147493562" r:id="rId8"/>
    <p:sldLayoutId id="2147493563" r:id="rId9"/>
    <p:sldLayoutId id="2147493554" r:id="rId10"/>
    <p:sldLayoutId id="2147493555" r:id="rId11"/>
    <p:sldLayoutId id="2147493556" r:id="rId12"/>
    <p:sldLayoutId id="2147493557" r:id="rId13"/>
    <p:sldLayoutId id="214749356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C0A9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21" y="-840155"/>
            <a:ext cx="9244117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903188" y="2536451"/>
            <a:ext cx="7479924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>
                <a:solidFill>
                  <a:schemeClr val="bg1"/>
                </a:solidFill>
                <a:latin typeface="Museo 700" panose="02000000000000000000" pitchFamily="50" charset="0"/>
              </a:rPr>
              <a:t> </a:t>
            </a:r>
          </a:p>
          <a:p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Enkätundersökning Företagande &amp; Jul</a:t>
            </a:r>
          </a:p>
          <a:p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December 2016</a:t>
            </a:r>
            <a:endParaRPr lang="sv-SE" sz="32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3631947" y="2536451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Placeholder 19"/>
          <p:cNvSpPr txBox="1">
            <a:spLocks/>
          </p:cNvSpPr>
          <p:nvPr/>
        </p:nvSpPr>
        <p:spPr>
          <a:xfrm>
            <a:off x="5347664" y="4048033"/>
            <a:ext cx="3632258" cy="997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600" kern="1200">
                <a:solidFill>
                  <a:schemeClr val="bg1"/>
                </a:solidFill>
                <a:latin typeface="Museo 500" panose="02000000000000000000" pitchFamily="50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Museo 500" panose="02000000000000000000" pitchFamily="50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Museo 500" panose="02000000000000000000" pitchFamily="50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Museo 500" panose="02000000000000000000" pitchFamily="50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Museo 500" panose="020000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René Bongard</a:t>
            </a:r>
          </a:p>
          <a:p>
            <a:r>
              <a:rPr lang="en-US" sz="1200" dirty="0" err="1" smtClean="0"/>
              <a:t>Statistiker</a:t>
            </a:r>
            <a:endParaRPr lang="en-US" sz="1200" dirty="0" smtClean="0"/>
          </a:p>
          <a:p>
            <a:r>
              <a:rPr lang="en-US" sz="1200" dirty="0" err="1" smtClean="0"/>
              <a:t>Analys</a:t>
            </a:r>
            <a:r>
              <a:rPr lang="en-US" sz="1200" dirty="0" smtClean="0"/>
              <a:t> &amp; Opinion</a:t>
            </a:r>
          </a:p>
          <a:p>
            <a:r>
              <a:rPr lang="en-US" sz="1200" dirty="0" smtClean="0"/>
              <a:t>Företagarna</a:t>
            </a:r>
          </a:p>
        </p:txBody>
      </p:sp>
    </p:spTree>
    <p:extLst>
      <p:ext uri="{BB962C8B-B14F-4D97-AF65-F5344CB8AC3E}">
        <p14:creationId xmlns:p14="http://schemas.microsoft.com/office/powerpoint/2010/main" val="2262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 undersökningen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Enkäten skickades </a:t>
            </a:r>
            <a:r>
              <a:rPr lang="sv-SE" dirty="0" smtClean="0"/>
              <a:t>12:e december 2016 </a:t>
            </a:r>
            <a:r>
              <a:rPr lang="sv-SE" dirty="0"/>
              <a:t>till drygt 4 500 företagare i Företagarnas Panel</a:t>
            </a:r>
          </a:p>
          <a:p>
            <a:r>
              <a:rPr lang="sv-SE" dirty="0"/>
              <a:t>Två påminnelsen till de som inte har svarat</a:t>
            </a:r>
          </a:p>
          <a:p>
            <a:r>
              <a:rPr lang="sv-SE" dirty="0" smtClean="0"/>
              <a:t>1 465 </a:t>
            </a:r>
            <a:r>
              <a:rPr lang="sv-SE" dirty="0"/>
              <a:t>företagare svarade på enkäten (33 procent respons), och 1 342 slutförda enkäten helt. </a:t>
            </a:r>
          </a:p>
          <a:p>
            <a:r>
              <a:rPr lang="sv-SE" dirty="0"/>
              <a:t>Median svarstid </a:t>
            </a:r>
            <a:r>
              <a:rPr lang="sv-SE" dirty="0" smtClean="0"/>
              <a:t>var </a:t>
            </a:r>
            <a:r>
              <a:rPr lang="sv-SE" dirty="0" smtClean="0"/>
              <a:t>9 </a:t>
            </a:r>
            <a:r>
              <a:rPr lang="sv-SE" dirty="0"/>
              <a:t>minuter och </a:t>
            </a:r>
            <a:r>
              <a:rPr lang="sv-SE" dirty="0" smtClean="0"/>
              <a:t>3 </a:t>
            </a:r>
            <a:r>
              <a:rPr lang="sv-SE" dirty="0"/>
              <a:t>sekunder</a:t>
            </a:r>
          </a:p>
          <a:p>
            <a:r>
              <a:rPr lang="sv-SE" dirty="0" smtClean="0"/>
              <a:t>Urvalet </a:t>
            </a:r>
            <a:r>
              <a:rPr lang="sv-SE" dirty="0"/>
              <a:t>korrigeras så att det liknar den nationella företagarstrukturen, med hjälp av en modell baserad på SCB:s statistik på antal företagare i Sverige. Konkret görs detta genom att korrigerande vikter räknas fram för olika företagsstorlek (antal anställda), kön, ålder och bransch. Viktmetoden heter ”</a:t>
            </a:r>
            <a:r>
              <a:rPr lang="sv-SE" dirty="0" err="1"/>
              <a:t>raking</a:t>
            </a:r>
            <a:r>
              <a:rPr lang="sv-SE" dirty="0"/>
              <a:t>”.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114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Vilken påverkan har Julen på din omsättning?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135639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621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Vilken påverkan har Julen på din omsättning?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95584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133489" y="4787517"/>
            <a:ext cx="5292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Nettotal: Andel som svarar </a:t>
            </a:r>
            <a:r>
              <a:rPr lang="sv-SE" sz="1200" i="1" dirty="0" smtClean="0"/>
              <a:t>”ökning” </a:t>
            </a:r>
            <a:r>
              <a:rPr lang="sv-SE" sz="1200" i="1" dirty="0"/>
              <a:t>minus andel som svarar </a:t>
            </a:r>
            <a:r>
              <a:rPr lang="sv-SE" sz="1200" i="1" dirty="0" smtClean="0"/>
              <a:t>”minskning”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91848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Vilken påverkan har Julen på din omsättning?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Antalet företag som upplever en minskad omsättning vid Julen är större än antalet som ser en </a:t>
            </a:r>
            <a:r>
              <a:rPr lang="sv-SE" sz="2400" dirty="0" smtClean="0"/>
              <a:t>ökning. På drygt 4 av 10 företag har Julen ingen påverkan.</a:t>
            </a:r>
          </a:p>
          <a:p>
            <a:r>
              <a:rPr lang="sv-SE" sz="2400" dirty="0" smtClean="0"/>
              <a:t>Företag </a:t>
            </a:r>
            <a:r>
              <a:rPr lang="sv-SE" sz="2400" dirty="0"/>
              <a:t>som leds av kvinnor påverkas </a:t>
            </a:r>
            <a:r>
              <a:rPr lang="sv-SE" sz="2400" dirty="0" smtClean="0"/>
              <a:t>mindre </a:t>
            </a:r>
            <a:r>
              <a:rPr lang="sv-SE" sz="2400" dirty="0"/>
              <a:t>negativ, och det beror på skillnader i branscher där män och kvinnor driver företag. </a:t>
            </a:r>
            <a:endParaRPr lang="sv-SE" sz="2400" dirty="0" smtClean="0"/>
          </a:p>
          <a:p>
            <a:r>
              <a:rPr lang="sv-SE" sz="2400" dirty="0" smtClean="0"/>
              <a:t>För företag inom handel, hotell och restaurang är Julens påverkan på omsättningen stor</a:t>
            </a:r>
          </a:p>
          <a:p>
            <a:endParaRPr lang="sv-SE" sz="2400" dirty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798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Brukar du jobba på Julafton?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567169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249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Brukar du jobba på Julafton?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134815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689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Brukar du jobba på Julafton?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En av 7 företagare brukar jobba på Julafton</a:t>
            </a:r>
          </a:p>
          <a:p>
            <a:r>
              <a:rPr lang="sv-SE" dirty="0" smtClean="0"/>
              <a:t>Inom företag som är verksamma i konsumenttjänstebranschen (utbildning, vård och omsorg</a:t>
            </a:r>
            <a:r>
              <a:rPr lang="sv-SE" dirty="0"/>
              <a:t>, </a:t>
            </a:r>
            <a:r>
              <a:rPr lang="sv-SE" dirty="0" smtClean="0"/>
              <a:t>frisör- </a:t>
            </a:r>
            <a:r>
              <a:rPr lang="sv-SE" dirty="0"/>
              <a:t>och </a:t>
            </a:r>
            <a:r>
              <a:rPr lang="sv-SE" dirty="0" smtClean="0"/>
              <a:t>skönhetssalonger m.m.) jobbar högst andel företagare på julafton: nästan en av fyra (23 procent)</a:t>
            </a:r>
          </a:p>
          <a:p>
            <a:r>
              <a:rPr lang="sv-SE" sz="2000" dirty="0" smtClean="0"/>
              <a:t>Företagare inom handel</a:t>
            </a:r>
            <a:r>
              <a:rPr lang="sv-SE" sz="2000" dirty="0"/>
              <a:t>, hotell och </a:t>
            </a:r>
            <a:r>
              <a:rPr lang="sv-SE" sz="2000" dirty="0" smtClean="0"/>
              <a:t>restaurang ”väljer” också ofta att jobba istället av att titta </a:t>
            </a:r>
            <a:r>
              <a:rPr lang="sv-SE" sz="2000" dirty="0"/>
              <a:t>på </a:t>
            </a:r>
            <a:r>
              <a:rPr lang="sv-SE" sz="2000" dirty="0" smtClean="0"/>
              <a:t>”Kalle </a:t>
            </a:r>
            <a:r>
              <a:rPr lang="sv-SE" sz="2000" dirty="0"/>
              <a:t>Anka och hans vänner önskar God </a:t>
            </a:r>
            <a:r>
              <a:rPr lang="sv-SE" sz="2000" dirty="0" smtClean="0"/>
              <a:t>Jul”.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7496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C0A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sharepoint/v3/field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16532</TotalTime>
  <Words>309</Words>
  <Application>Microsoft Office PowerPoint</Application>
  <PresentationFormat>Bildspel på skärmen (16:9)</PresentationFormat>
  <Paragraphs>26</Paragraphs>
  <Slides>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Calibri</vt:lpstr>
      <vt:lpstr>Museo 300</vt:lpstr>
      <vt:lpstr>Museo 500</vt:lpstr>
      <vt:lpstr>Museo 700</vt:lpstr>
      <vt:lpstr>Office-tema</vt:lpstr>
      <vt:lpstr>PowerPoint-presentation</vt:lpstr>
      <vt:lpstr>Om undersökningen</vt:lpstr>
      <vt:lpstr>Vilken påverkan har Julen på din omsättning?</vt:lpstr>
      <vt:lpstr>Vilken påverkan har Julen på din omsättning?</vt:lpstr>
      <vt:lpstr>Vilken påverkan har Julen på din omsättning?</vt:lpstr>
      <vt:lpstr>Brukar du jobba på Julafton?</vt:lpstr>
      <vt:lpstr>Brukar du jobba på Julafton?</vt:lpstr>
      <vt:lpstr>Brukar du jobba på Julafton?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Terje Frennefalk</cp:lastModifiedBy>
  <cp:revision>547</cp:revision>
  <cp:lastPrinted>2015-11-05T08:54:09Z</cp:lastPrinted>
  <dcterms:created xsi:type="dcterms:W3CDTF">2010-04-12T23:12:02Z</dcterms:created>
  <dcterms:modified xsi:type="dcterms:W3CDTF">2016-12-21T12:13:47Z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