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99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2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pos="642">
          <p15:clr>
            <a:srgbClr val="A4A3A4"/>
          </p15:clr>
        </p15:guide>
        <p15:guide id="4" pos="51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é Bongard" initials="RB" lastIdx="1" clrIdx="0">
    <p:extLst>
      <p:ext uri="{19B8F6BF-5375-455C-9EA6-DF929625EA0E}">
        <p15:presenceInfo xmlns:p15="http://schemas.microsoft.com/office/powerpoint/2012/main" userId="S-1-5-21-3146314291-2605456-2117464030-344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A9"/>
    <a:srgbClr val="F5AB7A"/>
    <a:srgbClr val="84CBCD"/>
    <a:srgbClr val="FB4F14"/>
    <a:srgbClr val="AECFC5"/>
    <a:srgbClr val="606060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014" y="78"/>
      </p:cViewPr>
      <p:guideLst>
        <p:guide orient="horz" pos="1042"/>
        <p:guide orient="horz" pos="4030"/>
        <p:guide pos="642"/>
        <p:guide pos="51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tg-fileprint01\gemensam\PAO\Personliga%20mappar\Ren&#233;%20B\Panel\Solof&#246;retagare%202015\20151124%20analy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811723534558177"/>
          <c:y val="7.7534457670139056E-2"/>
          <c:w val="0.40036112723105288"/>
          <c:h val="0.80063822659092265"/>
        </c:manualLayout>
      </c:layout>
      <c:pieChart>
        <c:varyColors val="1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dPt>
            <c:idx val="0"/>
            <c:bubble3D val="0"/>
            <c:spPr>
              <a:solidFill>
                <a:srgbClr val="00C0A9"/>
              </a:solidFill>
              <a:ln>
                <a:solidFill>
                  <a:srgbClr val="00C0A9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B0044"/>
              </a:solidFill>
              <a:ln>
                <a:solidFill>
                  <a:srgbClr val="00C0A9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B4F14"/>
              </a:solidFill>
              <a:ln>
                <a:solidFill>
                  <a:srgbClr val="00C0A9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84CBCD"/>
              </a:solidFill>
              <a:ln>
                <a:solidFill>
                  <a:srgbClr val="00C0A9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'analys basic'!$C$82:$C$84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Vet ej / avstår</c:v>
                </c:pt>
              </c:strCache>
            </c:strRef>
          </c:cat>
          <c:val>
            <c:numRef>
              <c:f>'analys basic'!$E$82:$E$84</c:f>
              <c:numCache>
                <c:formatCode>0%</c:formatCode>
                <c:ptCount val="3"/>
                <c:pt idx="0">
                  <c:v>0.31543624161073824</c:v>
                </c:pt>
                <c:pt idx="1">
                  <c:v>0.48641738574624482</c:v>
                </c:pt>
                <c:pt idx="2">
                  <c:v>0.19814637264301693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basic'!$F$2:$G$2</c:f>
              <c:strCache>
                <c:ptCount val="2"/>
                <c:pt idx="0">
                  <c:v>Man</c:v>
                </c:pt>
                <c:pt idx="1">
                  <c:v>Kvinna</c:v>
                </c:pt>
              </c:strCache>
            </c:strRef>
          </c:cat>
          <c:val>
            <c:numRef>
              <c:f>('analys basic'!$G$82,'analys basic'!$I$82)</c:f>
              <c:numCache>
                <c:formatCode>0%</c:formatCode>
                <c:ptCount val="2"/>
                <c:pt idx="0">
                  <c:v>0.31424706943192066</c:v>
                </c:pt>
                <c:pt idx="1">
                  <c:v>0.3172866520787746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6792168"/>
        <c:axId val="306863784"/>
      </c:barChart>
      <c:catAx>
        <c:axId val="30679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6863784"/>
        <c:crosses val="autoZero"/>
        <c:auto val="1"/>
        <c:lblAlgn val="ctr"/>
        <c:lblOffset val="100"/>
        <c:noMultiLvlLbl val="0"/>
      </c:catAx>
      <c:valAx>
        <c:axId val="306863784"/>
        <c:scaling>
          <c:orientation val="minMax"/>
          <c:max val="0.4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30679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basic'!$H$2:$L$2</c:f>
              <c:strCache>
                <c:ptCount val="5"/>
                <c:pt idx="0">
                  <c:v>16-34 år</c:v>
                </c:pt>
                <c:pt idx="1">
                  <c:v>35-44 år</c:v>
                </c:pt>
                <c:pt idx="2">
                  <c:v>45-54 år</c:v>
                </c:pt>
                <c:pt idx="3">
                  <c:v>55-64 år</c:v>
                </c:pt>
                <c:pt idx="4">
                  <c:v>65+ år</c:v>
                </c:pt>
              </c:strCache>
            </c:strRef>
          </c:cat>
          <c:val>
            <c:numRef>
              <c:f>('analys basic'!$K$82,'analys basic'!$M$82,'analys basic'!$O$82,'analys basic'!$Q$82,'analys basic'!$S$82)</c:f>
              <c:numCache>
                <c:formatCode>0%</c:formatCode>
                <c:ptCount val="5"/>
                <c:pt idx="0">
                  <c:v>0.72992700729927007</c:v>
                </c:pt>
                <c:pt idx="1">
                  <c:v>0.51674641148325362</c:v>
                </c:pt>
                <c:pt idx="2">
                  <c:v>0.39064200217627859</c:v>
                </c:pt>
                <c:pt idx="3">
                  <c:v>0.22495606326889278</c:v>
                </c:pt>
                <c:pt idx="4">
                  <c:v>0.1076923076923077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5430272"/>
        <c:axId val="306967248"/>
      </c:barChart>
      <c:catAx>
        <c:axId val="30543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6967248"/>
        <c:crosses val="autoZero"/>
        <c:auto val="1"/>
        <c:lblAlgn val="ctr"/>
        <c:lblOffset val="100"/>
        <c:noMultiLvlLbl val="0"/>
      </c:catAx>
      <c:valAx>
        <c:axId val="3069672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543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basic'!$S$2:$X$2</c:f>
              <c:strCache>
                <c:ptCount val="6"/>
                <c:pt idx="0">
                  <c:v>Tillverknings- och utvinningsindustri, inkl. energi &amp; miljö</c:v>
                </c:pt>
                <c:pt idx="1">
                  <c:v>Byggindustri</c:v>
                </c:pt>
                <c:pt idx="2">
                  <c:v>Handel, Transport- och magasineringsföretag, Hotell och restauranger</c:v>
                </c:pt>
                <c:pt idx="3">
                  <c:v>Informations- och kommunikationsföretag</c:v>
                </c:pt>
                <c:pt idx="4">
                  <c:v>Företagstjänster</c:v>
                </c:pt>
                <c:pt idx="5">
                  <c:v>Vård &amp; Omsorg, Utbildning, Personliga &amp; kulturella tjänster, Övriga konsumenttjänster</c:v>
                </c:pt>
              </c:strCache>
            </c:strRef>
          </c:cat>
          <c:val>
            <c:numRef>
              <c:f>('analys basic'!$AG$82,'analys basic'!$AI$82,'analys basic'!$AK$82,'analys basic'!$AM$82,'analys basic'!$AO$82,'analys basic'!$AQ$82)</c:f>
              <c:numCache>
                <c:formatCode>0%</c:formatCode>
                <c:ptCount val="6"/>
                <c:pt idx="0">
                  <c:v>0.30419580419580422</c:v>
                </c:pt>
                <c:pt idx="1">
                  <c:v>0.30425531914893617</c:v>
                </c:pt>
                <c:pt idx="2">
                  <c:v>0.4871060171919771</c:v>
                </c:pt>
                <c:pt idx="3">
                  <c:v>0.28739002932551322</c:v>
                </c:pt>
                <c:pt idx="4">
                  <c:v>0.26289180990899896</c:v>
                </c:pt>
                <c:pt idx="5">
                  <c:v>0.32432432432432434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6968032"/>
        <c:axId val="306968424"/>
      </c:barChart>
      <c:catAx>
        <c:axId val="30696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6968424"/>
        <c:crosses val="autoZero"/>
        <c:auto val="1"/>
        <c:lblAlgn val="ctr"/>
        <c:lblOffset val="100"/>
        <c:noMultiLvlLbl val="0"/>
      </c:catAx>
      <c:valAx>
        <c:axId val="3069684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0696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basic'!$Z$2:$AF$2</c:f>
              <c:strCache>
                <c:ptCount val="7"/>
                <c:pt idx="0">
                  <c:v>Sydsverige</c:v>
                </c:pt>
                <c:pt idx="1">
                  <c:v>Småland med öarna</c:v>
                </c:pt>
                <c:pt idx="2">
                  <c:v>Västsverige</c:v>
                </c:pt>
                <c:pt idx="3">
                  <c:v>Norra Mellansverige</c:v>
                </c:pt>
                <c:pt idx="4">
                  <c:v>Östra Mellansverige</c:v>
                </c:pt>
                <c:pt idx="5">
                  <c:v>Stockholm</c:v>
                </c:pt>
                <c:pt idx="6">
                  <c:v>Mellersta &amp; Övre Norrland</c:v>
                </c:pt>
              </c:strCache>
            </c:strRef>
          </c:cat>
          <c:val>
            <c:numRef>
              <c:f>('analys basic'!$AU$82,'analys basic'!$AW$82,'analys basic'!$AY$82,'analys basic'!$BA$82,'analys basic'!$BC$82,'analys basic'!$BE$82,'analys basic'!$BG$82)</c:f>
              <c:numCache>
                <c:formatCode>0%</c:formatCode>
                <c:ptCount val="7"/>
                <c:pt idx="0">
                  <c:v>0.314070351758794</c:v>
                </c:pt>
                <c:pt idx="1">
                  <c:v>0.32283464566929132</c:v>
                </c:pt>
                <c:pt idx="2">
                  <c:v>0.32732316227461861</c:v>
                </c:pt>
                <c:pt idx="3">
                  <c:v>0.31734317343173429</c:v>
                </c:pt>
                <c:pt idx="4">
                  <c:v>0.31510416666666669</c:v>
                </c:pt>
                <c:pt idx="5">
                  <c:v>0.25459688826025462</c:v>
                </c:pt>
                <c:pt idx="6">
                  <c:v>0.39546599496221657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6969208"/>
        <c:axId val="306969600"/>
      </c:barChart>
      <c:catAx>
        <c:axId val="30696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6969600"/>
        <c:crosses val="autoZero"/>
        <c:auto val="1"/>
        <c:lblAlgn val="ctr"/>
        <c:lblOffset val="100"/>
        <c:noMultiLvlLbl val="0"/>
      </c:catAx>
      <c:valAx>
        <c:axId val="3069696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6969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basic'!$AG$2:$AI$2</c:f>
              <c:strCache>
                <c:ptCount val="3"/>
                <c:pt idx="0">
                  <c:v>Storstad</c:v>
                </c:pt>
                <c:pt idx="1">
                  <c:v>Mindre stad</c:v>
                </c:pt>
                <c:pt idx="2">
                  <c:v>Landsbygd</c:v>
                </c:pt>
              </c:strCache>
            </c:strRef>
          </c:cat>
          <c:val>
            <c:numRef>
              <c:f>('analys basic'!$BI$82,'analys basic'!$BK$82,'analys basic'!$BM$82)</c:f>
              <c:numCache>
                <c:formatCode>0%</c:formatCode>
                <c:ptCount val="3"/>
                <c:pt idx="0">
                  <c:v>0.28852459016393445</c:v>
                </c:pt>
                <c:pt idx="1">
                  <c:v>0.31963087248322147</c:v>
                </c:pt>
                <c:pt idx="2">
                  <c:v>0.3527777777777778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6970384"/>
        <c:axId val="306970776"/>
      </c:barChart>
      <c:catAx>
        <c:axId val="30697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6970776"/>
        <c:crosses val="autoZero"/>
        <c:auto val="1"/>
        <c:lblAlgn val="ctr"/>
        <c:lblOffset val="100"/>
        <c:noMultiLvlLbl val="0"/>
      </c:catAx>
      <c:valAx>
        <c:axId val="3069707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697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basic'!$C$85:$C$92</c:f>
              <c:strCache>
                <c:ptCount val="8"/>
                <c:pt idx="0">
                  <c:v>0</c:v>
                </c:pt>
                <c:pt idx="1">
                  <c:v>1</c:v>
                </c:pt>
                <c:pt idx="2">
                  <c:v>2-4</c:v>
                </c:pt>
                <c:pt idx="3">
                  <c:v>5-9</c:v>
                </c:pt>
                <c:pt idx="4">
                  <c:v>10-19</c:v>
                </c:pt>
                <c:pt idx="5">
                  <c:v>20-49</c:v>
                </c:pt>
                <c:pt idx="6">
                  <c:v>50+</c:v>
                </c:pt>
                <c:pt idx="7">
                  <c:v>Vet ej / avstår</c:v>
                </c:pt>
              </c:strCache>
            </c:strRef>
          </c:cat>
          <c:val>
            <c:numRef>
              <c:f>'analys basic'!$E$85:$E$92</c:f>
              <c:numCache>
                <c:formatCode>0%</c:formatCode>
                <c:ptCount val="8"/>
                <c:pt idx="0">
                  <c:v>4.5500505561172903E-2</c:v>
                </c:pt>
                <c:pt idx="1">
                  <c:v>0.24469160768452983</c:v>
                </c:pt>
                <c:pt idx="2">
                  <c:v>0.55712841253791712</c:v>
                </c:pt>
                <c:pt idx="3">
                  <c:v>6.8756319514661268E-2</c:v>
                </c:pt>
                <c:pt idx="4">
                  <c:v>1.9211324570273004E-2</c:v>
                </c:pt>
                <c:pt idx="5">
                  <c:v>3.0333670374115269E-3</c:v>
                </c:pt>
                <c:pt idx="6">
                  <c:v>1.0111223458038423E-3</c:v>
                </c:pt>
                <c:pt idx="7">
                  <c:v>6.0667340748230526E-2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7716360"/>
        <c:axId val="307716752"/>
      </c:barChart>
      <c:catAx>
        <c:axId val="307716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7716752"/>
        <c:crosses val="autoZero"/>
        <c:auto val="1"/>
        <c:lblAlgn val="ctr"/>
        <c:lblOffset val="100"/>
        <c:noMultiLvlLbl val="0"/>
      </c:catAx>
      <c:valAx>
        <c:axId val="3077167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7716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'analys basic'!$F$2</c:f>
              <c:strCache>
                <c:ptCount val="1"/>
                <c:pt idx="0">
                  <c:v>Man</c:v>
                </c:pt>
              </c:strCache>
            </c:strRef>
          </c:tx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basic'!$C$85:$C$92</c:f>
              <c:strCache>
                <c:ptCount val="8"/>
                <c:pt idx="0">
                  <c:v>0</c:v>
                </c:pt>
                <c:pt idx="1">
                  <c:v>1</c:v>
                </c:pt>
                <c:pt idx="2">
                  <c:v>2-4</c:v>
                </c:pt>
                <c:pt idx="3">
                  <c:v>5-9</c:v>
                </c:pt>
                <c:pt idx="4">
                  <c:v>10-19</c:v>
                </c:pt>
                <c:pt idx="5">
                  <c:v>20-49</c:v>
                </c:pt>
                <c:pt idx="6">
                  <c:v>50+</c:v>
                </c:pt>
                <c:pt idx="7">
                  <c:v>Vet ej / avstår</c:v>
                </c:pt>
              </c:strCache>
            </c:strRef>
          </c:cat>
          <c:val>
            <c:numRef>
              <c:f>'analys basic'!$G$85:$G$92</c:f>
              <c:numCache>
                <c:formatCode>0%</c:formatCode>
                <c:ptCount val="8"/>
                <c:pt idx="0">
                  <c:v>4.8710601719197708E-2</c:v>
                </c:pt>
                <c:pt idx="1">
                  <c:v>0.22922636103151864</c:v>
                </c:pt>
                <c:pt idx="2">
                  <c:v>0.56017191977077363</c:v>
                </c:pt>
                <c:pt idx="3">
                  <c:v>7.7363896848137534E-2</c:v>
                </c:pt>
                <c:pt idx="4">
                  <c:v>1.7191977077363897E-2</c:v>
                </c:pt>
                <c:pt idx="5">
                  <c:v>4.2979942693409743E-3</c:v>
                </c:pt>
                <c:pt idx="6">
                  <c:v>1.4326647564469914E-3</c:v>
                </c:pt>
                <c:pt idx="7">
                  <c:v>6.1604584527220639E-2</c:v>
                </c:pt>
              </c:numCache>
            </c:numRef>
          </c:val>
        </c:ser>
        <c:ser>
          <c:idx val="1"/>
          <c:order val="1"/>
          <c:tx>
            <c:strRef>
              <c:f>'analys basic'!$G$2</c:f>
              <c:strCache>
                <c:ptCount val="1"/>
                <c:pt idx="0">
                  <c:v>Kvinna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basic'!$C$85:$C$92</c:f>
              <c:strCache>
                <c:ptCount val="8"/>
                <c:pt idx="0">
                  <c:v>0</c:v>
                </c:pt>
                <c:pt idx="1">
                  <c:v>1</c:v>
                </c:pt>
                <c:pt idx="2">
                  <c:v>2-4</c:v>
                </c:pt>
                <c:pt idx="3">
                  <c:v>5-9</c:v>
                </c:pt>
                <c:pt idx="4">
                  <c:v>10-19</c:v>
                </c:pt>
                <c:pt idx="5">
                  <c:v>20-49</c:v>
                </c:pt>
                <c:pt idx="6">
                  <c:v>50+</c:v>
                </c:pt>
                <c:pt idx="7">
                  <c:v>Vet ej / avstår</c:v>
                </c:pt>
              </c:strCache>
            </c:strRef>
          </c:cat>
          <c:val>
            <c:numRef>
              <c:f>'analys basic'!$I$85:$I$92</c:f>
              <c:numCache>
                <c:formatCode>0%</c:formatCode>
                <c:ptCount val="8"/>
                <c:pt idx="0">
                  <c:v>3.7800687285223365E-2</c:v>
                </c:pt>
                <c:pt idx="1">
                  <c:v>0.28178694158075601</c:v>
                </c:pt>
                <c:pt idx="2">
                  <c:v>0.54982817869415812</c:v>
                </c:pt>
                <c:pt idx="3">
                  <c:v>4.8109965635738841E-2</c:v>
                </c:pt>
                <c:pt idx="4">
                  <c:v>2.4054982817869421E-2</c:v>
                </c:pt>
                <c:pt idx="5">
                  <c:v>0</c:v>
                </c:pt>
                <c:pt idx="6">
                  <c:v>0</c:v>
                </c:pt>
                <c:pt idx="7">
                  <c:v>5.8419243986254289E-2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7717536"/>
        <c:axId val="307717928"/>
      </c:barChart>
      <c:catAx>
        <c:axId val="3077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7717928"/>
        <c:crosses val="autoZero"/>
        <c:auto val="1"/>
        <c:lblAlgn val="ctr"/>
        <c:lblOffset val="100"/>
        <c:noMultiLvlLbl val="0"/>
      </c:catAx>
      <c:valAx>
        <c:axId val="307717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771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'analys basic'!$D$2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C0A9"/>
            </a:solidFill>
            <a:ln>
              <a:solidFill>
                <a:srgbClr val="00C0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basic'!$C$85:$C$92</c:f>
              <c:strCache>
                <c:ptCount val="8"/>
                <c:pt idx="0">
                  <c:v>0</c:v>
                </c:pt>
                <c:pt idx="1">
                  <c:v>1</c:v>
                </c:pt>
                <c:pt idx="2">
                  <c:v>2-4</c:v>
                </c:pt>
                <c:pt idx="3">
                  <c:v>5-9</c:v>
                </c:pt>
                <c:pt idx="4">
                  <c:v>10-19</c:v>
                </c:pt>
                <c:pt idx="5">
                  <c:v>20-49</c:v>
                </c:pt>
                <c:pt idx="6">
                  <c:v>50+</c:v>
                </c:pt>
                <c:pt idx="7">
                  <c:v>Vet ej / avstår</c:v>
                </c:pt>
              </c:strCache>
            </c:strRef>
          </c:cat>
          <c:val>
            <c:numRef>
              <c:f>'analys basic'!$E$85:$E$92</c:f>
              <c:numCache>
                <c:formatCode>0%</c:formatCode>
                <c:ptCount val="8"/>
                <c:pt idx="0">
                  <c:v>4.5500505561172903E-2</c:v>
                </c:pt>
                <c:pt idx="1">
                  <c:v>0.24469160768452983</c:v>
                </c:pt>
                <c:pt idx="2">
                  <c:v>0.55712841253791712</c:v>
                </c:pt>
                <c:pt idx="3">
                  <c:v>6.8756319514661268E-2</c:v>
                </c:pt>
                <c:pt idx="4">
                  <c:v>1.9211324570273004E-2</c:v>
                </c:pt>
                <c:pt idx="5">
                  <c:v>3.0333670374115269E-3</c:v>
                </c:pt>
                <c:pt idx="6">
                  <c:v>1.0111223458038423E-3</c:v>
                </c:pt>
                <c:pt idx="7">
                  <c:v>6.0667340748230526E-2</c:v>
                </c:pt>
              </c:numCache>
            </c:numRef>
          </c:val>
        </c:ser>
        <c:ser>
          <c:idx val="1"/>
          <c:order val="1"/>
          <c:tx>
            <c:strRef>
              <c:f>'analys basic'!$E$2</c:f>
              <c:strCache>
                <c:ptCount val="1"/>
                <c:pt idx="0">
                  <c:v>16-34 år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 basic'!$C$85:$C$92</c:f>
              <c:strCache>
                <c:ptCount val="8"/>
                <c:pt idx="0">
                  <c:v>0</c:v>
                </c:pt>
                <c:pt idx="1">
                  <c:v>1</c:v>
                </c:pt>
                <c:pt idx="2">
                  <c:v>2-4</c:v>
                </c:pt>
                <c:pt idx="3">
                  <c:v>5-9</c:v>
                </c:pt>
                <c:pt idx="4">
                  <c:v>10-19</c:v>
                </c:pt>
                <c:pt idx="5">
                  <c:v>20-49</c:v>
                </c:pt>
                <c:pt idx="6">
                  <c:v>50+</c:v>
                </c:pt>
                <c:pt idx="7">
                  <c:v>Vet ej / avstår</c:v>
                </c:pt>
              </c:strCache>
            </c:strRef>
          </c:cat>
          <c:val>
            <c:numRef>
              <c:f>'analys basic'!$K$85:$K$92</c:f>
              <c:numCache>
                <c:formatCode>0%</c:formatCode>
                <c:ptCount val="8"/>
                <c:pt idx="0">
                  <c:v>0.02</c:v>
                </c:pt>
                <c:pt idx="1">
                  <c:v>0.25</c:v>
                </c:pt>
                <c:pt idx="2">
                  <c:v>0.53</c:v>
                </c:pt>
                <c:pt idx="3">
                  <c:v>0.13</c:v>
                </c:pt>
                <c:pt idx="4">
                  <c:v>0.03</c:v>
                </c:pt>
                <c:pt idx="5">
                  <c:v>0</c:v>
                </c:pt>
                <c:pt idx="6">
                  <c:v>0</c:v>
                </c:pt>
                <c:pt idx="7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07718712"/>
        <c:axId val="307719104"/>
      </c:barChart>
      <c:catAx>
        <c:axId val="307718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7719104"/>
        <c:crosses val="autoZero"/>
        <c:auto val="1"/>
        <c:lblAlgn val="ctr"/>
        <c:lblOffset val="100"/>
        <c:noMultiLvlLbl val="0"/>
      </c:catAx>
      <c:valAx>
        <c:axId val="3077191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7718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F9AB6-9DD2-430B-AF8E-A079EB086B66}" type="datetimeFigureOut">
              <a:rPr lang="sv-SE" smtClean="0"/>
              <a:t>2016-02-08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D8973-9841-4E4A-896A-AEE41A7CBC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59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C0C66-B63E-404E-ACE1-316E2E8F90A7}" type="datetimeFigureOut">
              <a:rPr lang="sv-SE" smtClean="0"/>
              <a:pPr/>
              <a:t>2016-02-08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AF4E1-B1BE-41AD-8027-67C4F23CA90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562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7882" y="2506949"/>
            <a:ext cx="8081688" cy="56794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223263" y="3133160"/>
            <a:ext cx="6400800" cy="596158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D05F1AA-E10F-4BE0-ADF7-264ED0B23B6D}" type="datetime4">
              <a:rPr lang="sv-SE" smtClean="0"/>
              <a:pPr/>
              <a:t>8 februari 2016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7143-9089-4A16-A41C-2B8C26E6948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013" y="2451830"/>
            <a:ext cx="4330884" cy="35634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7143-9089-4A16-A41C-2B8C26E6948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iagram 9"/>
          <p:cNvSpPr>
            <a:spLocks noGrp="1"/>
          </p:cNvSpPr>
          <p:nvPr>
            <p:ph type="chart" sz="quarter" idx="13"/>
          </p:nvPr>
        </p:nvSpPr>
        <p:spPr>
          <a:xfrm>
            <a:off x="5478978" y="2449364"/>
            <a:ext cx="3087688" cy="3564937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70335" y="1287651"/>
            <a:ext cx="4342741" cy="88180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480605" y="2451830"/>
            <a:ext cx="4330884" cy="292769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7143-9089-4A16-A41C-2B8C26E6948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1020577" y="1341438"/>
            <a:ext cx="3016250" cy="4002087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014" y="2451830"/>
            <a:ext cx="7126100" cy="35634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7143-9089-4A16-A41C-2B8C26E6948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3030" y="1287651"/>
            <a:ext cx="4342741" cy="88180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013" y="2451830"/>
            <a:ext cx="4330884" cy="292769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7143-9089-4A16-A41C-2B8C26E6948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5521325" y="1341438"/>
            <a:ext cx="3016250" cy="4002087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13030" y="1287651"/>
            <a:ext cx="7126923" cy="8818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13012" y="2451830"/>
            <a:ext cx="7126941" cy="35634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6312" y="463737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3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9D446-1BD9-4CB7-BCCB-D0C31D5E0CC9}" type="datetime4">
              <a:rPr lang="sv-SE" smtClean="0"/>
              <a:pPr/>
              <a:t>8 februari 2016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143-9089-4A16-A41C-2B8C26E6948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3" name="Bildobjekt 12" descr="Logo-SVART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148512" y="496023"/>
            <a:ext cx="1460405" cy="304878"/>
          </a:xfrm>
          <a:prstGeom prst="rect">
            <a:avLst/>
          </a:prstGeom>
        </p:spPr>
      </p:pic>
      <p:cxnSp>
        <p:nvCxnSpPr>
          <p:cNvPr id="18" name="Rak 17"/>
          <p:cNvCxnSpPr/>
          <p:nvPr userDrawn="1"/>
        </p:nvCxnSpPr>
        <p:spPr>
          <a:xfrm>
            <a:off x="431596" y="819306"/>
            <a:ext cx="8295438" cy="0"/>
          </a:xfrm>
          <a:prstGeom prst="line">
            <a:avLst/>
          </a:prstGeom>
          <a:ln w="6350">
            <a:solidFill>
              <a:srgbClr val="606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2" r:id="rId4"/>
    <p:sldLayoutId id="2147483654" r:id="rId5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06375" indent="-206375" algn="l" defTabSz="914400" rtl="0" eaLnBrk="1" latinLnBrk="0" hangingPunct="1">
        <a:spcBef>
          <a:spcPts val="13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413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36588" indent="-169863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77888" indent="-223838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57275" indent="-169863" algn="l" defTabSz="9144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Skyline.jpg"/>
          <p:cNvPicPr>
            <a:picLocks noChangeAspect="1"/>
          </p:cNvPicPr>
          <p:nvPr/>
        </p:nvPicPr>
        <p:blipFill>
          <a:blip r:embed="rId2" cstate="print"/>
          <a:srcRect l="25539" t="18863" r="24047" b="14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ktangel 4"/>
          <p:cNvSpPr/>
          <p:nvPr/>
        </p:nvSpPr>
        <p:spPr>
          <a:xfrm rot="10800000">
            <a:off x="0" y="2109318"/>
            <a:ext cx="9144000" cy="16200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base"/>
            <a:r>
              <a:rPr lang="sv-SE" dirty="0" smtClean="0"/>
              <a:t>Soloföretagare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Företagarna 2015</a:t>
            </a:r>
          </a:p>
        </p:txBody>
      </p:sp>
      <p:pic>
        <p:nvPicPr>
          <p:cNvPr id="8" name="Bildobjekt 7" descr="Logo-SVAR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2000" y="6022800"/>
            <a:ext cx="2483203" cy="51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Ungefär hur många anställda tror du att företaget har om fem år?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1196676" y="6296679"/>
            <a:ext cx="335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Bas: de som skulle vilja </a:t>
            </a:r>
            <a:r>
              <a:rPr lang="sv-SE" sz="1100" dirty="0"/>
              <a:t>anställa någon i </a:t>
            </a:r>
            <a:r>
              <a:rPr lang="sv-SE" sz="1100" dirty="0" smtClean="0"/>
              <a:t>framtiden</a:t>
            </a:r>
            <a:endParaRPr lang="sv-SE" sz="11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600610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5455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Ungefär hur många anställda tror du att företaget har om fem år?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1196676" y="6296679"/>
            <a:ext cx="335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Bas: de som skulle vilja </a:t>
            </a:r>
            <a:r>
              <a:rPr lang="sv-SE" sz="1100" dirty="0"/>
              <a:t>anställa någon i </a:t>
            </a:r>
            <a:r>
              <a:rPr lang="sv-SE" sz="1100" dirty="0" smtClean="0"/>
              <a:t>framtiden</a:t>
            </a:r>
            <a:endParaRPr lang="sv-SE" sz="11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516244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048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 undersökningen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013" y="2451830"/>
            <a:ext cx="7126940" cy="3563488"/>
          </a:xfrm>
        </p:spPr>
        <p:txBody>
          <a:bodyPr/>
          <a:lstStyle/>
          <a:p>
            <a:r>
              <a:rPr lang="sv-SE" dirty="0" smtClean="0"/>
              <a:t>Enkäten skickades måndag 9 november till drygt 17 000 medlemmar</a:t>
            </a:r>
          </a:p>
          <a:p>
            <a:r>
              <a:rPr lang="sv-SE" dirty="0"/>
              <a:t>Påminnelse </a:t>
            </a:r>
            <a:r>
              <a:rPr lang="sv-SE" dirty="0" smtClean="0"/>
              <a:t>skickades måndag </a:t>
            </a:r>
            <a:r>
              <a:rPr lang="sv-SE" dirty="0"/>
              <a:t>20 november till de som inte har svarat då</a:t>
            </a:r>
          </a:p>
          <a:p>
            <a:r>
              <a:rPr lang="sv-SE" dirty="0" smtClean="0"/>
              <a:t>Resultatet i presentationen baseras på 3 800 svar (22 %), varav       3 200 soloföretagare (23 november 2015)</a:t>
            </a:r>
          </a:p>
          <a:p>
            <a:r>
              <a:rPr lang="sv-SE" dirty="0" smtClean="0"/>
              <a:t>Resultat är inte viktat. Populationen är soloföretagare som är medlem i Företagarna. De är antagligen mer stabil (i omsättning och lönsamhet) än soloföretagare i genomsnitt i Sverige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52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Skulle du vilja anställa någon i framtiden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595338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96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Skulle du vilja anställa någon i framtiden</a:t>
            </a:r>
            <a:r>
              <a:rPr lang="sv-SE" sz="3200" dirty="0" smtClean="0"/>
              <a:t>?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544485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43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Skulle du vilja anställa någon i framtiden? Svar=JA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774689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26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Skulle du vilja anställa någon i framtiden? Svar=JA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889475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69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Skulle du vilja anställa någon i framtiden? Svar=JA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726387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Skulle du vilja anställa någon i framtiden? </a:t>
            </a:r>
            <a:r>
              <a:rPr lang="sv-SE" sz="3200" dirty="0" smtClean="0"/>
              <a:t>Svar=JA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274560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58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Ungefär hur många anställda tror du att företaget har om fem år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D59F-E842-4B5A-984A-2013670B1E57}" type="datetime4">
              <a:rPr lang="sv-SE" smtClean="0"/>
              <a:pPr/>
              <a:t>8 februari 2016</a:t>
            </a:fld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173406"/>
              </p:ext>
            </p:extLst>
          </p:nvPr>
        </p:nvGraphicFramePr>
        <p:xfrm>
          <a:off x="1012825" y="2451100"/>
          <a:ext cx="7127128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1196676" y="6296679"/>
            <a:ext cx="335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Bas: de som skulle vilja </a:t>
            </a:r>
            <a:r>
              <a:rPr lang="sv-SE" sz="1100" dirty="0"/>
              <a:t>anställa någon i </a:t>
            </a:r>
            <a:r>
              <a:rPr lang="sv-SE" sz="1100" dirty="0" smtClean="0"/>
              <a:t>framtiden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32478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öretagarnas färgschema">
      <a:dk1>
        <a:sysClr val="windowText" lastClr="000000"/>
      </a:dk1>
      <a:lt1>
        <a:sysClr val="window" lastClr="FFFFFF"/>
      </a:lt1>
      <a:dk2>
        <a:srgbClr val="747678"/>
      </a:dk2>
      <a:lt2>
        <a:srgbClr val="B2B4B3"/>
      </a:lt2>
      <a:accent1>
        <a:srgbClr val="00C0A9"/>
      </a:accent1>
      <a:accent2>
        <a:srgbClr val="CB0044"/>
      </a:accent2>
      <a:accent3>
        <a:srgbClr val="FB4F14"/>
      </a:accent3>
      <a:accent4>
        <a:srgbClr val="747678"/>
      </a:accent4>
      <a:accent5>
        <a:srgbClr val="B2B4B3"/>
      </a:accent5>
      <a:accent6>
        <a:srgbClr val="00C0A9"/>
      </a:accent6>
      <a:hlink>
        <a:srgbClr val="CB0044"/>
      </a:hlink>
      <a:folHlink>
        <a:srgbClr val="00C0A9"/>
      </a:folHlink>
    </a:clrScheme>
    <a:fontScheme name="Företagarn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fore_ppt_mall_arial</Template>
  <TotalTime>13782</TotalTime>
  <Words>209</Words>
  <Application>Microsoft Office PowerPoint</Application>
  <PresentationFormat>Bildspel på skärmen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Soloföretagare</vt:lpstr>
      <vt:lpstr>Om undersökningen</vt:lpstr>
      <vt:lpstr>Skulle du vilja anställa någon i framtiden?</vt:lpstr>
      <vt:lpstr>Skulle du vilja anställa någon i framtiden?</vt:lpstr>
      <vt:lpstr>Skulle du vilja anställa någon i framtiden? Svar=JA </vt:lpstr>
      <vt:lpstr>Skulle du vilja anställa någon i framtiden? Svar=JA</vt:lpstr>
      <vt:lpstr>Skulle du vilja anställa någon i framtiden? Svar=JA</vt:lpstr>
      <vt:lpstr>Skulle du vilja anställa någon i framtiden? Svar=JA</vt:lpstr>
      <vt:lpstr>Ungefär hur många anställda tror du att företaget har om fem år?</vt:lpstr>
      <vt:lpstr>Ungefär hur många anställda tror du att företaget har om fem år?</vt:lpstr>
      <vt:lpstr>Ungefär hur många anställda tror du att företaget har om fem år?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Företagarfrukost ROT och RUT</dc:title>
  <dc:creator>René Bongard</dc:creator>
  <cp:lastModifiedBy>Karin Löfgren Nygård</cp:lastModifiedBy>
  <cp:revision>237</cp:revision>
  <cp:lastPrinted>2015-10-29T14:13:52Z</cp:lastPrinted>
  <dcterms:created xsi:type="dcterms:W3CDTF">2015-10-27T13:55:55Z</dcterms:created>
  <dcterms:modified xsi:type="dcterms:W3CDTF">2016-02-08T10:47:25Z</dcterms:modified>
</cp:coreProperties>
</file>