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0" r:id="rId2"/>
    <p:sldId id="268" r:id="rId3"/>
    <p:sldId id="345" r:id="rId4"/>
    <p:sldId id="361" r:id="rId5"/>
    <p:sldId id="266" r:id="rId6"/>
    <p:sldId id="363" r:id="rId7"/>
    <p:sldId id="319" r:id="rId8"/>
    <p:sldId id="364" r:id="rId9"/>
    <p:sldId id="356" r:id="rId10"/>
    <p:sldId id="355" r:id="rId11"/>
    <p:sldId id="349" r:id="rId12"/>
    <p:sldId id="351" r:id="rId13"/>
    <p:sldId id="347" r:id="rId14"/>
    <p:sldId id="354" r:id="rId15"/>
    <p:sldId id="330" r:id="rId16"/>
    <p:sldId id="282" r:id="rId17"/>
  </p:sldIdLst>
  <p:sldSz cx="9144000" cy="6858000" type="screen4x3"/>
  <p:notesSz cx="9928225" cy="679767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2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pos="642">
          <p15:clr>
            <a:srgbClr val="A4A3A4"/>
          </p15:clr>
        </p15:guide>
        <p15:guide id="4" pos="51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060"/>
    <a:srgbClr val="AECFC5"/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506" y="72"/>
      </p:cViewPr>
      <p:guideLst>
        <p:guide orient="horz" pos="1042"/>
        <p:guide orient="horz" pos="4030"/>
        <p:guide pos="642"/>
        <p:guide pos="51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622596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849521-3DC6-4E0E-833C-2AF1D692ED0C}" type="datetimeFigureOut">
              <a:rPr lang="sv-SE"/>
              <a:pPr>
                <a:defRPr/>
              </a:pPr>
              <a:t>2018-01-16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622596" y="6456325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F5B9E2-C897-4C0D-AB23-B4BB0357E77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0073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596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D34C55-A3DD-4F28-A974-7572CB012AC5}" type="datetimeFigureOut">
              <a:rPr lang="sv-SE"/>
              <a:pPr>
                <a:defRPr/>
              </a:pPr>
              <a:t>2018-01-16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361" y="3228706"/>
            <a:ext cx="7943507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456325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596" y="6456325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802E74-EA01-4722-94D8-FD59AC3C29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0854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lednings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7882" y="2506949"/>
            <a:ext cx="8081688" cy="56794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223263" y="3133160"/>
            <a:ext cx="6400800" cy="596158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7C3BB12-9445-42FD-B1C0-C8E513C5E35D}" type="datetime4">
              <a:rPr lang="sv-SE"/>
              <a:pPr>
                <a:defRPr/>
              </a:pPr>
              <a:t>16 januari 2018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7ABD-B438-4CBF-B074-E06D824C29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enspalt, diagram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3" y="2451830"/>
            <a:ext cx="4330884" cy="3563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diagram 9"/>
          <p:cNvSpPr>
            <a:spLocks noGrp="1"/>
          </p:cNvSpPr>
          <p:nvPr>
            <p:ph type="chart" sz="quarter" idx="13"/>
          </p:nvPr>
        </p:nvSpPr>
        <p:spPr>
          <a:xfrm>
            <a:off x="5478978" y="2449364"/>
            <a:ext cx="3087688" cy="3564937"/>
          </a:xfrm>
        </p:spPr>
        <p:txBody>
          <a:bodyPr rtlCol="0">
            <a:noAutofit/>
          </a:bodyPr>
          <a:lstStyle/>
          <a:p>
            <a:pPr lvl="0"/>
            <a:r>
              <a:rPr lang="sv-SE" noProof="0" smtClean="0"/>
              <a:t>Klicka på ikonen för att lägga till ett diagram</a:t>
            </a:r>
            <a:endParaRPr lang="sv-SE" noProof="0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0927A-EBF5-4E0B-9899-965F1711D8CD}" type="datetime4">
              <a:rPr lang="sv-SE"/>
              <a:pPr>
                <a:defRPr/>
              </a:pPr>
              <a:t>16 januari 2018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07779-F436-451B-A30B-404C5BE9E74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enspalt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70335" y="1287651"/>
            <a:ext cx="4342741" cy="88180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80605" y="2451830"/>
            <a:ext cx="4330884" cy="292769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1020577" y="1341438"/>
            <a:ext cx="3016250" cy="4002087"/>
          </a:xfrm>
        </p:spPr>
        <p:txBody>
          <a:bodyPr rtlCol="0">
            <a:noAutofit/>
          </a:bodyPr>
          <a:lstStyle/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352F4-9EB0-404C-B12A-7F834B3B1121}" type="datetime4">
              <a:rPr lang="sv-SE"/>
              <a:pPr>
                <a:defRPr/>
              </a:pPr>
              <a:t>16 januari 2018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961AB-4A7F-401B-801B-7AE07FB8C9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en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4" y="2451830"/>
            <a:ext cx="7126100" cy="3563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D643E-3CE4-4F8A-BC78-09430397BA70}" type="datetime4">
              <a:rPr lang="sv-SE"/>
              <a:pPr>
                <a:defRPr/>
              </a:pPr>
              <a:t>16 januari 2018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6E542-50AC-459B-948B-771B59DF209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enspalt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3030" y="1287651"/>
            <a:ext cx="4342741" cy="88180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3" y="2451830"/>
            <a:ext cx="4330884" cy="292769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5521325" y="1341438"/>
            <a:ext cx="3016250" cy="4002087"/>
          </a:xfrm>
        </p:spPr>
        <p:txBody>
          <a:bodyPr rtlCol="0">
            <a:noAutofit/>
          </a:bodyPr>
          <a:lstStyle/>
          <a:p>
            <a:pPr lvl="0"/>
            <a:r>
              <a:rPr lang="sv-SE" noProof="0" smtClean="0"/>
              <a:t>Klicka på ikonen för att lägga till en bild</a:t>
            </a:r>
            <a:endParaRPr lang="sv-SE" noProof="0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747F-23FF-4371-ADA8-499BDE32B345}" type="datetime4">
              <a:rPr lang="sv-SE"/>
              <a:pPr>
                <a:defRPr/>
              </a:pPr>
              <a:t>16 januari 2018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8E5F-B771-4787-A969-D9B05C997A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825" y="1287463"/>
            <a:ext cx="7127875" cy="8826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825" y="2451100"/>
            <a:ext cx="7127875" cy="3563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8F47-6E9D-4FD5-962A-16AD1238B946}" type="datetime4">
              <a:rPr lang="sv-SE"/>
              <a:pPr>
                <a:defRPr/>
              </a:pPr>
              <a:t>16 januari 2018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522E-09BF-41A5-A655-229BD182149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012825" y="1287463"/>
            <a:ext cx="71278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012825" y="2451100"/>
            <a:ext cx="712787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5625" y="4635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2CF54A-4C64-412A-A940-F518557613A9}" type="datetime4">
              <a:rPr lang="sv-SE"/>
              <a:pPr>
                <a:defRPr/>
              </a:pPr>
              <a:t>16 januari 2018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46F219-C2CB-4D90-AE05-4E24B59AE4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Bildobjekt 12" descr="Logo-SVAR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8513" y="495300"/>
            <a:ext cx="14605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Rak 17"/>
          <p:cNvCxnSpPr/>
          <p:nvPr/>
        </p:nvCxnSpPr>
        <p:spPr>
          <a:xfrm>
            <a:off x="431800" y="819150"/>
            <a:ext cx="8294688" cy="0"/>
          </a:xfrm>
          <a:prstGeom prst="line">
            <a:avLst/>
          </a:prstGeom>
          <a:ln w="6350">
            <a:solidFill>
              <a:srgbClr val="606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53" r:id="rId3"/>
    <p:sldLayoutId id="2147483652" r:id="rId4"/>
    <p:sldLayoutId id="2147483651" r:id="rId5"/>
    <p:sldLayoutId id="2147483650" r:id="rId6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  <a:cs typeface="Arial" charset="0"/>
        </a:defRPr>
      </a:lvl9pPr>
    </p:titleStyle>
    <p:bodyStyle>
      <a:lvl1pPr marL="206375" indent="-206375" algn="l" rtl="0" eaLnBrk="0" fontAlgn="base" hangingPunct="0">
        <a:spcBef>
          <a:spcPts val="13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413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6588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77888" indent="-223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5727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nkurrensverket.se/" TargetMode="External"/><Relationship Id="rId2" Type="http://schemas.openxmlformats.org/officeDocument/2006/relationships/hyperlink" Target="http://www.upphandlingsmyndigheten.se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ulrica.dyrke@foretagarna.s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026" name="Picture 2" descr="C:\Users\ulrdyr\AppData\Local\Microsoft\Windows\Temporary Internet Files\Low\Content.IE5\JX2UKMXF\106575503_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707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2756"/>
            <a:ext cx="9144000" cy="219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ktangel 3"/>
          <p:cNvSpPr/>
          <p:nvPr/>
        </p:nvSpPr>
        <p:spPr>
          <a:xfrm>
            <a:off x="0" y="5238197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800" b="1" dirty="0" smtClean="0">
                <a:solidFill>
                  <a:prstClr val="white"/>
                </a:solidFill>
                <a:latin typeface="Arial"/>
                <a:cs typeface="Arial" charset="0"/>
              </a:rPr>
              <a:t>Upphandlingsseminarium </a:t>
            </a:r>
          </a:p>
          <a:p>
            <a:pPr algn="ctr"/>
            <a:r>
              <a:rPr lang="sv-SE" sz="2000" b="1" dirty="0" smtClean="0">
                <a:solidFill>
                  <a:prstClr val="white"/>
                </a:solidFill>
                <a:latin typeface="Arial"/>
                <a:cs typeface="Arial" charset="0"/>
              </a:rPr>
              <a:t/>
            </a:r>
            <a:br>
              <a:rPr lang="sv-SE" sz="2000" b="1" dirty="0" smtClean="0">
                <a:solidFill>
                  <a:prstClr val="white"/>
                </a:solidFill>
                <a:latin typeface="Arial"/>
                <a:cs typeface="Arial" charset="0"/>
              </a:rPr>
            </a:br>
            <a:r>
              <a:rPr lang="sv-SE" sz="2000" b="1" dirty="0" smtClean="0">
                <a:solidFill>
                  <a:prstClr val="white"/>
                </a:solidFill>
                <a:latin typeface="Arial"/>
                <a:cs typeface="Arial" charset="0"/>
              </a:rPr>
              <a:t>Munkedal 18 jan 2018</a:t>
            </a:r>
            <a:r>
              <a:rPr lang="sv-SE" sz="2400" b="1" dirty="0" smtClean="0">
                <a:solidFill>
                  <a:prstClr val="white"/>
                </a:solidFill>
                <a:latin typeface="Arial"/>
                <a:cs typeface="Arial" charset="0"/>
              </a:rPr>
              <a:t/>
            </a:r>
            <a:br>
              <a:rPr lang="sv-SE" sz="2400" b="1" dirty="0" smtClean="0">
                <a:solidFill>
                  <a:prstClr val="white"/>
                </a:solidFill>
                <a:latin typeface="Arial"/>
                <a:cs typeface="Arial" charset="0"/>
              </a:rPr>
            </a:br>
            <a:r>
              <a:rPr lang="sv-SE" sz="2000" b="1" dirty="0" smtClean="0">
                <a:solidFill>
                  <a:prstClr val="white"/>
                </a:solidFill>
                <a:latin typeface="Arial"/>
                <a:cs typeface="Arial" charset="0"/>
              </a:rPr>
              <a:t>Ulrica Dyrke, Företagarna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0214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2825" y="1232872"/>
            <a:ext cx="7127875" cy="882650"/>
          </a:xfrm>
        </p:spPr>
        <p:txBody>
          <a:bodyPr/>
          <a:lstStyle/>
          <a:p>
            <a:r>
              <a:rPr lang="sv-SE" dirty="0">
                <a:latin typeface="Museo 300" panose="02000000000000000000" pitchFamily="50" charset="0"/>
              </a:rPr>
              <a:t>Små företag och offentlig upphandling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2825" y="2006340"/>
            <a:ext cx="7126100" cy="3563488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 smtClean="0"/>
              <a:t>Företagarnas undersökningar visar att: </a:t>
            </a:r>
          </a:p>
          <a:p>
            <a:r>
              <a:rPr lang="sv-SE" sz="2000" dirty="0" smtClean="0"/>
              <a:t>27 </a:t>
            </a:r>
            <a:r>
              <a:rPr lang="sv-SE" sz="2000" dirty="0"/>
              <a:t>% av de små företagen deltar i offentlig upphandling </a:t>
            </a:r>
            <a:endParaRPr lang="sv-SE" sz="2000" dirty="0" smtClean="0"/>
          </a:p>
          <a:p>
            <a:r>
              <a:rPr lang="sv-SE" sz="2000" dirty="0"/>
              <a:t>Av dessa företag deltar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- 63 </a:t>
            </a:r>
            <a:r>
              <a:rPr lang="sv-SE" sz="2000" dirty="0"/>
              <a:t>% i både annonserade upphandlingar och direktupphandlingar,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- 15 </a:t>
            </a:r>
            <a:r>
              <a:rPr lang="sv-SE" sz="2000" dirty="0"/>
              <a:t>% </a:t>
            </a:r>
            <a:r>
              <a:rPr lang="sv-SE" sz="2000" dirty="0" smtClean="0"/>
              <a:t>endast </a:t>
            </a:r>
            <a:r>
              <a:rPr lang="sv-SE" sz="2000" dirty="0"/>
              <a:t>i direktupphandlingar och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- 15 % endast </a:t>
            </a:r>
            <a:r>
              <a:rPr lang="sv-SE" sz="2000" dirty="0"/>
              <a:t>i annonserade </a:t>
            </a:r>
            <a:r>
              <a:rPr lang="sv-SE" sz="2000" dirty="0" smtClean="0"/>
              <a:t>upphandlingar</a:t>
            </a:r>
          </a:p>
          <a:p>
            <a:r>
              <a:rPr lang="sv-SE" sz="2000" dirty="0" smtClean="0"/>
              <a:t>Små företag deltar inte bara i upphandlingar i sitt eget närområde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/>
            </a:r>
            <a:br>
              <a:rPr lang="sv-SE" sz="2000" dirty="0"/>
            </a:br>
            <a:endParaRPr lang="sv-SE" sz="2000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75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ubrik 1"/>
          <p:cNvSpPr>
            <a:spLocks noGrp="1"/>
          </p:cNvSpPr>
          <p:nvPr>
            <p:ph type="title"/>
          </p:nvPr>
        </p:nvSpPr>
        <p:spPr>
          <a:xfrm>
            <a:off x="1012825" y="1225542"/>
            <a:ext cx="7127875" cy="882650"/>
          </a:xfrm>
        </p:spPr>
        <p:txBody>
          <a:bodyPr/>
          <a:lstStyle/>
          <a:p>
            <a:pPr eaLnBrk="1" hangingPunct="1"/>
            <a:r>
              <a:rPr lang="sv-SE" sz="2800" dirty="0" smtClean="0">
                <a:latin typeface="Museo 300" panose="02000000000000000000" pitchFamily="50" charset="0"/>
                <a:cs typeface="Arial" charset="0"/>
              </a:rPr>
              <a:t>Kraven har stor betydelse för små företag</a:t>
            </a:r>
          </a:p>
        </p:txBody>
      </p:sp>
      <p:sp>
        <p:nvSpPr>
          <p:cNvPr id="20482" name="Platshållare för innehåll 2"/>
          <p:cNvSpPr>
            <a:spLocks noGrp="1"/>
          </p:cNvSpPr>
          <p:nvPr>
            <p:ph idx="1"/>
          </p:nvPr>
        </p:nvSpPr>
        <p:spPr>
          <a:xfrm>
            <a:off x="1014412" y="2070854"/>
            <a:ext cx="7126288" cy="3563938"/>
          </a:xfrm>
        </p:spPr>
        <p:txBody>
          <a:bodyPr/>
          <a:lstStyle/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Omfattande och irrelevanta krav skapar problem för små företag.</a:t>
            </a:r>
            <a:br>
              <a:rPr lang="sv-SE" sz="2000" dirty="0" smtClean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/>
            </a:r>
            <a:br>
              <a:rPr lang="sv-SE" sz="2000" dirty="0" smtClean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>=&gt; Viktigt med rimligt och relevant kravställande utifrån det som ska upphandlas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Risk </a:t>
            </a:r>
            <a:r>
              <a:rPr lang="sv-SE" sz="2000" dirty="0">
                <a:latin typeface="Arial" charset="0"/>
                <a:cs typeface="Arial" charset="0"/>
              </a:rPr>
              <a:t>för mer komplext och svårhanterat kravställande, särskilt beträffande </a:t>
            </a:r>
            <a:r>
              <a:rPr lang="sv-SE" sz="2000" dirty="0" smtClean="0">
                <a:latin typeface="Arial" charset="0"/>
                <a:cs typeface="Arial" charset="0"/>
              </a:rPr>
              <a:t>krav på villkor enligt kollektivavtal och andra sociala krav. 60 % av de små företagen saknar kollektivavtal.</a:t>
            </a:r>
            <a:r>
              <a:rPr lang="sv-SE" sz="2000" dirty="0">
                <a:latin typeface="Arial" charset="0"/>
                <a:cs typeface="Arial" charset="0"/>
              </a:rPr>
              <a:t/>
            </a:r>
            <a:br>
              <a:rPr lang="sv-SE" sz="2000" dirty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/>
            </a:r>
            <a:br>
              <a:rPr lang="sv-SE" sz="2000" dirty="0" smtClean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>=&gt; </a:t>
            </a:r>
            <a:r>
              <a:rPr lang="sv-SE" sz="2000" dirty="0">
                <a:latin typeface="Arial" charset="0"/>
                <a:cs typeface="Arial" charset="0"/>
              </a:rPr>
              <a:t>Sådant kravställande bör användas med </a:t>
            </a:r>
            <a:r>
              <a:rPr lang="sv-SE" sz="2000" dirty="0" smtClean="0">
                <a:latin typeface="Arial" charset="0"/>
                <a:cs typeface="Arial" charset="0"/>
              </a:rPr>
              <a:t>eftertanke</a:t>
            </a:r>
            <a:endParaRPr lang="sv-SE" sz="2000" dirty="0">
              <a:latin typeface="Arial" charset="0"/>
              <a:cs typeface="Arial" charset="0"/>
            </a:endParaRPr>
          </a:p>
        </p:txBody>
      </p:sp>
      <p:sp>
        <p:nvSpPr>
          <p:cNvPr id="6" name="Platshållare fö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  <a:p>
            <a:pPr>
              <a:defRPr/>
            </a:pPr>
            <a:endParaRPr lang="sv-SE" dirty="0">
              <a:solidFill>
                <a:srgbClr val="00C0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4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4789" y="1252060"/>
            <a:ext cx="7127875" cy="882650"/>
          </a:xfrm>
        </p:spPr>
        <p:txBody>
          <a:bodyPr/>
          <a:lstStyle/>
          <a:p>
            <a:r>
              <a:rPr lang="sv-SE" sz="2800" dirty="0" smtClean="0">
                <a:latin typeface="Museo 300" panose="02000000000000000000" pitchFamily="50" charset="0"/>
              </a:rPr>
              <a:t>Storleken har betydelse för små företag</a:t>
            </a:r>
            <a:endParaRPr lang="sv-SE" sz="2800" dirty="0">
              <a:latin typeface="Museo 300" panose="02000000000000000000" pitchFamily="50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4789" y="1970937"/>
            <a:ext cx="7126100" cy="3563488"/>
          </a:xfrm>
        </p:spPr>
        <p:txBody>
          <a:bodyPr/>
          <a:lstStyle/>
          <a:p>
            <a:pPr eaLnBrk="1" hangingPunct="1"/>
            <a:r>
              <a:rPr lang="sv-SE" sz="2000" dirty="0">
                <a:latin typeface="Arial" charset="0"/>
                <a:cs typeface="Arial" charset="0"/>
              </a:rPr>
              <a:t>Stora </a:t>
            </a:r>
            <a:r>
              <a:rPr lang="sv-SE" sz="2000" dirty="0" smtClean="0">
                <a:latin typeface="Arial" charset="0"/>
                <a:cs typeface="Arial" charset="0"/>
              </a:rPr>
              <a:t>kontrakt skapar </a:t>
            </a:r>
            <a:r>
              <a:rPr lang="sv-SE" sz="2000" dirty="0">
                <a:latin typeface="Arial" charset="0"/>
                <a:cs typeface="Arial" charset="0"/>
              </a:rPr>
              <a:t>problem för små företag </a:t>
            </a:r>
            <a:br>
              <a:rPr lang="sv-SE" sz="2000" dirty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>=&gt; </a:t>
            </a:r>
            <a:r>
              <a:rPr lang="sv-SE" sz="2000" dirty="0">
                <a:latin typeface="Arial" charset="0"/>
                <a:cs typeface="Arial" charset="0"/>
              </a:rPr>
              <a:t>Stora kontrakt </a:t>
            </a:r>
            <a:r>
              <a:rPr lang="sv-SE" sz="2000" dirty="0" smtClean="0">
                <a:latin typeface="Arial" charset="0"/>
                <a:cs typeface="Arial" charset="0"/>
              </a:rPr>
              <a:t>bör, </a:t>
            </a:r>
            <a:r>
              <a:rPr lang="sv-SE" sz="2000" dirty="0">
                <a:latin typeface="Arial" charset="0"/>
                <a:cs typeface="Arial" charset="0"/>
              </a:rPr>
              <a:t>så långt </a:t>
            </a:r>
            <a:r>
              <a:rPr lang="sv-SE" sz="2000" dirty="0" smtClean="0">
                <a:latin typeface="Arial" charset="0"/>
                <a:cs typeface="Arial" charset="0"/>
              </a:rPr>
              <a:t>möjligt, </a:t>
            </a:r>
            <a:r>
              <a:rPr lang="sv-SE" sz="2000" dirty="0">
                <a:latin typeface="Arial" charset="0"/>
                <a:cs typeface="Arial" charset="0"/>
              </a:rPr>
              <a:t>delas upp i mindre </a:t>
            </a:r>
            <a:r>
              <a:rPr lang="sv-SE" sz="2000" dirty="0" smtClean="0">
                <a:latin typeface="Arial" charset="0"/>
                <a:cs typeface="Arial" charset="0"/>
              </a:rPr>
              <a:t>delar</a:t>
            </a:r>
            <a:br>
              <a:rPr lang="sv-SE" sz="2000" dirty="0" smtClean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>- geografiskt </a:t>
            </a:r>
            <a:br>
              <a:rPr lang="sv-SE" sz="2000" dirty="0" smtClean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>  och/eller </a:t>
            </a:r>
            <a:br>
              <a:rPr lang="sv-SE" sz="2000" dirty="0" smtClean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>- produktmässigt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Nya upphandlingsreglerna innebär att uppdelning alltid ska övervägas</a:t>
            </a:r>
            <a:r>
              <a:rPr lang="sv-SE" sz="2000" dirty="0">
                <a:latin typeface="Arial" charset="0"/>
                <a:cs typeface="Arial" charset="0"/>
              </a:rPr>
              <a:t>. </a:t>
            </a:r>
            <a:r>
              <a:rPr lang="sv-SE" sz="2000" dirty="0" smtClean="0">
                <a:latin typeface="Arial" charset="0"/>
                <a:cs typeface="Arial" charset="0"/>
              </a:rPr>
              <a:t>Beslut att inte dela upp ska motiveras.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Därtill möjligt </a:t>
            </a:r>
            <a:r>
              <a:rPr lang="sv-SE" sz="2000" dirty="0">
                <a:latin typeface="Arial" charset="0"/>
                <a:cs typeface="Arial" charset="0"/>
              </a:rPr>
              <a:t>begränsa antalet delar </a:t>
            </a:r>
            <a:r>
              <a:rPr lang="sv-SE" sz="2000" dirty="0" smtClean="0">
                <a:latin typeface="Arial" charset="0"/>
                <a:cs typeface="Arial" charset="0"/>
              </a:rPr>
              <a:t>en </a:t>
            </a:r>
            <a:r>
              <a:rPr lang="sv-SE" sz="2000" dirty="0">
                <a:latin typeface="Arial" charset="0"/>
                <a:cs typeface="Arial" charset="0"/>
              </a:rPr>
              <a:t>och samma </a:t>
            </a:r>
            <a:r>
              <a:rPr lang="sv-SE" sz="2000" dirty="0" smtClean="0">
                <a:latin typeface="Arial" charset="0"/>
                <a:cs typeface="Arial" charset="0"/>
              </a:rPr>
              <a:t>aktör får lämna anbud på eller får tilldelas.</a:t>
            </a:r>
            <a:endParaRPr lang="sv-SE" sz="2000" dirty="0">
              <a:latin typeface="Arial" charset="0"/>
              <a:cs typeface="Arial" charset="0"/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</p:txBody>
      </p:sp>
    </p:spTree>
    <p:extLst>
      <p:ext uri="{BB962C8B-B14F-4D97-AF65-F5344CB8AC3E}">
        <p14:creationId xmlns:p14="http://schemas.microsoft.com/office/powerpoint/2010/main" val="1681021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ubrik 1"/>
          <p:cNvSpPr>
            <a:spLocks noGrp="1"/>
          </p:cNvSpPr>
          <p:nvPr>
            <p:ph type="title"/>
          </p:nvPr>
        </p:nvSpPr>
        <p:spPr>
          <a:xfrm>
            <a:off x="889348" y="927579"/>
            <a:ext cx="7251352" cy="675753"/>
          </a:xfrm>
        </p:spPr>
        <p:txBody>
          <a:bodyPr/>
          <a:lstStyle/>
          <a:p>
            <a:pPr eaLnBrk="1" hangingPunct="1"/>
            <a:r>
              <a:rPr lang="sv-SE" sz="2800" dirty="0" smtClean="0">
                <a:latin typeface="Museo 300" panose="02000000000000000000" pitchFamily="50" charset="0"/>
                <a:cs typeface="Arial" charset="0"/>
              </a:rPr>
              <a:t>Vad bör små företag tänka på?</a:t>
            </a:r>
          </a:p>
        </p:txBody>
      </p:sp>
      <p:sp>
        <p:nvSpPr>
          <p:cNvPr id="23554" name="Platshållare för innehåll 2"/>
          <p:cNvSpPr>
            <a:spLocks noGrp="1"/>
          </p:cNvSpPr>
          <p:nvPr>
            <p:ph idx="1"/>
          </p:nvPr>
        </p:nvSpPr>
        <p:spPr>
          <a:xfrm>
            <a:off x="745748" y="1480638"/>
            <a:ext cx="7892339" cy="381727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Arial" charset="0"/>
                <a:cs typeface="Arial" charset="0"/>
              </a:rPr>
              <a:t>Möjligt begära ut tidigare anbud för att förbereda sig (offentlighetsprincipen). 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Arial" charset="0"/>
                <a:cs typeface="Arial" charset="0"/>
              </a:rPr>
              <a:t>OK </a:t>
            </a:r>
            <a:r>
              <a:rPr lang="sv-SE" dirty="0">
                <a:latin typeface="Arial" charset="0"/>
                <a:cs typeface="Arial" charset="0"/>
              </a:rPr>
              <a:t>att kontakta </a:t>
            </a:r>
            <a:r>
              <a:rPr lang="sv-SE" dirty="0" smtClean="0">
                <a:latin typeface="Arial" charset="0"/>
                <a:cs typeface="Arial" charset="0"/>
              </a:rPr>
              <a:t>upphandlande myndighet</a:t>
            </a:r>
            <a:r>
              <a:rPr lang="sv-SE" dirty="0">
                <a:latin typeface="Arial" charset="0"/>
                <a:cs typeface="Arial" charset="0"/>
              </a:rPr>
              <a:t>.</a:t>
            </a:r>
            <a:endParaRPr lang="sv-SE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dirty="0">
                <a:latin typeface="Arial" charset="0"/>
                <a:cs typeface="Arial" charset="0"/>
              </a:rPr>
              <a:t>Ta reda på kommande upphandlingar. Kolla </a:t>
            </a:r>
            <a:r>
              <a:rPr lang="sv-SE" dirty="0" smtClean="0">
                <a:latin typeface="Arial" charset="0"/>
                <a:cs typeface="Arial" charset="0"/>
              </a:rPr>
              <a:t>annonser i databaser + </a:t>
            </a:r>
            <a:r>
              <a:rPr lang="sv-SE" dirty="0" err="1" smtClean="0">
                <a:latin typeface="Arial" charset="0"/>
                <a:cs typeface="Arial" charset="0"/>
              </a:rPr>
              <a:t>ev</a:t>
            </a:r>
            <a:r>
              <a:rPr lang="sv-SE" dirty="0" smtClean="0">
                <a:latin typeface="Arial" charset="0"/>
                <a:cs typeface="Arial" charset="0"/>
              </a:rPr>
              <a:t> information på myndigheternas hemsidor 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Arial" charset="0"/>
                <a:cs typeface="Arial" charset="0"/>
              </a:rPr>
              <a:t>Läs krav och villkor noga. Är det möjligt och intressant för ditt företag? 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Arial" charset="0"/>
                <a:cs typeface="Arial" charset="0"/>
              </a:rPr>
              <a:t>Vid tveksamheter/oklarheter </a:t>
            </a:r>
            <a:r>
              <a:rPr lang="sv-SE" dirty="0" err="1" smtClean="0">
                <a:latin typeface="Arial" charset="0"/>
                <a:cs typeface="Arial" charset="0"/>
              </a:rPr>
              <a:t>ang</a:t>
            </a:r>
            <a:r>
              <a:rPr lang="sv-SE" dirty="0" smtClean="0">
                <a:latin typeface="Arial" charset="0"/>
                <a:cs typeface="Arial" charset="0"/>
              </a:rPr>
              <a:t> krav el </a:t>
            </a:r>
            <a:r>
              <a:rPr lang="sv-SE" dirty="0" err="1" smtClean="0">
                <a:latin typeface="Arial" charset="0"/>
                <a:cs typeface="Arial" charset="0"/>
              </a:rPr>
              <a:t>dyl</a:t>
            </a:r>
            <a:r>
              <a:rPr lang="sv-SE" dirty="0" smtClean="0">
                <a:latin typeface="Arial" charset="0"/>
                <a:cs typeface="Arial" charset="0"/>
              </a:rPr>
              <a:t>: Använd möjligheten att ställa frågor till den upphandlande myndigheten! Obs sista dag för frågor.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Arial" charset="0"/>
                <a:cs typeface="Arial" charset="0"/>
              </a:rPr>
              <a:t>Svara </a:t>
            </a:r>
            <a:r>
              <a:rPr lang="sv-SE" dirty="0">
                <a:latin typeface="Arial" charset="0"/>
                <a:cs typeface="Arial" charset="0"/>
              </a:rPr>
              <a:t>på och bifoga </a:t>
            </a:r>
            <a:r>
              <a:rPr lang="sv-SE" u="sng" dirty="0" smtClean="0">
                <a:latin typeface="Arial" charset="0"/>
                <a:cs typeface="Arial" charset="0"/>
              </a:rPr>
              <a:t>allt</a:t>
            </a:r>
            <a:r>
              <a:rPr lang="sv-SE" dirty="0" smtClean="0">
                <a:latin typeface="Arial" charset="0"/>
                <a:cs typeface="Arial" charset="0"/>
              </a:rPr>
              <a:t> </a:t>
            </a:r>
            <a:r>
              <a:rPr lang="sv-SE" dirty="0">
                <a:latin typeface="Arial" charset="0"/>
                <a:cs typeface="Arial" charset="0"/>
              </a:rPr>
              <a:t>som </a:t>
            </a:r>
            <a:r>
              <a:rPr lang="sv-SE" dirty="0" smtClean="0">
                <a:latin typeface="Arial" charset="0"/>
                <a:cs typeface="Arial" charset="0"/>
              </a:rPr>
              <a:t>begärs (men inte mer). Skall-krav </a:t>
            </a:r>
            <a:r>
              <a:rPr lang="sv-SE" dirty="0">
                <a:latin typeface="Arial" charset="0"/>
                <a:cs typeface="Arial" charset="0"/>
              </a:rPr>
              <a:t>måste uppfyllas, </a:t>
            </a:r>
            <a:r>
              <a:rPr lang="sv-SE" dirty="0" smtClean="0">
                <a:latin typeface="Arial" charset="0"/>
                <a:cs typeface="Arial" charset="0"/>
              </a:rPr>
              <a:t>bör-krav </a:t>
            </a:r>
            <a:r>
              <a:rPr lang="sv-SE" dirty="0">
                <a:latin typeface="Arial" charset="0"/>
                <a:cs typeface="Arial" charset="0"/>
              </a:rPr>
              <a:t>är </a:t>
            </a:r>
            <a:r>
              <a:rPr lang="sv-SE" dirty="0" smtClean="0">
                <a:latin typeface="Arial" charset="0"/>
                <a:cs typeface="Arial" charset="0"/>
              </a:rPr>
              <a:t>bra </a:t>
            </a:r>
            <a:r>
              <a:rPr lang="sv-SE" dirty="0">
                <a:latin typeface="Arial" charset="0"/>
                <a:cs typeface="Arial" charset="0"/>
              </a:rPr>
              <a:t>att uppfylla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Arial" charset="0"/>
                <a:cs typeface="Arial" charset="0"/>
              </a:rPr>
              <a:t>OBS möjligheten </a:t>
            </a:r>
            <a:r>
              <a:rPr lang="sv-SE" dirty="0">
                <a:latin typeface="Arial" charset="0"/>
                <a:cs typeface="Arial" charset="0"/>
              </a:rPr>
              <a:t>att samarbeta genom att åberopa annans kapacitet </a:t>
            </a:r>
            <a:r>
              <a:rPr lang="sv-SE" i="1" dirty="0">
                <a:latin typeface="Arial" charset="0"/>
                <a:cs typeface="Arial" charset="0"/>
              </a:rPr>
              <a:t>eller</a:t>
            </a:r>
            <a:r>
              <a:rPr lang="sv-SE" dirty="0">
                <a:latin typeface="Arial" charset="0"/>
                <a:cs typeface="Arial" charset="0"/>
              </a:rPr>
              <a:t> lägga gemensamt anbud</a:t>
            </a:r>
            <a:br>
              <a:rPr lang="sv-SE" dirty="0">
                <a:latin typeface="Arial" charset="0"/>
                <a:cs typeface="Arial" charset="0"/>
              </a:rPr>
            </a:br>
            <a:r>
              <a:rPr lang="sv-SE" i="1" u="sng" dirty="0">
                <a:latin typeface="Arial" charset="0"/>
                <a:cs typeface="Arial" charset="0"/>
              </a:rPr>
              <a:t>Tips</a:t>
            </a:r>
            <a:r>
              <a:rPr lang="sv-SE" i="1" dirty="0">
                <a:latin typeface="Arial" charset="0"/>
                <a:cs typeface="Arial" charset="0"/>
              </a:rPr>
              <a:t>:</a:t>
            </a:r>
            <a:r>
              <a:rPr lang="sv-SE" dirty="0">
                <a:latin typeface="Arial" charset="0"/>
                <a:cs typeface="Arial" charset="0"/>
              </a:rPr>
              <a:t> Interaktiv vägledning på Konkurrensverkets hemsida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Arial" charset="0"/>
                <a:cs typeface="Arial" charset="0"/>
              </a:rPr>
              <a:t>Begär sekretess för ev. känsliga uppgifter i anbudet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>
                <a:latin typeface="Arial" charset="0"/>
                <a:cs typeface="Arial" charset="0"/>
              </a:rPr>
              <a:t>Lämna in komplett och underskrivet anbudet och alla bilagor i tid. 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Obs att anbudet blir bindande under viss angiven tid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  <a:p>
            <a:pPr>
              <a:defRPr/>
            </a:pPr>
            <a:endParaRPr lang="sv-SE" dirty="0">
              <a:solidFill>
                <a:srgbClr val="00C0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2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ubrik 1"/>
          <p:cNvSpPr>
            <a:spLocks noGrp="1"/>
          </p:cNvSpPr>
          <p:nvPr>
            <p:ph type="title"/>
          </p:nvPr>
        </p:nvSpPr>
        <p:spPr>
          <a:xfrm>
            <a:off x="1021878" y="946370"/>
            <a:ext cx="7127875" cy="881062"/>
          </a:xfrm>
        </p:spPr>
        <p:txBody>
          <a:bodyPr/>
          <a:lstStyle/>
          <a:p>
            <a:pPr eaLnBrk="1" hangingPunct="1"/>
            <a:r>
              <a:rPr lang="sv-SE" sz="2800" dirty="0" smtClean="0">
                <a:latin typeface="Museo 300" panose="02000000000000000000" pitchFamily="50" charset="0"/>
                <a:cs typeface="Arial" charset="0"/>
              </a:rPr>
              <a:t>Vad bör offentlig sektor tänka på?</a:t>
            </a:r>
          </a:p>
        </p:txBody>
      </p:sp>
      <p:sp>
        <p:nvSpPr>
          <p:cNvPr id="24578" name="Platshållare för innehåll 2"/>
          <p:cNvSpPr>
            <a:spLocks noGrp="1"/>
          </p:cNvSpPr>
          <p:nvPr>
            <p:ph idx="1"/>
          </p:nvPr>
        </p:nvSpPr>
        <p:spPr>
          <a:xfrm>
            <a:off x="834483" y="1524035"/>
            <a:ext cx="7676471" cy="5208361"/>
          </a:xfrm>
        </p:spPr>
        <p:txBody>
          <a:bodyPr/>
          <a:lstStyle/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Offentlig upphandling är en strategisk funktion – resurser behövs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Informera på webben om era </a:t>
            </a:r>
            <a:r>
              <a:rPr lang="sv-SE" sz="2000" dirty="0" smtClean="0">
                <a:latin typeface="Arial" charset="0"/>
                <a:cs typeface="Arial" charset="0"/>
              </a:rPr>
              <a:t>upphandlingar, inkl. gärna även större </a:t>
            </a:r>
            <a:r>
              <a:rPr lang="sv-SE" sz="2000" dirty="0" smtClean="0">
                <a:latin typeface="Arial" charset="0"/>
                <a:cs typeface="Arial" charset="0"/>
              </a:rPr>
              <a:t>direktupphandlingar (t.ex. över 100 000 kr) </a:t>
            </a:r>
            <a:endParaRPr lang="sv-SE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Använd </a:t>
            </a:r>
            <a:r>
              <a:rPr lang="sv-SE" sz="2000" dirty="0" smtClean="0">
                <a:latin typeface="Arial" charset="0"/>
                <a:cs typeface="Arial" charset="0"/>
              </a:rPr>
              <a:t>samordnade ramavtal med eftertanke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Dela upp i mindre delkontrakt så långt möjligt 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Ställ rimliga och relevanta krav och kontraktsvillkor. Obs de små företagens situation. Stäm av mot marknaden.  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Välj </a:t>
            </a:r>
            <a:r>
              <a:rPr lang="sv-SE" sz="2000" dirty="0" smtClean="0">
                <a:latin typeface="Arial" charset="0"/>
                <a:cs typeface="Arial" charset="0"/>
              </a:rPr>
              <a:t>ändamålsenlig tilldelningsgrund. Tänk på att många små företag oroas av mycket prisfokus. </a:t>
            </a:r>
            <a:endParaRPr lang="sv-SE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Se till att aktuella, upphandlade avtal används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Följ upp upphandlade kontrakt </a:t>
            </a:r>
            <a:endParaRPr lang="sv-SE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Dialog med marknaden!</a:t>
            </a:r>
            <a:endParaRPr lang="sv-SE" dirty="0" smtClean="0">
              <a:latin typeface="Arial" charset="0"/>
              <a:cs typeface="Arial" charset="0"/>
            </a:endParaRPr>
          </a:p>
        </p:txBody>
      </p:sp>
      <p:sp>
        <p:nvSpPr>
          <p:cNvPr id="24579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</p:txBody>
      </p:sp>
    </p:spTree>
    <p:extLst>
      <p:ext uri="{BB962C8B-B14F-4D97-AF65-F5344CB8AC3E}">
        <p14:creationId xmlns:p14="http://schemas.microsoft.com/office/powerpoint/2010/main" val="4272294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2825" y="1058069"/>
            <a:ext cx="7127875" cy="882650"/>
          </a:xfrm>
        </p:spPr>
        <p:txBody>
          <a:bodyPr/>
          <a:lstStyle/>
          <a:p>
            <a:r>
              <a:rPr lang="sv-SE" dirty="0">
                <a:latin typeface="Museo 300" panose="02000000000000000000" pitchFamily="50" charset="0"/>
              </a:rPr>
              <a:t>Har du frågor eller vill veta mer?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2825" y="2016204"/>
            <a:ext cx="7126289" cy="3563488"/>
          </a:xfrm>
        </p:spPr>
        <p:txBody>
          <a:bodyPr/>
          <a:lstStyle/>
          <a:p>
            <a:pPr lvl="0" eaLnBrk="1" hangingPunct="1"/>
            <a:r>
              <a:rPr lang="sv-SE" sz="2000" dirty="0">
                <a:solidFill>
                  <a:prstClr val="black"/>
                </a:solidFill>
                <a:latin typeface="Arial" charset="0"/>
                <a:cs typeface="Arial" charset="0"/>
              </a:rPr>
              <a:t>Företagarna har gratis juridisk telefonrådgivning </a:t>
            </a:r>
            <a:br>
              <a:rPr lang="sv-SE" sz="2000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sv-SE" sz="2000" dirty="0">
                <a:solidFill>
                  <a:prstClr val="black"/>
                </a:solidFill>
                <a:latin typeface="Arial" charset="0"/>
                <a:cs typeface="Arial" charset="0"/>
              </a:rPr>
              <a:t>för sina </a:t>
            </a:r>
            <a:r>
              <a:rPr lang="sv-SE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medlemmar </a:t>
            </a:r>
            <a:r>
              <a:rPr lang="sv-SE" sz="2000" dirty="0" smtClean="0">
                <a:solidFill>
                  <a:schemeClr val="accent6"/>
                </a:solidFill>
                <a:latin typeface="Arial" charset="0"/>
                <a:cs typeface="Arial" charset="0"/>
              </a:rPr>
              <a:t>0771-45 45 45</a:t>
            </a:r>
            <a:r>
              <a:rPr lang="sv-SE" sz="2000" smtClean="0">
                <a:solidFill>
                  <a:schemeClr val="accent6"/>
                </a:solidFill>
                <a:latin typeface="Arial" charset="0"/>
                <a:cs typeface="Arial" charset="0"/>
              </a:rPr>
              <a:t>. </a:t>
            </a:r>
          </a:p>
          <a:p>
            <a:pPr lvl="0" eaLnBrk="1" hangingPunct="1"/>
            <a:r>
              <a:rPr lang="sv-SE" sz="2000" smtClean="0">
                <a:solidFill>
                  <a:prstClr val="black"/>
                </a:solidFill>
                <a:latin typeface="Arial" charset="0"/>
                <a:cs typeface="Arial" charset="0"/>
              </a:rPr>
              <a:t>Upphandlingsmyndigheten </a:t>
            </a:r>
            <a:r>
              <a:rPr lang="sv-SE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ger </a:t>
            </a:r>
            <a:r>
              <a:rPr lang="sv-SE" sz="2000" dirty="0">
                <a:solidFill>
                  <a:prstClr val="black"/>
                </a:solidFill>
                <a:latin typeface="Arial" charset="0"/>
                <a:cs typeface="Arial" charset="0"/>
              </a:rPr>
              <a:t>stöd </a:t>
            </a:r>
            <a:r>
              <a:rPr lang="sv-SE" sz="200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avs</a:t>
            </a:r>
            <a:r>
              <a:rPr lang="sv-SE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offentlig upphandling och har information: </a:t>
            </a:r>
            <a:r>
              <a:rPr lang="sv-SE" sz="2000" dirty="0" smtClean="0">
                <a:solidFill>
                  <a:schemeClr val="accent1"/>
                </a:solidFill>
                <a:latin typeface="Arial" charset="0"/>
                <a:cs typeface="Arial" charset="0"/>
                <a:hlinkClick r:id="rId2"/>
              </a:rPr>
              <a:t>www.upphandlingsmyndigheten.se</a:t>
            </a:r>
            <a:endParaRPr lang="sv-SE" sz="2000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Konkurrensverket är tillsynsmyndighet och har också information: </a:t>
            </a:r>
            <a:r>
              <a:rPr lang="sv-SE" sz="2000" dirty="0" smtClean="0">
                <a:latin typeface="Arial" charset="0"/>
                <a:cs typeface="Arial" charset="0"/>
                <a:hlinkClick r:id="rId3"/>
              </a:rPr>
              <a:t>www.konkurrensverket.se</a:t>
            </a:r>
            <a:endParaRPr lang="sv-SE" sz="2000" dirty="0" smtClean="0">
              <a:latin typeface="Arial" charset="0"/>
              <a:cs typeface="Arial" charset="0"/>
            </a:endParaRPr>
          </a:p>
          <a:p>
            <a:pPr eaLnBrk="1" hangingPunct="1"/>
            <a:endParaRPr lang="sv-SE" sz="2000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7151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v-SE" sz="3200" dirty="0" smtClean="0">
                <a:latin typeface="Museo 300" panose="02000000000000000000" pitchFamily="50" charset="0"/>
                <a:cs typeface="Arial" charset="0"/>
              </a:rPr>
              <a:t>Tack för att ni har lyssnat!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sv-SE" sz="24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sv-SE" sz="24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sv-SE" sz="2000" b="1" dirty="0" smtClean="0">
                <a:latin typeface="Arial" charset="0"/>
                <a:cs typeface="Arial" charset="0"/>
              </a:rPr>
              <a:t>Ulrica Dyrke</a:t>
            </a:r>
            <a:br>
              <a:rPr lang="sv-SE" sz="2000" b="1" dirty="0" smtClean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  <a:hlinkClick r:id="rId2"/>
              </a:rPr>
              <a:t>ulrica.dyrke@foretagarna.se</a:t>
            </a:r>
            <a:r>
              <a:rPr lang="sv-SE" sz="2000" dirty="0" smtClean="0">
                <a:latin typeface="Arial" charset="0"/>
                <a:cs typeface="Arial" charset="0"/>
              </a:rPr>
              <a:t/>
            </a:r>
            <a:br>
              <a:rPr lang="sv-SE" sz="2000" dirty="0" smtClean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>08-406 17 98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ubrik 1"/>
          <p:cNvSpPr>
            <a:spLocks noGrp="1"/>
          </p:cNvSpPr>
          <p:nvPr>
            <p:ph type="title"/>
          </p:nvPr>
        </p:nvSpPr>
        <p:spPr>
          <a:xfrm>
            <a:off x="1012825" y="1110989"/>
            <a:ext cx="7404665" cy="882650"/>
          </a:xfrm>
        </p:spPr>
        <p:txBody>
          <a:bodyPr/>
          <a:lstStyle/>
          <a:p>
            <a:pPr eaLnBrk="1" hangingPunct="1"/>
            <a:r>
              <a:rPr lang="sv-SE" dirty="0" smtClean="0">
                <a:latin typeface="Museo 300" panose="02000000000000000000" pitchFamily="50" charset="0"/>
                <a:cs typeface="Arial" charset="0"/>
              </a:rPr>
              <a:t>Offentlig upphandling </a:t>
            </a:r>
            <a:br>
              <a:rPr lang="sv-SE" dirty="0" smtClean="0">
                <a:latin typeface="Museo 300" panose="02000000000000000000" pitchFamily="50" charset="0"/>
                <a:cs typeface="Arial" charset="0"/>
              </a:rPr>
            </a:br>
            <a:r>
              <a:rPr lang="sv-SE" dirty="0" smtClean="0">
                <a:latin typeface="Museo 300" panose="02000000000000000000" pitchFamily="50" charset="0"/>
                <a:cs typeface="Arial" charset="0"/>
              </a:rPr>
              <a:t>– en stor marknad</a:t>
            </a:r>
            <a:br>
              <a:rPr lang="sv-SE" dirty="0" smtClean="0">
                <a:latin typeface="Museo 300" panose="02000000000000000000" pitchFamily="50" charset="0"/>
                <a:cs typeface="Arial" charset="0"/>
              </a:rPr>
            </a:br>
            <a:endParaRPr lang="sv-SE" dirty="0" smtClean="0">
              <a:latin typeface="Museo 300" panose="02000000000000000000" pitchFamily="50" charset="0"/>
              <a:cs typeface="Arial" charset="0"/>
            </a:endParaRPr>
          </a:p>
        </p:txBody>
      </p:sp>
      <p:sp>
        <p:nvSpPr>
          <p:cNvPr id="11266" name="Platshållare för innehåll 2"/>
          <p:cNvSpPr>
            <a:spLocks noGrp="1"/>
          </p:cNvSpPr>
          <p:nvPr>
            <p:ph idx="1"/>
          </p:nvPr>
        </p:nvSpPr>
        <p:spPr>
          <a:xfrm>
            <a:off x="1012825" y="2180419"/>
            <a:ext cx="7126288" cy="3563938"/>
          </a:xfrm>
        </p:spPr>
        <p:txBody>
          <a:bodyPr/>
          <a:lstStyle/>
          <a:p>
            <a:pPr eaLnBrk="1" hangingPunct="1"/>
            <a:r>
              <a:rPr lang="sv-SE" sz="2000" dirty="0">
                <a:latin typeface="Arial" charset="0"/>
                <a:cs typeface="Arial" charset="0"/>
              </a:rPr>
              <a:t>Offentlig upphandling = alla inköp till </a:t>
            </a:r>
            <a:r>
              <a:rPr lang="sv-SE" sz="2000" dirty="0" smtClean="0">
                <a:latin typeface="Arial" charset="0"/>
                <a:cs typeface="Arial" charset="0"/>
              </a:rPr>
              <a:t>offentlig </a:t>
            </a:r>
            <a:r>
              <a:rPr lang="sv-SE" sz="2000" dirty="0" smtClean="0">
                <a:latin typeface="Arial" charset="0"/>
                <a:cs typeface="Arial" charset="0"/>
              </a:rPr>
              <a:t>sektor</a:t>
            </a:r>
            <a:endParaRPr lang="sv-SE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Värdet är </a:t>
            </a:r>
            <a:r>
              <a:rPr lang="sv-SE" sz="2000" dirty="0">
                <a:latin typeface="Arial" charset="0"/>
                <a:cs typeface="Arial" charset="0"/>
              </a:rPr>
              <a:t>åtminstone </a:t>
            </a:r>
            <a:r>
              <a:rPr lang="sv-SE" sz="2000" dirty="0" smtClean="0">
                <a:latin typeface="Arial" charset="0"/>
                <a:cs typeface="Arial" charset="0"/>
              </a:rPr>
              <a:t>640 </a:t>
            </a:r>
            <a:r>
              <a:rPr lang="sv-SE" sz="2000" dirty="0">
                <a:latin typeface="Arial" charset="0"/>
                <a:cs typeface="Arial" charset="0"/>
              </a:rPr>
              <a:t>miljarder kr/år </a:t>
            </a:r>
            <a:endParaRPr lang="sv-SE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Upphandlingsregler för att skapa konkurrens i en öppen och likabehandlande procedur</a:t>
            </a:r>
            <a:endParaRPr lang="sv-SE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Upphandlingsreglerna </a:t>
            </a:r>
            <a:r>
              <a:rPr lang="sv-SE" sz="2000" dirty="0">
                <a:latin typeface="Arial" charset="0"/>
                <a:cs typeface="Arial" charset="0"/>
              </a:rPr>
              <a:t>omfattar stat, kommun och landsting </a:t>
            </a:r>
            <a:br>
              <a:rPr lang="sv-SE" sz="2000" dirty="0">
                <a:latin typeface="Arial" charset="0"/>
                <a:cs typeface="Arial" charset="0"/>
              </a:rPr>
            </a:br>
            <a:r>
              <a:rPr lang="sv-SE" sz="2000" dirty="0">
                <a:latin typeface="Arial" charset="0"/>
                <a:cs typeface="Arial" charset="0"/>
              </a:rPr>
              <a:t>– även kommunala bolag 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Kommunerna och deras bolag står för 70 % av alla upphandlingar</a:t>
            </a:r>
          </a:p>
        </p:txBody>
      </p:sp>
      <p:sp>
        <p:nvSpPr>
          <p:cNvPr id="11267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 smtClean="0">
                <a:latin typeface="Arial" charset="0"/>
                <a:cs typeface="Arial" charset="0"/>
              </a:rPr>
              <a:t>18 januari 2018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1050" y="1082746"/>
            <a:ext cx="7127875" cy="882650"/>
          </a:xfrm>
        </p:spPr>
        <p:txBody>
          <a:bodyPr/>
          <a:lstStyle/>
          <a:p>
            <a:r>
              <a:rPr lang="sv-SE" dirty="0" smtClean="0">
                <a:latin typeface="Museo 300" panose="02000000000000000000" pitchFamily="50" charset="0"/>
              </a:rPr>
              <a:t>Aktuellt inom upphandlingsområdet</a:t>
            </a:r>
            <a:endParaRPr lang="sv-SE" dirty="0">
              <a:latin typeface="Museo 300" panose="02000000000000000000" pitchFamily="50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1050" y="1864904"/>
            <a:ext cx="7126100" cy="3563488"/>
          </a:xfrm>
        </p:spPr>
        <p:txBody>
          <a:bodyPr/>
          <a:lstStyle/>
          <a:p>
            <a:pPr eaLnBrk="1" hangingPunct="1"/>
            <a:r>
              <a:rPr lang="sv-SE" sz="2000" dirty="0"/>
              <a:t>N</a:t>
            </a:r>
            <a:r>
              <a:rPr lang="sv-SE" sz="2000" dirty="0" smtClean="0"/>
              <a:t>ya </a:t>
            </a:r>
            <a:r>
              <a:rPr lang="sv-SE" sz="2000" dirty="0"/>
              <a:t>upphandlingslagar </a:t>
            </a:r>
            <a:r>
              <a:rPr lang="sv-SE" sz="2000" dirty="0" smtClean="0"/>
              <a:t>1 jan </a:t>
            </a:r>
            <a:r>
              <a:rPr lang="sv-SE" sz="2000" dirty="0"/>
              <a:t>2017. Mer </a:t>
            </a:r>
            <a:r>
              <a:rPr lang="sv-SE" sz="2000" dirty="0" smtClean="0"/>
              <a:t>fokus på samhällspolitiska hänsyn, en annan kontrollprocedur, men samma grundläggande principer och i stort samma övergripande procedur. 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Nya regler om arbetsrättsliga villkor i offentlig upphandling fr.o.m. 1 juni 2017. Avser villkor </a:t>
            </a:r>
            <a:r>
              <a:rPr lang="sv-SE" sz="2000" u="sng" dirty="0" smtClean="0">
                <a:latin typeface="Arial" charset="0"/>
                <a:cs typeface="Arial" charset="0"/>
              </a:rPr>
              <a:t>enligt</a:t>
            </a:r>
            <a:r>
              <a:rPr lang="sv-SE" sz="2000" dirty="0" smtClean="0">
                <a:latin typeface="Arial" charset="0"/>
                <a:cs typeface="Arial" charset="0"/>
              </a:rPr>
              <a:t> kollektivavtal (ej tillåtet kräva anslutning till kollektivavtal)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En utredning ser över de nationella upphandlingsreglerna och ska överväga </a:t>
            </a:r>
            <a:r>
              <a:rPr lang="sv-SE" sz="2000" dirty="0">
                <a:latin typeface="Arial" charset="0"/>
                <a:cs typeface="Arial" charset="0"/>
              </a:rPr>
              <a:t>åtgärder </a:t>
            </a:r>
            <a:r>
              <a:rPr lang="sv-SE" sz="2000" dirty="0" smtClean="0">
                <a:latin typeface="Arial" charset="0"/>
                <a:cs typeface="Arial" charset="0"/>
              </a:rPr>
              <a:t>för färre överprövningar. Ska redovisas </a:t>
            </a:r>
            <a:r>
              <a:rPr lang="sv-SE" sz="2000" dirty="0">
                <a:latin typeface="Arial" charset="0"/>
                <a:cs typeface="Arial" charset="0"/>
              </a:rPr>
              <a:t>15 juni 2018.</a:t>
            </a:r>
          </a:p>
          <a:p>
            <a:pPr marL="0" indent="0" eaLnBrk="1" hangingPunct="1">
              <a:buNone/>
            </a:pPr>
            <a:endParaRPr lang="sv-SE" dirty="0" smtClean="0">
              <a:latin typeface="Arial" charset="0"/>
              <a:cs typeface="Arial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</p:txBody>
      </p:sp>
    </p:spTree>
    <p:extLst>
      <p:ext uri="{BB962C8B-B14F-4D97-AF65-F5344CB8AC3E}">
        <p14:creationId xmlns:p14="http://schemas.microsoft.com/office/powerpoint/2010/main" val="205095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Museo 300" panose="02000000000000000000" pitchFamily="50" charset="0"/>
              </a:rPr>
              <a:t>Upphandlingslagar</a:t>
            </a:r>
            <a:endParaRPr lang="sv-SE" dirty="0">
              <a:latin typeface="Museo 300" panose="02000000000000000000" pitchFamily="50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Bygger på EU-regler</a:t>
            </a:r>
          </a:p>
          <a:p>
            <a:r>
              <a:rPr lang="sv-SE" sz="2000" dirty="0" smtClean="0"/>
              <a:t>LOU </a:t>
            </a:r>
            <a:r>
              <a:rPr lang="sv-SE" sz="2000" dirty="0"/>
              <a:t>- varor, tjänster, </a:t>
            </a:r>
            <a:r>
              <a:rPr lang="sv-SE" sz="2000" dirty="0" smtClean="0"/>
              <a:t>byggentreprenader</a:t>
            </a:r>
          </a:p>
          <a:p>
            <a:r>
              <a:rPr lang="sv-SE" sz="2000" dirty="0" smtClean="0"/>
              <a:t>LUF </a:t>
            </a:r>
            <a:r>
              <a:rPr lang="sv-SE" sz="2000" dirty="0"/>
              <a:t>- vatten, post, energi, </a:t>
            </a:r>
            <a:r>
              <a:rPr lang="sv-SE" sz="2000" dirty="0" smtClean="0"/>
              <a:t>transporter</a:t>
            </a:r>
          </a:p>
          <a:p>
            <a:r>
              <a:rPr lang="sv-SE" sz="2000" dirty="0" smtClean="0"/>
              <a:t>LUK - koncessioner</a:t>
            </a:r>
          </a:p>
          <a:p>
            <a:r>
              <a:rPr lang="sv-SE" sz="2000" dirty="0" smtClean="0"/>
              <a:t>LOV - valfrihetssystem inom vård och omsorg samt vissa </a:t>
            </a:r>
            <a:r>
              <a:rPr lang="sv-SE" sz="2000" dirty="0" smtClean="0"/>
              <a:t>arbetsförmedlingstjänster (en svensk lag)</a:t>
            </a:r>
            <a:endParaRPr lang="sv-SE" sz="2000" dirty="0"/>
          </a:p>
          <a:p>
            <a:endParaRPr lang="sv-SE" sz="2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556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ubrik 1"/>
          <p:cNvSpPr>
            <a:spLocks noGrp="1"/>
          </p:cNvSpPr>
          <p:nvPr>
            <p:ph type="title"/>
          </p:nvPr>
        </p:nvSpPr>
        <p:spPr>
          <a:xfrm>
            <a:off x="1011238" y="1206657"/>
            <a:ext cx="7127875" cy="882650"/>
          </a:xfrm>
        </p:spPr>
        <p:txBody>
          <a:bodyPr/>
          <a:lstStyle/>
          <a:p>
            <a:pPr eaLnBrk="1" hangingPunct="1"/>
            <a:r>
              <a:rPr lang="sv-SE" dirty="0">
                <a:latin typeface="Museo 300" panose="02000000000000000000" pitchFamily="50" charset="0"/>
                <a:cs typeface="Arial" charset="0"/>
              </a:rPr>
              <a:t>Grundläggande principer som gäller all offentlig </a:t>
            </a:r>
            <a:r>
              <a:rPr lang="sv-SE" dirty="0" smtClean="0">
                <a:latin typeface="Museo 300" panose="02000000000000000000" pitchFamily="50" charset="0"/>
                <a:cs typeface="Arial" charset="0"/>
              </a:rPr>
              <a:t>upphandling</a:t>
            </a:r>
          </a:p>
        </p:txBody>
      </p:sp>
      <p:sp>
        <p:nvSpPr>
          <p:cNvPr id="14338" name="Platshållare för innehåll 2"/>
          <p:cNvSpPr>
            <a:spLocks noGrp="1"/>
          </p:cNvSpPr>
          <p:nvPr>
            <p:ph idx="1"/>
          </p:nvPr>
        </p:nvSpPr>
        <p:spPr>
          <a:xfrm>
            <a:off x="1011238" y="2225785"/>
            <a:ext cx="7126288" cy="3563938"/>
          </a:xfrm>
        </p:spPr>
        <p:txBody>
          <a:bodyPr/>
          <a:lstStyle/>
          <a:p>
            <a:pPr eaLnBrk="1" hangingPunct="1"/>
            <a:endParaRPr lang="sv-SE" b="1" i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Principen om icke-diskriminering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Principen om likabehandling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Principen om transparens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Principen om proportionalitet</a:t>
            </a:r>
          </a:p>
          <a:p>
            <a:pPr eaLnBrk="1" hangingPunct="1"/>
            <a:r>
              <a:rPr lang="sv-SE" sz="2000" dirty="0" smtClean="0">
                <a:latin typeface="Arial" charset="0"/>
                <a:cs typeface="Arial" charset="0"/>
              </a:rPr>
              <a:t>Principen om ömsesidigt erkännande</a:t>
            </a:r>
          </a:p>
          <a:p>
            <a:pPr eaLnBrk="1" hangingPunct="1">
              <a:buFontTx/>
              <a:buNone/>
            </a:pPr>
            <a:endParaRPr lang="sv-SE" dirty="0" smtClean="0">
              <a:latin typeface="Arial" charset="0"/>
              <a:cs typeface="Arial" charset="0"/>
            </a:endParaRPr>
          </a:p>
          <a:p>
            <a:pPr eaLnBrk="1" hangingPunct="1"/>
            <a:endParaRPr lang="sv-SE" dirty="0" smtClean="0">
              <a:latin typeface="Arial" charset="0"/>
              <a:cs typeface="Arial" charset="0"/>
            </a:endParaRPr>
          </a:p>
        </p:txBody>
      </p:sp>
      <p:sp>
        <p:nvSpPr>
          <p:cNvPr id="14339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2825" y="1164954"/>
            <a:ext cx="7354700" cy="882650"/>
          </a:xfrm>
        </p:spPr>
        <p:txBody>
          <a:bodyPr/>
          <a:lstStyle/>
          <a:p>
            <a:r>
              <a:rPr lang="sv-SE" sz="3200" dirty="0" smtClean="0">
                <a:latin typeface="Museo 300" panose="02000000000000000000" pitchFamily="50" charset="0"/>
              </a:rPr>
              <a:t>Upphandlingarna kan avse </a:t>
            </a:r>
            <a:br>
              <a:rPr lang="sv-SE" sz="3200" dirty="0" smtClean="0">
                <a:latin typeface="Museo 300" panose="02000000000000000000" pitchFamily="50" charset="0"/>
              </a:rPr>
            </a:br>
            <a:r>
              <a:rPr lang="sv-SE" sz="3200" dirty="0" smtClean="0">
                <a:latin typeface="Museo 300" panose="02000000000000000000" pitchFamily="50" charset="0"/>
              </a:rPr>
              <a:t>olika slags avtal</a:t>
            </a:r>
            <a:endParaRPr lang="sv-SE" sz="3200" dirty="0">
              <a:latin typeface="Museo 300" panose="02000000000000000000" pitchFamily="50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2825" y="2590162"/>
            <a:ext cx="7354700" cy="3563488"/>
          </a:xfrm>
        </p:spPr>
        <p:txBody>
          <a:bodyPr/>
          <a:lstStyle/>
          <a:p>
            <a:r>
              <a:rPr lang="sv-SE" sz="2000" i="1" dirty="0" smtClean="0"/>
              <a:t>”</a:t>
            </a:r>
            <a:r>
              <a:rPr lang="sv-SE" sz="2000" dirty="0" smtClean="0"/>
              <a:t>Vanliga” leveransavtal</a:t>
            </a:r>
          </a:p>
          <a:p>
            <a:r>
              <a:rPr lang="sv-SE" sz="2000" dirty="0" smtClean="0"/>
              <a:t>Ramavtal (= nära 40 </a:t>
            </a:r>
            <a:r>
              <a:rPr lang="sv-SE" sz="2000" dirty="0"/>
              <a:t>% av </a:t>
            </a:r>
            <a:r>
              <a:rPr lang="sv-SE" sz="2000" dirty="0" smtClean="0"/>
              <a:t>upphandlingarna)</a:t>
            </a:r>
            <a:r>
              <a:rPr lang="sv-SE" sz="2000" u="sng" dirty="0"/>
              <a:t/>
            </a:r>
            <a:br>
              <a:rPr lang="sv-SE" sz="2000" u="sng" dirty="0"/>
            </a:br>
            <a:r>
              <a:rPr lang="sv-SE" sz="2000" dirty="0" smtClean="0"/>
              <a:t>- Upphandlas för framtida, återkommande behov</a:t>
            </a:r>
            <a:r>
              <a:rPr lang="sv-SE" sz="2000" dirty="0"/>
              <a:t/>
            </a:r>
            <a:br>
              <a:rPr lang="sv-SE" sz="2000" dirty="0"/>
            </a:br>
            <a:r>
              <a:rPr lang="sv-SE" sz="2000" dirty="0" smtClean="0"/>
              <a:t>- Skarpt </a:t>
            </a:r>
            <a:r>
              <a:rPr lang="sv-SE" sz="2000" dirty="0"/>
              <a:t>läge för leverans först vid </a:t>
            </a:r>
            <a:r>
              <a:rPr lang="sv-SE" sz="2000" dirty="0" smtClean="0"/>
              <a:t>s.k. ”avrop”</a:t>
            </a:r>
            <a:br>
              <a:rPr lang="sv-SE" sz="2000" dirty="0" smtClean="0"/>
            </a:br>
            <a:r>
              <a:rPr lang="sv-SE" sz="2000" dirty="0" smtClean="0"/>
              <a:t>- Inga volymgarantier</a:t>
            </a:r>
            <a:endParaRPr lang="sv-SE" sz="2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075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4712" y="1129574"/>
            <a:ext cx="7127875" cy="882650"/>
          </a:xfrm>
        </p:spPr>
        <p:txBody>
          <a:bodyPr/>
          <a:lstStyle/>
          <a:p>
            <a:r>
              <a:rPr lang="sv-SE" sz="3200" dirty="0" smtClean="0">
                <a:latin typeface="Museo 300" panose="02000000000000000000" pitchFamily="50" charset="0"/>
              </a:rPr>
              <a:t>Övergripande om offentlig upphandling</a:t>
            </a:r>
            <a:endParaRPr lang="sv-SE" sz="3200" dirty="0">
              <a:latin typeface="Museo 300" panose="02000000000000000000" pitchFamily="50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7247" y="2450635"/>
            <a:ext cx="7607865" cy="3563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2000" dirty="0">
                <a:latin typeface="Arial" charset="0"/>
                <a:cs typeface="Arial" charset="0"/>
              </a:rPr>
              <a:t>Regler finns för själva upphandlingsproceduren. 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dirty="0" smtClean="0">
                <a:latin typeface="Arial" charset="0"/>
                <a:cs typeface="Arial" charset="0"/>
              </a:rPr>
              <a:t>Upphandlingar ska annonseras, vilket sker </a:t>
            </a:r>
            <a:r>
              <a:rPr lang="sv-SE" sz="2000" dirty="0">
                <a:latin typeface="Arial" charset="0"/>
                <a:cs typeface="Arial" charset="0"/>
              </a:rPr>
              <a:t>i elektroniska </a:t>
            </a:r>
            <a:r>
              <a:rPr lang="sv-SE" sz="2000" dirty="0" smtClean="0">
                <a:latin typeface="Arial" charset="0"/>
                <a:cs typeface="Arial" charset="0"/>
              </a:rPr>
              <a:t>annonsdatabaser. 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dirty="0" smtClean="0">
                <a:latin typeface="Arial" charset="0"/>
                <a:cs typeface="Arial" charset="0"/>
              </a:rPr>
              <a:t>Kontroll av att anbudsgivarna är lämpliga och kvalificerar. 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dirty="0" smtClean="0">
                <a:latin typeface="Arial" charset="0"/>
                <a:cs typeface="Arial" charset="0"/>
              </a:rPr>
              <a:t>Därefter </a:t>
            </a:r>
            <a:r>
              <a:rPr lang="sv-SE" sz="2000" dirty="0" smtClean="0">
                <a:latin typeface="Arial" charset="0"/>
                <a:cs typeface="Arial" charset="0"/>
              </a:rPr>
              <a:t>utvärdering </a:t>
            </a:r>
            <a:r>
              <a:rPr lang="sv-SE" sz="2000" dirty="0" smtClean="0">
                <a:latin typeface="Arial" charset="0"/>
                <a:cs typeface="Arial" charset="0"/>
              </a:rPr>
              <a:t>av </a:t>
            </a:r>
            <a:r>
              <a:rPr lang="sv-SE" sz="2000" dirty="0">
                <a:latin typeface="Arial" charset="0"/>
                <a:cs typeface="Arial" charset="0"/>
              </a:rPr>
              <a:t>det ekonomiskt mest fördelaktiga anbudet utifrån:</a:t>
            </a:r>
            <a:br>
              <a:rPr lang="sv-SE" sz="2000" dirty="0">
                <a:latin typeface="Arial" charset="0"/>
                <a:cs typeface="Arial" charset="0"/>
              </a:rPr>
            </a:br>
            <a:r>
              <a:rPr lang="sv-SE" sz="2000" dirty="0">
                <a:latin typeface="Arial" charset="0"/>
                <a:cs typeface="Arial" charset="0"/>
              </a:rPr>
              <a:t>- bästa förhållandet pris-kvalitet, eller</a:t>
            </a:r>
            <a:br>
              <a:rPr lang="sv-SE" sz="2000" dirty="0">
                <a:latin typeface="Arial" charset="0"/>
                <a:cs typeface="Arial" charset="0"/>
              </a:rPr>
            </a:br>
            <a:r>
              <a:rPr lang="sv-SE" sz="2000" dirty="0">
                <a:latin typeface="Arial" charset="0"/>
                <a:cs typeface="Arial" charset="0"/>
              </a:rPr>
              <a:t>- kostnad, eller</a:t>
            </a:r>
            <a:br>
              <a:rPr lang="sv-SE" sz="2000" dirty="0">
                <a:latin typeface="Arial" charset="0"/>
                <a:cs typeface="Arial" charset="0"/>
              </a:rPr>
            </a:br>
            <a:r>
              <a:rPr lang="sv-SE" sz="2000" dirty="0">
                <a:latin typeface="Arial" charset="0"/>
                <a:cs typeface="Arial" charset="0"/>
              </a:rPr>
              <a:t>- pris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dirty="0" smtClean="0">
                <a:latin typeface="Arial" charset="0"/>
                <a:cs typeface="Arial" charset="0"/>
              </a:rPr>
              <a:t>Tilldelningsbeslut </a:t>
            </a:r>
            <a:r>
              <a:rPr lang="sv-SE" sz="2000" dirty="0" smtClean="0">
                <a:latin typeface="Arial" charset="0"/>
                <a:cs typeface="Arial" charset="0"/>
              </a:rPr>
              <a:t>om vem som </a:t>
            </a:r>
            <a:r>
              <a:rPr lang="sv-SE" sz="2000" dirty="0" smtClean="0">
                <a:latin typeface="Arial" charset="0"/>
                <a:cs typeface="Arial" charset="0"/>
              </a:rPr>
              <a:t>vunnit och skälen för detta. </a:t>
            </a:r>
            <a:endParaRPr lang="sv-SE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v-SE" sz="2000" dirty="0" smtClean="0">
                <a:latin typeface="Arial" charset="0"/>
                <a:cs typeface="Arial" charset="0"/>
              </a:rPr>
              <a:t>8 % av upphandlingarna överklagas.</a:t>
            </a:r>
            <a:endParaRPr lang="sv-SE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v-SE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v-SE" sz="2000" dirty="0">
              <a:latin typeface="Arial" charset="0"/>
              <a:cs typeface="Arial" charset="0"/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</p:txBody>
      </p:sp>
    </p:spTree>
    <p:extLst>
      <p:ext uri="{BB962C8B-B14F-4D97-AF65-F5344CB8AC3E}">
        <p14:creationId xmlns:p14="http://schemas.microsoft.com/office/powerpoint/2010/main" val="63090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2825" y="1186980"/>
            <a:ext cx="7127875" cy="882650"/>
          </a:xfrm>
        </p:spPr>
        <p:txBody>
          <a:bodyPr/>
          <a:lstStyle/>
          <a:p>
            <a:r>
              <a:rPr lang="sv-SE" dirty="0" smtClean="0">
                <a:latin typeface="Museo 300" panose="02000000000000000000" pitchFamily="50" charset="0"/>
              </a:rPr>
              <a:t>Direktupphandling</a:t>
            </a:r>
            <a:endParaRPr lang="sv-SE" dirty="0">
              <a:latin typeface="Museo 300" panose="02000000000000000000" pitchFamily="50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4600" y="1990013"/>
            <a:ext cx="7126100" cy="3563488"/>
          </a:xfrm>
        </p:spPr>
        <p:txBody>
          <a:bodyPr/>
          <a:lstStyle/>
          <a:p>
            <a:r>
              <a:rPr lang="sv-SE" sz="2000" dirty="0" smtClean="0">
                <a:latin typeface="Arial" charset="0"/>
                <a:cs typeface="Arial" charset="0"/>
              </a:rPr>
              <a:t>Ett mer formlöst förfarande.</a:t>
            </a:r>
          </a:p>
          <a:p>
            <a:r>
              <a:rPr lang="sv-SE" sz="2000" dirty="0" smtClean="0">
                <a:latin typeface="Arial" charset="0"/>
                <a:cs typeface="Arial" charset="0"/>
              </a:rPr>
              <a:t>Behöver </a:t>
            </a:r>
            <a:r>
              <a:rPr lang="sv-SE" sz="2000" dirty="0">
                <a:latin typeface="Arial" charset="0"/>
                <a:cs typeface="Arial" charset="0"/>
              </a:rPr>
              <a:t>inte </a:t>
            </a:r>
            <a:r>
              <a:rPr lang="sv-SE" sz="2000" dirty="0" smtClean="0">
                <a:latin typeface="Arial" charset="0"/>
                <a:cs typeface="Arial" charset="0"/>
              </a:rPr>
              <a:t>- </a:t>
            </a:r>
            <a:r>
              <a:rPr lang="sv-SE" sz="2000" dirty="0" smtClean="0">
                <a:latin typeface="Arial" charset="0"/>
                <a:cs typeface="Arial" charset="0"/>
              </a:rPr>
              <a:t>men kan - </a:t>
            </a:r>
            <a:r>
              <a:rPr lang="sv-SE" sz="2000" dirty="0" smtClean="0">
                <a:latin typeface="Arial" charset="0"/>
                <a:cs typeface="Arial" charset="0"/>
              </a:rPr>
              <a:t>annonseras. </a:t>
            </a:r>
          </a:p>
          <a:p>
            <a:r>
              <a:rPr lang="sv-SE" sz="2000" dirty="0" smtClean="0">
                <a:latin typeface="Arial" charset="0"/>
                <a:cs typeface="Arial" charset="0"/>
              </a:rPr>
              <a:t>Får ske under följande beloppsgränser:  </a:t>
            </a:r>
            <a:r>
              <a:rPr lang="sv-SE" sz="2000" u="sng" dirty="0" smtClean="0">
                <a:latin typeface="Arial" charset="0"/>
                <a:cs typeface="Arial" charset="0"/>
              </a:rPr>
              <a:t/>
            </a:r>
            <a:br>
              <a:rPr lang="sv-SE" sz="2000" u="sng" dirty="0" smtClean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>LOU </a:t>
            </a:r>
            <a:r>
              <a:rPr lang="sv-SE" sz="2000" dirty="0">
                <a:latin typeface="Arial" charset="0"/>
                <a:cs typeface="Arial" charset="0"/>
              </a:rPr>
              <a:t>(varor, tjänster, byggentreprenader): </a:t>
            </a:r>
            <a:r>
              <a:rPr lang="sv-SE" sz="2000" dirty="0" smtClean="0">
                <a:latin typeface="Arial" charset="0"/>
                <a:cs typeface="Arial" charset="0"/>
              </a:rPr>
              <a:t>586 </a:t>
            </a:r>
            <a:r>
              <a:rPr lang="sv-SE" sz="2000" dirty="0">
                <a:latin typeface="Arial" charset="0"/>
                <a:cs typeface="Arial" charset="0"/>
              </a:rPr>
              <a:t>907 </a:t>
            </a:r>
            <a:r>
              <a:rPr lang="sv-SE" sz="2000" dirty="0" smtClean="0">
                <a:latin typeface="Arial" charset="0"/>
                <a:cs typeface="Arial" charset="0"/>
              </a:rPr>
              <a:t>kr</a:t>
            </a:r>
            <a:r>
              <a:rPr lang="sv-SE" sz="2000" dirty="0">
                <a:latin typeface="Arial" charset="0"/>
                <a:cs typeface="Arial" charset="0"/>
              </a:rPr>
              <a:t/>
            </a:r>
            <a:br>
              <a:rPr lang="sv-SE" sz="2000" dirty="0">
                <a:latin typeface="Arial" charset="0"/>
                <a:cs typeface="Arial" charset="0"/>
              </a:rPr>
            </a:br>
            <a:r>
              <a:rPr lang="sv-SE" sz="2000" dirty="0">
                <a:latin typeface="Arial" charset="0"/>
                <a:cs typeface="Arial" charset="0"/>
              </a:rPr>
              <a:t>LUF (energi, vatten, post, transporter):1 092 436 </a:t>
            </a:r>
            <a:r>
              <a:rPr lang="sv-SE" sz="2000" dirty="0" smtClean="0">
                <a:latin typeface="Arial" charset="0"/>
                <a:cs typeface="Arial" charset="0"/>
              </a:rPr>
              <a:t>kr</a:t>
            </a:r>
          </a:p>
          <a:p>
            <a:r>
              <a:rPr lang="sv-SE" sz="2000" dirty="0" smtClean="0"/>
              <a:t>Avser totala </a:t>
            </a:r>
            <a:r>
              <a:rPr lang="sv-SE" sz="2000" dirty="0"/>
              <a:t>beloppet av en upphandlande myndighets direktupphandlingar av </a:t>
            </a:r>
            <a:r>
              <a:rPr lang="sv-SE" sz="2000" dirty="0" smtClean="0"/>
              <a:t>samma slag under </a:t>
            </a:r>
            <a:r>
              <a:rPr lang="sv-SE" sz="2000" dirty="0"/>
              <a:t>ett </a:t>
            </a:r>
            <a:r>
              <a:rPr lang="sv-SE" sz="2000" dirty="0" smtClean="0"/>
              <a:t>räkenskapsår</a:t>
            </a:r>
          </a:p>
          <a:p>
            <a:r>
              <a:rPr lang="sv-SE" sz="2000" dirty="0" smtClean="0"/>
              <a:t>Därutöver OK vid ”synnerliga skäl”</a:t>
            </a:r>
          </a:p>
          <a:p>
            <a:r>
              <a:rPr lang="sv-SE" sz="2000" dirty="0" smtClean="0">
                <a:latin typeface="Arial" charset="0"/>
                <a:cs typeface="Arial" charset="0"/>
              </a:rPr>
              <a:t>Myndigheterna </a:t>
            </a:r>
            <a:r>
              <a:rPr lang="sv-SE" sz="2000" dirty="0">
                <a:latin typeface="Arial" charset="0"/>
                <a:cs typeface="Arial" charset="0"/>
              </a:rPr>
              <a:t>ska ha riktlinjer för sin direktupphandling. </a:t>
            </a:r>
            <a:endParaRPr lang="sv-SE" sz="2000" dirty="0" smtClean="0">
              <a:latin typeface="Arial" charset="0"/>
              <a:cs typeface="Arial" charset="0"/>
            </a:endParaRPr>
          </a:p>
          <a:p>
            <a:r>
              <a:rPr lang="sv-SE" sz="2000" dirty="0" smtClean="0">
                <a:latin typeface="Arial" charset="0"/>
                <a:cs typeface="Arial" charset="0"/>
              </a:rPr>
              <a:t>Direktupphandlingar </a:t>
            </a:r>
            <a:r>
              <a:rPr lang="sv-SE" sz="2000" dirty="0">
                <a:latin typeface="Arial" charset="0"/>
                <a:cs typeface="Arial" charset="0"/>
              </a:rPr>
              <a:t>över 100 000 kr ska dokumenteras.</a:t>
            </a:r>
          </a:p>
          <a:p>
            <a:endParaRPr lang="sv-SE" sz="2000" dirty="0"/>
          </a:p>
          <a:p>
            <a:endParaRPr lang="sv-SE" sz="2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36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5347" y="1287463"/>
            <a:ext cx="7235353" cy="882650"/>
          </a:xfrm>
        </p:spPr>
        <p:txBody>
          <a:bodyPr/>
          <a:lstStyle/>
          <a:p>
            <a:r>
              <a:rPr lang="sv-SE" dirty="0" smtClean="0">
                <a:latin typeface="Museo 300" panose="02000000000000000000" pitchFamily="50" charset="0"/>
              </a:rPr>
              <a:t>De små företagen är många och viktiga</a:t>
            </a:r>
            <a:endParaRPr lang="sv-SE" dirty="0">
              <a:latin typeface="Museo 300" panose="02000000000000000000" pitchFamily="50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4600" y="2170113"/>
            <a:ext cx="7126100" cy="3563488"/>
          </a:xfrm>
        </p:spPr>
        <p:txBody>
          <a:bodyPr/>
          <a:lstStyle/>
          <a:p>
            <a:pPr eaLnBrk="1" hangingPunct="1"/>
            <a:r>
              <a:rPr lang="sv-SE" sz="2000" dirty="0"/>
              <a:t>De små företagen (0-49 anställda) utgör drygt 99 % av alla företag i Sverige (varav drygt 96 % har &lt; 10 anställda) </a:t>
            </a:r>
            <a:br>
              <a:rPr lang="sv-SE" sz="2000" dirty="0"/>
            </a:b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=&gt; </a:t>
            </a:r>
            <a:r>
              <a:rPr lang="sv-SE" sz="2000" dirty="0"/>
              <a:t>Betydelsefulla för </a:t>
            </a:r>
            <a:r>
              <a:rPr lang="sv-SE" sz="2000" dirty="0" smtClean="0"/>
              <a:t>konkurrens och mångfald </a:t>
            </a:r>
            <a:r>
              <a:rPr lang="sv-SE" sz="2000" dirty="0"/>
              <a:t>vid offentlig </a:t>
            </a:r>
            <a:r>
              <a:rPr lang="sv-SE" sz="2000" dirty="0" smtClean="0"/>
              <a:t>upphandling</a:t>
            </a:r>
            <a:r>
              <a:rPr lang="sv-SE" sz="2000" dirty="0" smtClean="0"/>
              <a:t>!</a:t>
            </a:r>
            <a:br>
              <a:rPr lang="sv-SE" sz="2000" dirty="0" smtClean="0"/>
            </a:br>
            <a:endParaRPr lang="sv-SE" sz="2000" dirty="0"/>
          </a:p>
          <a:p>
            <a:r>
              <a:rPr lang="sv-SE" sz="2000" dirty="0" smtClean="0"/>
              <a:t>Två anbud = det vanligaste antalet anbud</a:t>
            </a:r>
            <a:br>
              <a:rPr lang="sv-SE" sz="2000" dirty="0" smtClean="0"/>
            </a:b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=&gt; Bra om fler </a:t>
            </a:r>
            <a:r>
              <a:rPr lang="sv-SE" sz="2000" dirty="0"/>
              <a:t>företag </a:t>
            </a:r>
            <a:r>
              <a:rPr lang="sv-SE" sz="2000" dirty="0" smtClean="0"/>
              <a:t>deltar</a:t>
            </a:r>
            <a:endParaRPr lang="sv-SE" sz="2000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>
                <a:latin typeface="Arial" charset="0"/>
                <a:cs typeface="Arial" charset="0"/>
              </a:rPr>
              <a:t>18 januari 2018</a:t>
            </a:r>
          </a:p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4425933"/>
      </p:ext>
    </p:extLst>
  </p:cSld>
  <p:clrMapOvr>
    <a:masterClrMapping/>
  </p:clrMapOvr>
</p:sld>
</file>

<file path=ppt/theme/theme1.xml><?xml version="1.0" encoding="utf-8"?>
<a:theme xmlns:a="http://schemas.openxmlformats.org/drawingml/2006/main" name="Fore_PPTmall">
  <a:themeElements>
    <a:clrScheme name="ppt">
      <a:dk1>
        <a:sysClr val="windowText" lastClr="000000"/>
      </a:dk1>
      <a:lt1>
        <a:sysClr val="window" lastClr="FFFFFF"/>
      </a:lt1>
      <a:dk2>
        <a:srgbClr val="747678"/>
      </a:dk2>
      <a:lt2>
        <a:srgbClr val="B2B4B3"/>
      </a:lt2>
      <a:accent1>
        <a:srgbClr val="00C0A9"/>
      </a:accent1>
      <a:accent2>
        <a:srgbClr val="CB0044"/>
      </a:accent2>
      <a:accent3>
        <a:srgbClr val="FB4F14"/>
      </a:accent3>
      <a:accent4>
        <a:srgbClr val="747678"/>
      </a:accent4>
      <a:accent5>
        <a:srgbClr val="B2B4B3"/>
      </a:accent5>
      <a:accent6>
        <a:srgbClr val="00C0A9"/>
      </a:accent6>
      <a:hlink>
        <a:srgbClr val="00C0A9"/>
      </a:hlink>
      <a:folHlink>
        <a:srgbClr val="00C0A9"/>
      </a:folHlink>
    </a:clrScheme>
    <a:fontScheme name="Företagarn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Fore_PPTmall</Template>
  <TotalTime>2199</TotalTime>
  <Words>611</Words>
  <Application>Microsoft Office PowerPoint</Application>
  <PresentationFormat>Bildspel på skärmen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Museo 300</vt:lpstr>
      <vt:lpstr>Fore_PPTmall</vt:lpstr>
      <vt:lpstr>PowerPoint-presentation</vt:lpstr>
      <vt:lpstr>Offentlig upphandling  – en stor marknad </vt:lpstr>
      <vt:lpstr>Aktuellt inom upphandlingsområdet</vt:lpstr>
      <vt:lpstr>Upphandlingslagar</vt:lpstr>
      <vt:lpstr>Grundläggande principer som gäller all offentlig upphandling</vt:lpstr>
      <vt:lpstr>Upphandlingarna kan avse  olika slags avtal</vt:lpstr>
      <vt:lpstr>Övergripande om offentlig upphandling</vt:lpstr>
      <vt:lpstr>Direktupphandling</vt:lpstr>
      <vt:lpstr>De små företagen är många och viktiga</vt:lpstr>
      <vt:lpstr>Små företag och offentlig upphandling</vt:lpstr>
      <vt:lpstr>Kraven har stor betydelse för små företag</vt:lpstr>
      <vt:lpstr>Storleken har betydelse för små företag</vt:lpstr>
      <vt:lpstr>Vad bör små företag tänka på?</vt:lpstr>
      <vt:lpstr>Vad bör offentlig sektor tänka på?</vt:lpstr>
      <vt:lpstr>Har du frågor eller vill veta mer?</vt:lpstr>
      <vt:lpstr>Tack för att ni har lyssnat!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Huvudrubrik Arial Bold, 30 pt</dc:title>
  <dc:creator>ulrdyr</dc:creator>
  <cp:lastModifiedBy>Ulrica Dyrke</cp:lastModifiedBy>
  <cp:revision>331</cp:revision>
  <cp:lastPrinted>2017-01-18T18:38:22Z</cp:lastPrinted>
  <dcterms:created xsi:type="dcterms:W3CDTF">2010-11-22T09:24:33Z</dcterms:created>
  <dcterms:modified xsi:type="dcterms:W3CDTF">2018-01-16T15:24:48Z</dcterms:modified>
</cp:coreProperties>
</file>