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3" r:id="rId3"/>
    <p:sldId id="258" r:id="rId4"/>
    <p:sldId id="281" r:id="rId5"/>
    <p:sldId id="349" r:id="rId6"/>
    <p:sldId id="339" r:id="rId7"/>
    <p:sldId id="358" r:id="rId8"/>
    <p:sldId id="344" r:id="rId9"/>
    <p:sldId id="367" r:id="rId10"/>
    <p:sldId id="371" r:id="rId11"/>
    <p:sldId id="365" r:id="rId12"/>
    <p:sldId id="366" r:id="rId13"/>
    <p:sldId id="369" r:id="rId14"/>
    <p:sldId id="370" r:id="rId15"/>
    <p:sldId id="334" r:id="rId16"/>
    <p:sldId id="350" r:id="rId17"/>
    <p:sldId id="353" r:id="rId18"/>
    <p:sldId id="351" r:id="rId19"/>
    <p:sldId id="272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78261" autoAdjust="0"/>
  </p:normalViewPr>
  <p:slideViewPr>
    <p:cSldViewPr snapToGrid="0" showGuides="1">
      <p:cViewPr varScale="1">
        <p:scale>
          <a:sx n="89" d="100"/>
          <a:sy n="89" d="100"/>
        </p:scale>
        <p:origin x="1152" y="84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-63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notesViewPr>
    <p:cSldViewPr snapToGrid="0" showGuides="1">
      <p:cViewPr varScale="1">
        <p:scale>
          <a:sx n="58" d="100"/>
          <a:sy n="58" d="100"/>
        </p:scale>
        <p:origin x="325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log01\Gemensam\S2\Magnus%20Matts\15-0005%20Statistikprojektet\Rapport%202016\Statistikunderlag\SME-data\Data%20SME%202016%20med%20kompletta%20data%20f&#246;r%20201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219\Desktop\Presentationer%20om%20statistik\Fr&#229;ga10_Export_till_excel%20201611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78164518104996"/>
          <c:y val="0.14196215111714888"/>
          <c:w val="0.80839777412119751"/>
          <c:h val="0.7756326039248094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/>
      </a:solidFill>
      <a:prstDash val="solid"/>
      <a:miter lim="800000"/>
    </a:ln>
    <a:effectLst/>
  </c:spPr>
  <c:txPr>
    <a:bodyPr/>
    <a:lstStyle/>
    <a:p>
      <a:pPr>
        <a:defRPr sz="850">
          <a:latin typeface="Arial" pitchFamily="34" charset="0"/>
          <a:cs typeface="Arial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13403-ED57-49AA-B58E-F9FE7E243A67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EB8B-504D-4819-858F-31C874E2B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B733-447A-4146-BD66-3EB03995A783}" type="datetimeFigureOut">
              <a:rPr lang="en-GB" smtClean="0"/>
              <a:t>17/01/2018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32EE-547D-462E-8FC6-765731D95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1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4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de organisationer som lämnade anbud 2014 utgjordes drygt fyra av tio (41%) av mikroföretag, en dryg tredjedel av små företag (35%) och en dryg tiondel (11%) av medelstora företag. </a:t>
            </a:r>
            <a:r>
              <a:rPr lang="sv-SE" b="1" u="none" dirty="0"/>
              <a:t>76 procent av anbudsgivarna </a:t>
            </a:r>
            <a:r>
              <a:rPr lang="sv-SE" b="1" dirty="0"/>
              <a:t>är alltså små företag eller mikroföretag.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Endast fyra procent av anbudsgivarna var stora företag.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Övriga nio procent av anbudsgivarna utgjordes av företag där vi saknar tillgång till organisationsuppgifter, som till exempel enskilda näringsidkare, myndigheter och utländska bolag.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32EE-547D-462E-8FC6-765731D958B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078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12750" y="1238250"/>
            <a:ext cx="5943600" cy="3343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/>
              <a:t>Bilden visar totala</a:t>
            </a:r>
            <a:r>
              <a:rPr lang="sv-SE" i="1" baseline="0" dirty="0"/>
              <a:t> kontrakterade anbud fördelat efter företagsstorlek (EU definition).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Små företag och mikroföretag står för drygt hälften, 52 procent, av kontrakterade anbud. Stora företag står för drygt</a:t>
            </a:r>
            <a:r>
              <a:rPr lang="sv-SE" sz="1200" baseline="0" dirty="0"/>
              <a:t> en fjärdedel, 24 procent.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Fyra av tio anbud, drygt 40 procent, kontrakteras. Detta oavsett företagsstorlek.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Stora företag lämna många anbud 23,8 i snitt , små företag 3,1 i snitt och 1,9 mikro</a:t>
            </a:r>
            <a:br>
              <a:rPr lang="sv-SE" sz="1200" dirty="0"/>
            </a:br>
            <a:br>
              <a:rPr lang="sv-SE" sz="1200" dirty="0"/>
            </a:b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SME Mikro</a:t>
            </a:r>
            <a:r>
              <a:rPr lang="sv-SE" sz="1200" baseline="0" dirty="0"/>
              <a:t> står för 76% och vinner 52% medan stora står för 24% och vinner 24% - något som kan bevisa att övning lönar sig, eller?</a:t>
            </a: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32EE-547D-462E-8FC6-765731D958B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542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Inom regeringsuppdraget</a:t>
            </a:r>
            <a:r>
              <a:rPr lang="sv-SE" baseline="0" dirty="0"/>
              <a:t> Främja innovation genom tidig dialog</a:t>
            </a:r>
            <a:r>
              <a:rPr lang="sv-S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samverkar vi med upphandlande myndigheter och enheter som vill testa dialogmetoder och funktionskrav i en upphandling,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erbjuder vi tillfällen till kunskapsdelning inom områdena tidig dialog och funktionskrav, samt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bygger vi upp en kunskapsbank för att sprida kunskap om vad andra har gjort och metoder för hur du kan göra.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8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13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8588" y="1344613"/>
            <a:ext cx="6451600" cy="36290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Upphandlingsmyndighetens vision är sunda offentliga affärer för en hållbar framtid.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Vi är en ung myndighet med uppdrag </a:t>
            </a:r>
            <a:r>
              <a:rPr lang="sv-SE" dirty="0"/>
              <a:t>att utveckla vägledning och stöd för de som genomför eller deltar i offentlig upphandling.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9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r>
              <a:rPr lang="sv-SE" dirty="0"/>
              <a:t>Myndigheten ska verka för en rättssäker, effektiv och ur alla perspektiv hållbar upphandling till nytta för medborgarna och näringslivets utveckling. </a:t>
            </a:r>
          </a:p>
          <a:p>
            <a:r>
              <a:rPr lang="sv-SE" dirty="0"/>
              <a:t>Vi ska främja innovativa lösningar inom upphandling och bidra till att stärka upphandlingens strategiska betydelse. Vi har flera särskilda regeringsuppdrag inom området.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13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Upphandlande</a:t>
            </a:r>
            <a:r>
              <a:rPr lang="sv-SE" baseline="0" dirty="0"/>
              <a:t> myndigheter och enheter samt anbudsgivare till offentlig sektor (framförallt små och medelstora företag) är våra huvudmålgrupper.</a:t>
            </a:r>
          </a:p>
          <a:p>
            <a:r>
              <a:rPr lang="sv-SE" dirty="0"/>
              <a:t>Vi riktar oss</a:t>
            </a:r>
            <a:r>
              <a:rPr lang="sv-SE" baseline="0" dirty="0"/>
              <a:t> självklart även till branschföreträdare och branschorganisationer och andra samverkande myndigheter samt till vår uppdragsgivare regeringen.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9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Nämna att en tanke finns att göra en motsvarande för anbudsgivarnas anbudsprocess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7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6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De sju inriktningsmålen i den nationella upphandlingsstrategin</a:t>
            </a:r>
          </a:p>
          <a:p>
            <a:r>
              <a:rPr lang="sv-SE" dirty="0"/>
              <a:t>Det första inriktningsmålet är det övergripande</a:t>
            </a:r>
          </a:p>
          <a:p>
            <a:r>
              <a:rPr lang="sv-SE" dirty="0"/>
              <a:t>De andra sex måste finnas på plats för att mål 1 ska kunna nås.</a:t>
            </a:r>
          </a:p>
          <a:p>
            <a:r>
              <a:rPr lang="sv-SE" b="1" dirty="0"/>
              <a:t>Första målet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Del av verksamhetsutvecklingen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Ta fram en inköpsstrategi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För statistik över inköpen</a:t>
            </a:r>
          </a:p>
          <a:p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Andra målet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God inköpskompetens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Forskning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Elektronisk inköpsprocess</a:t>
            </a:r>
            <a:r>
              <a:rPr lang="sv-SE" dirty="0"/>
              <a:t> </a:t>
            </a:r>
          </a:p>
          <a:p>
            <a:pPr marL="0" algn="l" defTabSz="914400" rtl="0" eaLnBrk="1" latinLnBrk="0" hangingPunct="1"/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Tredje målet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Förbättra förtroendet och förutsättningarna för konkurrens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Inkludera leverantörsperspektiv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Bättre interaktion och dialog 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Förutsättningar för SME</a:t>
            </a:r>
            <a:r>
              <a:rPr lang="sv-SE" dirty="0"/>
              <a:t> </a:t>
            </a:r>
          </a:p>
          <a:p>
            <a:pPr marL="0" algn="l" defTabSz="914400" rtl="0" eaLnBrk="1" latinLnBrk="0" hangingPunct="1"/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Fjärde målet</a:t>
            </a:r>
          </a:p>
          <a:p>
            <a:pPr marL="0" algn="l" defTabSz="914400" rtl="0" eaLnBrk="1" latinLnBrk="0" hangingPunct="1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Förhinda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korruption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Rättsprocesser undvikas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Genomför uppföljningar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Femte målet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Innovationsupphandling som en del av verksamhetsutvecklingen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Funktionskrav</a:t>
            </a:r>
            <a:r>
              <a:rPr lang="sv-SE" dirty="0"/>
              <a:t> </a:t>
            </a:r>
          </a:p>
          <a:p>
            <a:pPr marL="0" algn="l" defTabSz="914400" rtl="0" eaLnBrk="1" latinLnBrk="0" hangingPunct="1"/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Sjätte målet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Öka användandet av miljökriterier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Ställ djurskyddskrav</a:t>
            </a:r>
            <a:r>
              <a:rPr lang="sv-SE" dirty="0"/>
              <a:t> </a:t>
            </a:r>
          </a:p>
          <a:p>
            <a:pPr marL="0" algn="l" defTabSz="914400" rtl="0" eaLnBrk="1" latinLnBrk="0" hangingPunct="1"/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Sjunde målet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Öka sociala hänsyn i upphandling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Ställ krav om skäliga anställningsvillkor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Öka sysselsättningen genom upphandling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Möjliggör för idéburna organisationer</a:t>
            </a:r>
            <a:r>
              <a:rPr lang="sv-SE" dirty="0"/>
              <a:t> </a:t>
            </a:r>
            <a:b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9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</a:t>
            </a:r>
          </a:p>
          <a:p>
            <a:r>
              <a:rPr lang="sv-SE" dirty="0"/>
              <a:t>På</a:t>
            </a:r>
            <a:r>
              <a:rPr lang="sv-SE" baseline="0" dirty="0"/>
              <a:t> agendan att följa upp tidigare års rapport och ta fram ny statistik så vi har underlag för vilket typ av stöd som behövs.</a:t>
            </a:r>
          </a:p>
          <a:p>
            <a:endParaRPr lang="sv-SE" baseline="0" dirty="0"/>
          </a:p>
          <a:p>
            <a:r>
              <a:rPr lang="sv-SE" baseline="0" dirty="0"/>
              <a:t>Under första året har vi bl.a. haft utbildningsinsatser för leverantörer inom vård och omsorg. </a:t>
            </a:r>
          </a:p>
          <a:p>
            <a:endParaRPr lang="sv-SE" baseline="0" dirty="0"/>
          </a:p>
          <a:p>
            <a:r>
              <a:rPr lang="sv-SE" baseline="0" dirty="0"/>
              <a:t>Integrerat i övriga projekt exempelvis ny lagstiftning.</a:t>
            </a:r>
          </a:p>
          <a:p>
            <a:r>
              <a:rPr lang="sv-SE" baseline="0" dirty="0"/>
              <a:t>Huvudregeln i nya lagstiftningen – att dela upp.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32EE-547D-462E-8FC6-765731D958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8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049913" y="2125253"/>
            <a:ext cx="7589207" cy="1318501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in 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052337" y="3727396"/>
            <a:ext cx="7591351" cy="8298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Titel, datum och namn</a:t>
            </a:r>
          </a:p>
        </p:txBody>
      </p:sp>
    </p:spTree>
    <p:extLst>
      <p:ext uri="{BB962C8B-B14F-4D97-AF65-F5344CB8AC3E}">
        <p14:creationId xmlns:p14="http://schemas.microsoft.com/office/powerpoint/2010/main" val="35266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753" y="915068"/>
            <a:ext cx="9114367" cy="654971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526401" y="1981201"/>
            <a:ext cx="9122551" cy="3814763"/>
          </a:xfrm>
        </p:spPr>
        <p:txBody>
          <a:bodyPr/>
          <a:lstStyle>
            <a:lvl2pPr marL="539750" indent="-274638">
              <a:buClr>
                <a:schemeClr val="accent3"/>
              </a:buClr>
              <a:buSzPct val="70000"/>
              <a:buFont typeface="Wingdings 3" panose="05040102010807070707" pitchFamily="18" charset="2"/>
              <a:buChar char="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48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753" y="915068"/>
            <a:ext cx="9114367" cy="654971"/>
          </a:xfrm>
        </p:spPr>
        <p:txBody>
          <a:bodyPr lIns="0" tIns="0" rIns="0" bIns="0" anchor="t" anchorCtr="0">
            <a:normAutofit/>
          </a:bodyPr>
          <a:lstStyle>
            <a:lvl1pPr>
              <a:defRPr sz="3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526401" y="1981200"/>
            <a:ext cx="4609904" cy="3814763"/>
          </a:xfrm>
        </p:spPr>
        <p:txBody>
          <a:bodyPr/>
          <a:lstStyle>
            <a:lvl2pPr marL="539750" indent="-274638">
              <a:buClr>
                <a:schemeClr val="accent3"/>
              </a:buClr>
              <a:buSzPct val="70000"/>
              <a:buFont typeface="Wingdings 3" panose="05040102010807070707" pitchFamily="18" charset="2"/>
              <a:buChar char="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6233653" y="1981200"/>
            <a:ext cx="4415299" cy="38147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4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753" y="915068"/>
            <a:ext cx="9114367" cy="65497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sv-SE" sz="3600" b="1" dirty="0"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26400" y="1972733"/>
            <a:ext cx="4464000" cy="3823230"/>
          </a:xfrm>
        </p:spPr>
        <p:txBody>
          <a:bodyPr/>
          <a:lstStyle>
            <a:lvl2pPr marL="539750" indent="-274638">
              <a:buClr>
                <a:schemeClr val="accent3"/>
              </a:buClr>
              <a:buSzPct val="70000"/>
              <a:buFont typeface="Wingdings 3" panose="05040102010807070707" pitchFamily="18" charset="2"/>
              <a:buChar char="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84491" y="1972733"/>
            <a:ext cx="4464000" cy="3823230"/>
          </a:xfrm>
        </p:spPr>
        <p:txBody>
          <a:bodyPr/>
          <a:lstStyle>
            <a:lvl2pPr marL="539750" indent="-274638">
              <a:buClr>
                <a:schemeClr val="accent3"/>
              </a:buClr>
              <a:buSzPct val="70000"/>
              <a:buFont typeface="Wingdings 3" panose="05040102010807070707" pitchFamily="18" charset="2"/>
              <a:buChar char="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47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8168" y="-4761"/>
            <a:ext cx="10799233" cy="6545262"/>
          </a:xfrm>
          <a:custGeom>
            <a:avLst/>
            <a:gdLst>
              <a:gd name="connsiteX0" fmla="*/ 0 w 6143625"/>
              <a:gd name="connsiteY0" fmla="*/ 0 h 4984750"/>
              <a:gd name="connsiteX1" fmla="*/ 6143625 w 6143625"/>
              <a:gd name="connsiteY1" fmla="*/ 0 h 4984750"/>
              <a:gd name="connsiteX2" fmla="*/ 6143625 w 6143625"/>
              <a:gd name="connsiteY2" fmla="*/ 4984750 h 4984750"/>
              <a:gd name="connsiteX3" fmla="*/ 0 w 6143625"/>
              <a:gd name="connsiteY3" fmla="*/ 4984750 h 4984750"/>
              <a:gd name="connsiteX4" fmla="*/ 0 w 6143625"/>
              <a:gd name="connsiteY4" fmla="*/ 0 h 4984750"/>
              <a:gd name="connsiteX0" fmla="*/ 81116 w 6143625"/>
              <a:gd name="connsiteY0" fmla="*/ 0 h 5095363"/>
              <a:gd name="connsiteX1" fmla="*/ 6143625 w 6143625"/>
              <a:gd name="connsiteY1" fmla="*/ 110613 h 5095363"/>
              <a:gd name="connsiteX2" fmla="*/ 6143625 w 6143625"/>
              <a:gd name="connsiteY2" fmla="*/ 5095363 h 5095363"/>
              <a:gd name="connsiteX3" fmla="*/ 0 w 6143625"/>
              <a:gd name="connsiteY3" fmla="*/ 5095363 h 5095363"/>
              <a:gd name="connsiteX4" fmla="*/ 81116 w 6143625"/>
              <a:gd name="connsiteY4" fmla="*/ 0 h 5095363"/>
              <a:gd name="connsiteX0" fmla="*/ 81116 w 6143625"/>
              <a:gd name="connsiteY0" fmla="*/ 0 h 5095363"/>
              <a:gd name="connsiteX1" fmla="*/ 1919288 w 6143625"/>
              <a:gd name="connsiteY1" fmla="*/ 24889 h 5095363"/>
              <a:gd name="connsiteX2" fmla="*/ 6143625 w 6143625"/>
              <a:gd name="connsiteY2" fmla="*/ 110613 h 5095363"/>
              <a:gd name="connsiteX3" fmla="*/ 6143625 w 6143625"/>
              <a:gd name="connsiteY3" fmla="*/ 5095363 h 5095363"/>
              <a:gd name="connsiteX4" fmla="*/ 0 w 6143625"/>
              <a:gd name="connsiteY4" fmla="*/ 5095363 h 5095363"/>
              <a:gd name="connsiteX5" fmla="*/ 81116 w 6143625"/>
              <a:gd name="connsiteY5" fmla="*/ 0 h 5095363"/>
              <a:gd name="connsiteX0" fmla="*/ 81116 w 6143625"/>
              <a:gd name="connsiteY0" fmla="*/ 498986 h 5594349"/>
              <a:gd name="connsiteX1" fmla="*/ 942975 w 6143625"/>
              <a:gd name="connsiteY1" fmla="*/ 0 h 5594349"/>
              <a:gd name="connsiteX2" fmla="*/ 6143625 w 6143625"/>
              <a:gd name="connsiteY2" fmla="*/ 609599 h 5594349"/>
              <a:gd name="connsiteX3" fmla="*/ 6143625 w 6143625"/>
              <a:gd name="connsiteY3" fmla="*/ 5594349 h 5594349"/>
              <a:gd name="connsiteX4" fmla="*/ 0 w 6143625"/>
              <a:gd name="connsiteY4" fmla="*/ 5594349 h 5594349"/>
              <a:gd name="connsiteX5" fmla="*/ 81116 w 6143625"/>
              <a:gd name="connsiteY5" fmla="*/ 498986 h 5594349"/>
              <a:gd name="connsiteX0" fmla="*/ 81116 w 7400925"/>
              <a:gd name="connsiteY0" fmla="*/ 498986 h 5594349"/>
              <a:gd name="connsiteX1" fmla="*/ 942975 w 7400925"/>
              <a:gd name="connsiteY1" fmla="*/ 0 h 5594349"/>
              <a:gd name="connsiteX2" fmla="*/ 7400925 w 7400925"/>
              <a:gd name="connsiteY2" fmla="*/ 6349 h 5594349"/>
              <a:gd name="connsiteX3" fmla="*/ 6143625 w 7400925"/>
              <a:gd name="connsiteY3" fmla="*/ 5594349 h 5594349"/>
              <a:gd name="connsiteX4" fmla="*/ 0 w 7400925"/>
              <a:gd name="connsiteY4" fmla="*/ 5594349 h 5594349"/>
              <a:gd name="connsiteX5" fmla="*/ 81116 w 7400925"/>
              <a:gd name="connsiteY5" fmla="*/ 498986 h 5594349"/>
              <a:gd name="connsiteX0" fmla="*/ 81116 w 7400925"/>
              <a:gd name="connsiteY0" fmla="*/ 498986 h 5594349"/>
              <a:gd name="connsiteX1" fmla="*/ 942975 w 7400925"/>
              <a:gd name="connsiteY1" fmla="*/ 0 h 5594349"/>
              <a:gd name="connsiteX2" fmla="*/ 7400925 w 7400925"/>
              <a:gd name="connsiteY2" fmla="*/ 6349 h 5594349"/>
              <a:gd name="connsiteX3" fmla="*/ 7394575 w 7400925"/>
              <a:gd name="connsiteY3" fmla="*/ 4356099 h 5594349"/>
              <a:gd name="connsiteX4" fmla="*/ 0 w 7400925"/>
              <a:gd name="connsiteY4" fmla="*/ 5594349 h 5594349"/>
              <a:gd name="connsiteX5" fmla="*/ 81116 w 7400925"/>
              <a:gd name="connsiteY5" fmla="*/ 498986 h 5594349"/>
              <a:gd name="connsiteX0" fmla="*/ 81116 w 7400925"/>
              <a:gd name="connsiteY0" fmla="*/ 498986 h 5594349"/>
              <a:gd name="connsiteX1" fmla="*/ 942975 w 7400925"/>
              <a:gd name="connsiteY1" fmla="*/ 0 h 5594349"/>
              <a:gd name="connsiteX2" fmla="*/ 7400925 w 7400925"/>
              <a:gd name="connsiteY2" fmla="*/ 6349 h 5594349"/>
              <a:gd name="connsiteX3" fmla="*/ 7394575 w 7400925"/>
              <a:gd name="connsiteY3" fmla="*/ 4356099 h 5594349"/>
              <a:gd name="connsiteX4" fmla="*/ 4264025 w 7400925"/>
              <a:gd name="connsiteY4" fmla="*/ 4881562 h 5594349"/>
              <a:gd name="connsiteX5" fmla="*/ 0 w 7400925"/>
              <a:gd name="connsiteY5" fmla="*/ 5594349 h 5594349"/>
              <a:gd name="connsiteX6" fmla="*/ 81116 w 7400925"/>
              <a:gd name="connsiteY6" fmla="*/ 498986 h 5594349"/>
              <a:gd name="connsiteX0" fmla="*/ 81116 w 7400925"/>
              <a:gd name="connsiteY0" fmla="*/ 498986 h 6532562"/>
              <a:gd name="connsiteX1" fmla="*/ 942975 w 7400925"/>
              <a:gd name="connsiteY1" fmla="*/ 0 h 6532562"/>
              <a:gd name="connsiteX2" fmla="*/ 7400925 w 7400925"/>
              <a:gd name="connsiteY2" fmla="*/ 6349 h 6532562"/>
              <a:gd name="connsiteX3" fmla="*/ 7394575 w 7400925"/>
              <a:gd name="connsiteY3" fmla="*/ 4356099 h 6532562"/>
              <a:gd name="connsiteX4" fmla="*/ 3597275 w 7400925"/>
              <a:gd name="connsiteY4" fmla="*/ 6532562 h 6532562"/>
              <a:gd name="connsiteX5" fmla="*/ 0 w 7400925"/>
              <a:gd name="connsiteY5" fmla="*/ 5594349 h 6532562"/>
              <a:gd name="connsiteX6" fmla="*/ 81116 w 7400925"/>
              <a:gd name="connsiteY6" fmla="*/ 498986 h 6532562"/>
              <a:gd name="connsiteX0" fmla="*/ 779616 w 8099425"/>
              <a:gd name="connsiteY0" fmla="*/ 498986 h 6532562"/>
              <a:gd name="connsiteX1" fmla="*/ 1641475 w 8099425"/>
              <a:gd name="connsiteY1" fmla="*/ 0 h 6532562"/>
              <a:gd name="connsiteX2" fmla="*/ 8099425 w 8099425"/>
              <a:gd name="connsiteY2" fmla="*/ 6349 h 6532562"/>
              <a:gd name="connsiteX3" fmla="*/ 8093075 w 8099425"/>
              <a:gd name="connsiteY3" fmla="*/ 4356099 h 6532562"/>
              <a:gd name="connsiteX4" fmla="*/ 4295775 w 8099425"/>
              <a:gd name="connsiteY4" fmla="*/ 6532562 h 6532562"/>
              <a:gd name="connsiteX5" fmla="*/ 0 w 8099425"/>
              <a:gd name="connsiteY5" fmla="*/ 4991099 h 6532562"/>
              <a:gd name="connsiteX6" fmla="*/ 779616 w 8099425"/>
              <a:gd name="connsiteY6" fmla="*/ 498986 h 6532562"/>
              <a:gd name="connsiteX0" fmla="*/ 779616 w 8099425"/>
              <a:gd name="connsiteY0" fmla="*/ 498986 h 6545262"/>
              <a:gd name="connsiteX1" fmla="*/ 1641475 w 8099425"/>
              <a:gd name="connsiteY1" fmla="*/ 0 h 6545262"/>
              <a:gd name="connsiteX2" fmla="*/ 8099425 w 8099425"/>
              <a:gd name="connsiteY2" fmla="*/ 6349 h 6545262"/>
              <a:gd name="connsiteX3" fmla="*/ 8093075 w 8099425"/>
              <a:gd name="connsiteY3" fmla="*/ 4356099 h 6545262"/>
              <a:gd name="connsiteX4" fmla="*/ 4276725 w 8099425"/>
              <a:gd name="connsiteY4" fmla="*/ 6545262 h 6545262"/>
              <a:gd name="connsiteX5" fmla="*/ 0 w 8099425"/>
              <a:gd name="connsiteY5" fmla="*/ 4991099 h 6545262"/>
              <a:gd name="connsiteX6" fmla="*/ 779616 w 8099425"/>
              <a:gd name="connsiteY6" fmla="*/ 498986 h 654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9425" h="6545262">
                <a:moveTo>
                  <a:pt x="779616" y="498986"/>
                </a:moveTo>
                <a:lnTo>
                  <a:pt x="1641475" y="0"/>
                </a:lnTo>
                <a:lnTo>
                  <a:pt x="8099425" y="6349"/>
                </a:lnTo>
                <a:cubicBezTo>
                  <a:pt x="8097308" y="1456266"/>
                  <a:pt x="8095192" y="2906182"/>
                  <a:pt x="8093075" y="4356099"/>
                </a:cubicBezTo>
                <a:lnTo>
                  <a:pt x="4276725" y="6545262"/>
                </a:lnTo>
                <a:lnTo>
                  <a:pt x="0" y="4991099"/>
                </a:lnTo>
                <a:lnTo>
                  <a:pt x="779616" y="498986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52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754" y="915068"/>
            <a:ext cx="9114367" cy="65497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sv-SE" sz="3600" b="1" dirty="0"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2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1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9680369" y="5978106"/>
            <a:ext cx="2301721" cy="69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02892" y="65420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14683" y="6541201"/>
            <a:ext cx="4837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94189" y="6542011"/>
            <a:ext cx="614516" cy="330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028622-5333-420B-827E-A6930E041D2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46" y="5850870"/>
            <a:ext cx="1934407" cy="850326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94189" y="6643375"/>
            <a:ext cx="418286" cy="215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9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1" r:id="rId5"/>
    <p:sldLayoutId id="2147483654" r:id="rId6"/>
    <p:sldLayoutId id="2147483655" r:id="rId7"/>
    <p:sldLayoutId id="21474836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825" indent="-252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 3" panose="05040102010807070707" pitchFamily="18" charset="2"/>
        <a:buChar char="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0000"/>
        <a:buFont typeface="Wingdings 3" panose="05040102010807070707" pitchFamily="18" charset="2"/>
        <a:buChar char="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36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6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967" userDrawn="1">
          <p15:clr>
            <a:srgbClr val="F26B43"/>
          </p15:clr>
        </p15:guide>
        <p15:guide id="3" orient="horz" pos="989" userDrawn="1">
          <p15:clr>
            <a:srgbClr val="F26B43"/>
          </p15:clr>
        </p15:guide>
        <p15:guide id="4" pos="6708" userDrawn="1">
          <p15:clr>
            <a:srgbClr val="F26B43"/>
          </p15:clr>
        </p15:guide>
        <p15:guide id="5" orient="horz" pos="36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3049913" y="2125253"/>
            <a:ext cx="8273761" cy="1318501"/>
          </a:xfrm>
        </p:spPr>
        <p:txBody>
          <a:bodyPr>
            <a:noAutofit/>
          </a:bodyPr>
          <a:lstStyle/>
          <a:p>
            <a:r>
              <a:rPr lang="sv-SE" sz="5400" dirty="0"/>
              <a:t>Upphandlingsmyndigheten</a:t>
            </a:r>
            <a:br>
              <a:rPr lang="sv-SE" sz="5400" dirty="0"/>
            </a:br>
            <a:r>
              <a:rPr lang="sv-SE" sz="2800" i="1" dirty="0"/>
              <a:t>–</a:t>
            </a:r>
            <a:r>
              <a:rPr lang="sv-SE" sz="2800" dirty="0"/>
              <a:t> med uppdrag att utveckla upphandling och inköp</a:t>
            </a:r>
            <a:endParaRPr lang="sv-SE" sz="3200" dirty="0"/>
          </a:p>
        </p:txBody>
      </p:sp>
      <p:sp>
        <p:nvSpPr>
          <p:cNvPr id="11" name="Underrubrik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18 januari 2018</a:t>
            </a:r>
          </a:p>
          <a:p>
            <a:r>
              <a:rPr lang="sv-SE" dirty="0"/>
              <a:t>Anna Lönnerberg och Johanna Enberg</a:t>
            </a:r>
          </a:p>
        </p:txBody>
      </p:sp>
    </p:spTree>
    <p:extLst>
      <p:ext uri="{BB962C8B-B14F-4D97-AF65-F5344CB8AC3E}">
        <p14:creationId xmlns:p14="http://schemas.microsoft.com/office/powerpoint/2010/main" val="34187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3154666" y="3074644"/>
            <a:ext cx="5476059" cy="46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Vi har i uppdrag att underlätta för små och medelstora företag samt idéburna organisationer att delta i upphandling.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37" y="548000"/>
            <a:ext cx="1797949" cy="179794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05" y="4517269"/>
            <a:ext cx="1811900" cy="1811900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3154666" y="2461009"/>
            <a:ext cx="6835775" cy="654971"/>
          </a:xfrm>
        </p:spPr>
        <p:txBody>
          <a:bodyPr>
            <a:normAutofit/>
          </a:bodyPr>
          <a:lstStyle/>
          <a:p>
            <a:r>
              <a:rPr lang="sv-SE" dirty="0"/>
              <a:t>Små och medelstora företag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94" y="446944"/>
            <a:ext cx="1799508" cy="179950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84" y="547999"/>
            <a:ext cx="1799508" cy="179950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79" y="4068815"/>
            <a:ext cx="1839860" cy="183986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92" y="4191646"/>
            <a:ext cx="1949848" cy="19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6"/>
          <p:cNvGraphicFramePr>
            <a:graphicFrameLocks/>
          </p:cNvGraphicFramePr>
          <p:nvPr>
            <p:extLst/>
          </p:nvPr>
        </p:nvGraphicFramePr>
        <p:xfrm>
          <a:off x="5920155" y="1519101"/>
          <a:ext cx="4308231" cy="449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Vilka är anbudsgivarna?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Mikro- och små företag utgör  75 %  av </a:t>
            </a:r>
            <a:r>
              <a:rPr lang="sv-SE" sz="2400" dirty="0"/>
              <a:t>anbudsgivarna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9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194189" y="6542011"/>
            <a:ext cx="614516" cy="330738"/>
          </a:xfrm>
        </p:spPr>
        <p:txBody>
          <a:bodyPr/>
          <a:lstStyle/>
          <a:p>
            <a:fld id="{5B028622-5333-420B-827E-A6930E041D2E}" type="slidenum">
              <a:rPr lang="sv-SE" smtClean="0"/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C67E77-4042-432A-AB0B-CD6014DC2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609" y="915068"/>
            <a:ext cx="4463130" cy="51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Vilka vinner kontrakten?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Mikro- och små företag står för drygt hälften, 51 procent, av kontrakterade anbud.</a:t>
            </a:r>
          </a:p>
          <a:p>
            <a:endParaRPr lang="sv-SE" dirty="0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0F970E1D-217C-4E80-9F4A-A5CD877F8200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682501886"/>
              </p:ext>
            </p:extLst>
          </p:nvPr>
        </p:nvGraphicFramePr>
        <p:xfrm>
          <a:off x="6234113" y="1981200"/>
          <a:ext cx="4414837" cy="3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194189" y="6542011"/>
            <a:ext cx="614516" cy="330738"/>
          </a:xfrm>
        </p:spPr>
        <p:txBody>
          <a:bodyPr/>
          <a:lstStyle/>
          <a:p>
            <a:fld id="{5B028622-5333-420B-827E-A6930E041D2E}" type="slidenum">
              <a:rPr lang="sv-SE" smtClean="0"/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36ED31-E09E-4C5B-B761-B53A3CC4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895" y="895333"/>
            <a:ext cx="4283242" cy="50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5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CE423-37AC-44D3-A17B-6A56E8C7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Leverantörsmångfald – I fokus 2018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CD57AF0-CA2B-4456-B6B9-12346FDB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13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EA3A53-C3CC-425C-B241-1AF1BE90E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6400" y="1981200"/>
            <a:ext cx="7628357" cy="3814763"/>
          </a:xfrm>
        </p:spPr>
        <p:txBody>
          <a:bodyPr/>
          <a:lstStyle/>
          <a:p>
            <a:r>
              <a:rPr lang="sv-SE" sz="2400" dirty="0"/>
              <a:t>Aktivitet med syftet att underlätta för små företag att delta i offentlig upphandling</a:t>
            </a:r>
          </a:p>
          <a:p>
            <a:endParaRPr lang="sv-SE" sz="2400" dirty="0"/>
          </a:p>
          <a:p>
            <a:r>
              <a:rPr lang="sv-SE" sz="2400" dirty="0"/>
              <a:t>”</a:t>
            </a:r>
            <a:r>
              <a:rPr lang="sv-SE" sz="2400" dirty="0" err="1"/>
              <a:t>Kundresa</a:t>
            </a:r>
            <a:r>
              <a:rPr lang="sv-SE" sz="2400" dirty="0"/>
              <a:t> Leverantör”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Utökat stöd till leverantörer/anbudsgivare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Medvetandegöra upphandlande organisationer hur man underlättar för små företag att lämna anbud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B30B199-A344-4785-AF98-59FD231B85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8804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C0AA9F-75D7-44C3-8BD3-F321D75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vi redan nu ser behövs….	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3A1319F-FA85-4F15-AAAB-2EA04D54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14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6EE00C-99F1-4DB3-A066-64D81A33D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6400" y="1981200"/>
            <a:ext cx="7735933" cy="3814763"/>
          </a:xfrm>
        </p:spPr>
        <p:txBody>
          <a:bodyPr>
            <a:normAutofit/>
          </a:bodyPr>
          <a:lstStyle/>
          <a:p>
            <a:r>
              <a:rPr lang="sv-SE" sz="2400" dirty="0"/>
              <a:t>Upphandlande myndigheter behöver närma sig leverantörerna och sätta sig in i deras utmaningar vid anbudslämning</a:t>
            </a:r>
            <a:br>
              <a:rPr lang="sv-SE" sz="2400" dirty="0"/>
            </a:br>
            <a:endParaRPr lang="sv-SE" sz="2400" dirty="0"/>
          </a:p>
          <a:p>
            <a:pPr lvl="1"/>
            <a:r>
              <a:rPr lang="sv-SE" sz="2400" dirty="0"/>
              <a:t>Dialog</a:t>
            </a:r>
          </a:p>
          <a:p>
            <a:pPr lvl="1"/>
            <a:r>
              <a:rPr lang="sv-SE" sz="2400" dirty="0"/>
              <a:t>Marknadsanalyser inför upphandling</a:t>
            </a:r>
          </a:p>
          <a:p>
            <a:pPr lvl="1"/>
            <a:endParaRPr lang="sv-SE" sz="2400" dirty="0"/>
          </a:p>
          <a:p>
            <a:r>
              <a:rPr lang="sv-SE" sz="2400" dirty="0"/>
              <a:t>Upphandlingsdokumentation behöver förenklas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F998A5F9-0F9A-4E18-AE3C-38E36548D9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5976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Tidig dialog – en pusselbit för att utveckla de offentliga inköpen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15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524753" y="2480930"/>
            <a:ext cx="4609904" cy="3814763"/>
          </a:xfrm>
        </p:spPr>
        <p:txBody>
          <a:bodyPr/>
          <a:lstStyle/>
          <a:p>
            <a:r>
              <a:rPr lang="sv-SE" sz="2400" dirty="0"/>
              <a:t>Regeringsuppdrag 2016-2019</a:t>
            </a:r>
          </a:p>
          <a:p>
            <a:r>
              <a:rPr lang="sv-SE" sz="2400" dirty="0"/>
              <a:t>Kunskapsutbyte – workshops</a:t>
            </a:r>
          </a:p>
          <a:p>
            <a:r>
              <a:rPr lang="sv-SE" sz="2400" dirty="0"/>
              <a:t>Samverkan i upphandlingsprojekt</a:t>
            </a:r>
          </a:p>
          <a:p>
            <a:r>
              <a:rPr lang="sv-SE" sz="2400" dirty="0"/>
              <a:t>Kunskapsbank – goda exempel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i="1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67" y="1981201"/>
            <a:ext cx="4115921" cy="41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9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229A04-D385-4E8F-923F-65C0E059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Myter om leverantörsdialog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FE3EF54-E370-4465-BD6A-129A559C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16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4F9884-5662-42A3-96D7-DA391EB3D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Får inte prata med leverantörer inför upphandling.</a:t>
            </a:r>
          </a:p>
          <a:p>
            <a:r>
              <a:rPr lang="sv-SE" dirty="0"/>
              <a:t>Måste bjuda in alla leverantörer.</a:t>
            </a:r>
          </a:p>
          <a:p>
            <a:r>
              <a:rPr lang="sv-SE" dirty="0"/>
              <a:t>Får inte prata med leverantörer vid enskilda möten.</a:t>
            </a:r>
          </a:p>
          <a:p>
            <a:r>
              <a:rPr lang="sv-SE" dirty="0"/>
              <a:t>Får inte tala om när upphandling ska annonseras.</a:t>
            </a:r>
          </a:p>
          <a:p>
            <a:r>
              <a:rPr lang="sv-SE" dirty="0"/>
              <a:t>Får inte svara på frågor om FFU i telefon.</a:t>
            </a:r>
          </a:p>
          <a:p>
            <a:r>
              <a:rPr lang="sv-SE" dirty="0"/>
              <a:t>Ska inte belasta leverantörer med dialog</a:t>
            </a:r>
          </a:p>
        </p:txBody>
      </p:sp>
      <p:pic>
        <p:nvPicPr>
          <p:cNvPr id="6" name="Platshållare för bild 6">
            <a:extLst>
              <a:ext uri="{FF2B5EF4-FFF2-40B4-BE49-F238E27FC236}">
                <a16:creationId xmlns:a16="http://schemas.microsoft.com/office/drawing/2014/main" id="{2CD39005-0546-411B-B1FB-22D1306C03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7" b="21557"/>
          <a:stretch>
            <a:fillRect/>
          </a:stretch>
        </p:blipFill>
        <p:spPr>
          <a:xfrm>
            <a:off x="6224588" y="1981200"/>
            <a:ext cx="4414837" cy="3814763"/>
          </a:xfrm>
        </p:spPr>
      </p:pic>
    </p:spTree>
    <p:extLst>
      <p:ext uri="{BB962C8B-B14F-4D97-AF65-F5344CB8AC3E}">
        <p14:creationId xmlns:p14="http://schemas.microsoft.com/office/powerpoint/2010/main" val="363437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E40CC-E72C-473D-A6BE-78279DB3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inom dialog och innovation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5E38870-F084-4DD5-9EA2-8BF0CA6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C44D55-CE82-4AAC-9988-1E12500E9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Seminarier och workshops</a:t>
            </a:r>
          </a:p>
          <a:p>
            <a:r>
              <a:rPr lang="sv-SE" dirty="0"/>
              <a:t>Exempelblad och filmer</a:t>
            </a:r>
          </a:p>
          <a:p>
            <a:r>
              <a:rPr lang="sv-SE" dirty="0"/>
              <a:t>Rapporter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7E547B-B50F-4B99-AB19-7D9B3C90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51" y="3543987"/>
            <a:ext cx="2823190" cy="1668436"/>
          </a:xfrm>
          <a:prstGeom prst="rect">
            <a:avLst/>
          </a:prstGeom>
        </p:spPr>
      </p:pic>
      <p:pic>
        <p:nvPicPr>
          <p:cNvPr id="6" name="Picture 4" descr="Film_innovation_upphandling.jpg">
            <a:extLst>
              <a:ext uri="{FF2B5EF4-FFF2-40B4-BE49-F238E27FC236}">
                <a16:creationId xmlns:a16="http://schemas.microsoft.com/office/drawing/2014/main" id="{9BB4DF1A-7E70-4E96-8614-279F2084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90" y="3338818"/>
            <a:ext cx="2776977" cy="14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DDF0772-8B05-4451-9231-8BDF0F60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192" y="4658243"/>
            <a:ext cx="2350920" cy="151663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735B740-3D28-41D9-A7F7-F02BBEBEE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273" y="4314663"/>
            <a:ext cx="1581091" cy="2241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0453247-1AA7-449D-AF5D-75551CEB0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801" y="2350269"/>
            <a:ext cx="1515388" cy="2145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9395544-11DF-4E1E-A327-EB3B50465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352" y="2573109"/>
            <a:ext cx="1596782" cy="2265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CE2586F-9A46-44B4-9921-30619F0DC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9988" y="3368471"/>
            <a:ext cx="1585252" cy="2239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255EB6-D643-44E6-9972-42512F379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7974" y="3838955"/>
            <a:ext cx="1578385" cy="2233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1470ADB-E130-4944-BA6A-344B29F0CE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6438" y="4156232"/>
            <a:ext cx="1589827" cy="2247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63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B82ACBB-AC99-4E40-AA5A-1D74F765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18</a:t>
            </a:fld>
            <a:endParaRPr lang="sv-SE"/>
          </a:p>
        </p:txBody>
      </p:sp>
      <p:pic>
        <p:nvPicPr>
          <p:cNvPr id="4" name="Platshållare för bild 4">
            <a:extLst>
              <a:ext uri="{FF2B5EF4-FFF2-40B4-BE49-F238E27FC236}">
                <a16:creationId xmlns:a16="http://schemas.microsoft.com/office/drawing/2014/main" id="{C022A502-CA9D-4ACB-A345-0351E99A4A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b="4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541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19</a:t>
            </a:fld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759975" y="6481507"/>
            <a:ext cx="186813" cy="317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7697"/>
          <a:stretch>
            <a:fillRect/>
          </a:stretch>
        </p:blipFill>
        <p:spPr/>
      </p:pic>
      <p:sp>
        <p:nvSpPr>
          <p:cNvPr id="8" name="Rubrik 1"/>
          <p:cNvSpPr txBox="1">
            <a:spLocks/>
          </p:cNvSpPr>
          <p:nvPr/>
        </p:nvSpPr>
        <p:spPr>
          <a:xfrm>
            <a:off x="3572892" y="2489593"/>
            <a:ext cx="2667270" cy="7782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362489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0535"/>
          <a:stretch>
            <a:fillRect/>
          </a:stretch>
        </p:blipFill>
        <p:spPr/>
      </p:pic>
      <p:sp>
        <p:nvSpPr>
          <p:cNvPr id="6" name="Rubrik 5"/>
          <p:cNvSpPr>
            <a:spLocks noGrp="1"/>
          </p:cNvSpPr>
          <p:nvPr>
            <p:ph type="ctrTitle" idx="4294967295"/>
          </p:nvPr>
        </p:nvSpPr>
        <p:spPr>
          <a:xfrm>
            <a:off x="3380488" y="2705622"/>
            <a:ext cx="6263178" cy="2354893"/>
          </a:xfrm>
        </p:spPr>
        <p:txBody>
          <a:bodyPr>
            <a:noAutofit/>
          </a:bodyPr>
          <a:lstStyle/>
          <a:p>
            <a:pPr algn="ctr"/>
            <a:br>
              <a:rPr lang="sv-SE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 offentliga affärer för en hållbar framtid</a:t>
            </a:r>
            <a:br>
              <a:rPr lang="sv-SE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v-SE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v-S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194189" y="6542011"/>
            <a:ext cx="614516" cy="330738"/>
          </a:xfrm>
        </p:spPr>
        <p:txBody>
          <a:bodyPr/>
          <a:lstStyle/>
          <a:p>
            <a:fld id="{5B028622-5333-420B-827E-A6930E041D2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1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Vårt uppdrag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3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1526400" y="1981200"/>
            <a:ext cx="5813513" cy="38147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sv-SE" dirty="0"/>
              <a:t>Rättssäker, effektiv och hållbar upphandling. </a:t>
            </a:r>
            <a:br>
              <a:rPr lang="sv-SE" dirty="0"/>
            </a:br>
            <a:endParaRPr lang="sv-SE" dirty="0"/>
          </a:p>
          <a:p>
            <a:pPr marL="342900" indent="-342900">
              <a:lnSpc>
                <a:spcPct val="100000"/>
              </a:lnSpc>
            </a:pPr>
            <a:r>
              <a:rPr lang="sv-SE" dirty="0"/>
              <a:t>Stärka upphandlingens strategiska betydelse.</a:t>
            </a:r>
          </a:p>
          <a:p>
            <a:pPr marL="342900" indent="-342900">
              <a:lnSpc>
                <a:spcPct val="100000"/>
              </a:lnSpc>
            </a:pPr>
            <a:endParaRPr lang="sv-SE" dirty="0"/>
          </a:p>
          <a:p>
            <a:pPr marL="342900" indent="-342900">
              <a:lnSpc>
                <a:spcPct val="100000"/>
              </a:lnSpc>
            </a:pPr>
            <a:r>
              <a:rPr lang="sv-SE" dirty="0"/>
              <a:t>Främja innovativa lösningar.</a:t>
            </a:r>
          </a:p>
          <a:p>
            <a:pPr marL="342900" indent="-342900">
              <a:lnSpc>
                <a:spcPct val="100000"/>
              </a:lnSpc>
            </a:pPr>
            <a:endParaRPr lang="sv-SE" dirty="0"/>
          </a:p>
          <a:p>
            <a:pPr marL="342900" indent="-342900">
              <a:lnSpc>
                <a:spcPct val="100000"/>
              </a:lnSpc>
            </a:pPr>
            <a:r>
              <a:rPr lang="sv-SE" dirty="0"/>
              <a:t>Ge stöd till upphandlande organisationer och leverantörer.</a:t>
            </a:r>
            <a:br>
              <a:rPr lang="sv-SE" dirty="0"/>
            </a:br>
            <a:r>
              <a:rPr lang="sv-SE" dirty="0"/>
              <a:t> </a:t>
            </a:r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7136" r="-223" b="4561"/>
          <a:stretch/>
        </p:blipFill>
        <p:spPr>
          <a:xfrm>
            <a:off x="8087171" y="296892"/>
            <a:ext cx="3713536" cy="4915789"/>
          </a:xfrm>
        </p:spPr>
      </p:pic>
    </p:spTree>
    <p:extLst>
      <p:ext uri="{BB962C8B-B14F-4D97-AF65-F5344CB8AC3E}">
        <p14:creationId xmlns:p14="http://schemas.microsoft.com/office/powerpoint/2010/main" val="368273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aktörer riktar vi oss till?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4</a:t>
            </a:fld>
            <a:endParaRPr lang="sv-SE"/>
          </a:p>
        </p:txBody>
      </p:sp>
      <p:grpSp>
        <p:nvGrpSpPr>
          <p:cNvPr id="4" name="Grupp 3"/>
          <p:cNvGrpSpPr/>
          <p:nvPr/>
        </p:nvGrpSpPr>
        <p:grpSpPr>
          <a:xfrm>
            <a:off x="6388805" y="1635827"/>
            <a:ext cx="2863364" cy="1634490"/>
            <a:chOff x="6388805" y="1635827"/>
            <a:chExt cx="2863364" cy="1634490"/>
          </a:xfrm>
        </p:grpSpPr>
        <p:sp>
          <p:nvSpPr>
            <p:cNvPr id="11" name="Kommentar i oval 10"/>
            <p:cNvSpPr/>
            <p:nvPr/>
          </p:nvSpPr>
          <p:spPr>
            <a:xfrm rot="21159247">
              <a:off x="6388805" y="1635827"/>
              <a:ext cx="2863364" cy="1634490"/>
            </a:xfrm>
            <a:prstGeom prst="wedgeEllipseCallout">
              <a:avLst>
                <a:gd name="adj1" fmla="val 71907"/>
                <a:gd name="adj2" fmla="val -34917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6757118" y="2137671"/>
              <a:ext cx="22503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Upphandlande myndigheter/enheter</a:t>
              </a: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3409950" y="1596874"/>
            <a:ext cx="2675502" cy="1634490"/>
            <a:chOff x="3409950" y="1596874"/>
            <a:chExt cx="2675502" cy="1634490"/>
          </a:xfrm>
        </p:grpSpPr>
        <p:sp>
          <p:nvSpPr>
            <p:cNvPr id="7" name="Kommentar i oval 6"/>
            <p:cNvSpPr/>
            <p:nvPr/>
          </p:nvSpPr>
          <p:spPr>
            <a:xfrm>
              <a:off x="3409950" y="1596874"/>
              <a:ext cx="2675502" cy="1634490"/>
            </a:xfrm>
            <a:prstGeom prst="wedgeEllipseCallout">
              <a:avLst>
                <a:gd name="adj1" fmla="val -72087"/>
                <a:gd name="adj2" fmla="val -38665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4016857" y="2243692"/>
              <a:ext cx="15739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Regeringen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2907030" y="3376315"/>
            <a:ext cx="2846635" cy="1634490"/>
            <a:chOff x="2907030" y="3376315"/>
            <a:chExt cx="2846635" cy="1634490"/>
          </a:xfrm>
        </p:grpSpPr>
        <p:sp>
          <p:nvSpPr>
            <p:cNvPr id="8" name="Kommentar i oval 7"/>
            <p:cNvSpPr/>
            <p:nvPr/>
          </p:nvSpPr>
          <p:spPr>
            <a:xfrm>
              <a:off x="2907030" y="3376315"/>
              <a:ext cx="2846635" cy="1634490"/>
            </a:xfrm>
            <a:prstGeom prst="wedgeEllipseCallout">
              <a:avLst>
                <a:gd name="adj1" fmla="val -70957"/>
                <a:gd name="adj2" fmla="val -22607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3268990" y="3872022"/>
              <a:ext cx="22503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Branschföreträdare/ organisationer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4781550" y="4785836"/>
            <a:ext cx="2949505" cy="1634490"/>
            <a:chOff x="4781550" y="4785836"/>
            <a:chExt cx="2949505" cy="1634490"/>
          </a:xfrm>
        </p:grpSpPr>
        <p:sp>
          <p:nvSpPr>
            <p:cNvPr id="12" name="Kommentar i oval 11"/>
            <p:cNvSpPr/>
            <p:nvPr/>
          </p:nvSpPr>
          <p:spPr>
            <a:xfrm>
              <a:off x="4781550" y="4785836"/>
              <a:ext cx="2949505" cy="1634490"/>
            </a:xfrm>
            <a:prstGeom prst="wedgeEllipseCallout">
              <a:avLst>
                <a:gd name="adj1" fmla="val 52414"/>
                <a:gd name="adj2" fmla="val 58926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5246285" y="5328754"/>
              <a:ext cx="22503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Andra samverkande myndigheter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6997496" y="3492814"/>
            <a:ext cx="2907805" cy="1634490"/>
            <a:chOff x="6997496" y="3492814"/>
            <a:chExt cx="2907805" cy="1634490"/>
          </a:xfrm>
        </p:grpSpPr>
        <p:sp>
          <p:nvSpPr>
            <p:cNvPr id="10" name="Kommentar i oval 9"/>
            <p:cNvSpPr/>
            <p:nvPr/>
          </p:nvSpPr>
          <p:spPr>
            <a:xfrm>
              <a:off x="6997496" y="3492814"/>
              <a:ext cx="2907805" cy="1634490"/>
            </a:xfrm>
            <a:prstGeom prst="wedgeEllipseCallout">
              <a:avLst>
                <a:gd name="adj1" fmla="val 66793"/>
                <a:gd name="adj2" fmla="val -45011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7496593" y="3958159"/>
              <a:ext cx="1960022" cy="643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Anbudsgivare till offentlig sektor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7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845" y="915068"/>
            <a:ext cx="5486401" cy="654971"/>
          </a:xfrm>
        </p:spPr>
        <p:txBody>
          <a:bodyPr>
            <a:noAutofit/>
          </a:bodyPr>
          <a:lstStyle/>
          <a:p>
            <a:r>
              <a:rPr lang="sv-SE" dirty="0"/>
              <a:t>Upphandlingsmyndigheten ger stöd i hela inköpsprocessen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6184491" y="2684585"/>
            <a:ext cx="4464000" cy="3294184"/>
          </a:xfrm>
        </p:spPr>
        <p:txBody>
          <a:bodyPr/>
          <a:lstStyle/>
          <a:p>
            <a:r>
              <a:rPr lang="sv-SE" dirty="0"/>
              <a:t>Förberedelse</a:t>
            </a:r>
          </a:p>
          <a:p>
            <a:pPr lvl="1"/>
            <a:r>
              <a:rPr lang="sv-SE" dirty="0"/>
              <a:t>Planera</a:t>
            </a:r>
          </a:p>
          <a:p>
            <a:pPr lvl="1"/>
            <a:r>
              <a:rPr lang="sv-SE" dirty="0"/>
              <a:t>Kartlägga</a:t>
            </a:r>
          </a:p>
          <a:p>
            <a:pPr lvl="1"/>
            <a:r>
              <a:rPr lang="sv-SE" dirty="0"/>
              <a:t>Analysera</a:t>
            </a:r>
          </a:p>
          <a:p>
            <a:r>
              <a:rPr lang="sv-SE" dirty="0"/>
              <a:t>Upphandla</a:t>
            </a:r>
          </a:p>
          <a:p>
            <a:r>
              <a:rPr lang="sv-SE" dirty="0"/>
              <a:t>Realisera</a:t>
            </a:r>
          </a:p>
          <a:p>
            <a:pPr lvl="1"/>
            <a:r>
              <a:rPr lang="sv-SE" dirty="0"/>
              <a:t>Implementera</a:t>
            </a:r>
          </a:p>
          <a:p>
            <a:pPr lvl="1"/>
            <a:r>
              <a:rPr lang="sv-SE" dirty="0"/>
              <a:t>Förvalta</a:t>
            </a:r>
          </a:p>
          <a:p>
            <a:pPr marL="265112" lvl="1" indent="0">
              <a:buNone/>
            </a:pP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5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7" y="493479"/>
            <a:ext cx="5375515" cy="59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Upphandlingsmyndighetens stöd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Webbplats</a:t>
            </a:r>
          </a:p>
          <a:p>
            <a:r>
              <a:rPr lang="sv-SE" dirty="0"/>
              <a:t>Frågeportal och helpdesk</a:t>
            </a:r>
          </a:p>
          <a:p>
            <a:r>
              <a:rPr lang="sv-SE" dirty="0"/>
              <a:t>Vägledningar</a:t>
            </a:r>
          </a:p>
          <a:p>
            <a:r>
              <a:rPr lang="sv-SE" dirty="0"/>
              <a:t>Hållbarhetskriterier</a:t>
            </a:r>
          </a:p>
          <a:p>
            <a:r>
              <a:rPr lang="sv-SE" dirty="0"/>
              <a:t>Konferenser och seminarier</a:t>
            </a:r>
          </a:p>
          <a:p>
            <a:r>
              <a:rPr lang="sv-SE" dirty="0"/>
              <a:t>Nyhetsbrev</a:t>
            </a:r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6796"/>
          <a:stretch/>
        </p:blipFill>
        <p:spPr/>
      </p:pic>
      <p:sp>
        <p:nvSpPr>
          <p:cNvPr id="7" name="textruta 6"/>
          <p:cNvSpPr txBox="1"/>
          <p:nvPr/>
        </p:nvSpPr>
        <p:spPr>
          <a:xfrm>
            <a:off x="1429053" y="5795963"/>
            <a:ext cx="403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Besök upphandlingsmyndigheten.se</a:t>
            </a:r>
          </a:p>
        </p:txBody>
      </p:sp>
    </p:spTree>
    <p:extLst>
      <p:ext uri="{BB962C8B-B14F-4D97-AF65-F5344CB8AC3E}">
        <p14:creationId xmlns:p14="http://schemas.microsoft.com/office/powerpoint/2010/main" val="192213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1705963"/>
            <a:ext cx="8689921" cy="414729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8702">
            <a:off x="8591820" y="950841"/>
            <a:ext cx="1588540" cy="224335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Nationella upphandlingsstrategin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9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8622-5333-420B-827E-A6930E041D2E}" type="slidenum">
              <a:rPr lang="sv-SE" smtClean="0"/>
              <a:t>8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6" y="1229774"/>
            <a:ext cx="3796147" cy="66732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9FB5411-6D8E-458B-BBD5-49E60CE2F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421" y="2011926"/>
            <a:ext cx="1714500" cy="24574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33F8F47-8A35-4557-AED9-1B78016A4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79698"/>
            <a:ext cx="4979076" cy="630371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650283-F0EB-4DC3-9648-7EC770333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040" y="2138487"/>
            <a:ext cx="1707758" cy="147220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3C83E9F-F4FD-4DCA-820F-DD4640027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105" y="4960904"/>
            <a:ext cx="1409700" cy="113347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1DB83F3-D54A-48D1-B090-58CB3CF71149}"/>
              </a:ext>
            </a:extLst>
          </p:cNvPr>
          <p:cNvSpPr txBox="1"/>
          <p:nvPr/>
        </p:nvSpPr>
        <p:spPr>
          <a:xfrm>
            <a:off x="5830421" y="494018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75 %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2EE828D5-38DF-4191-8F72-5F870BDD8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40" y="3949608"/>
            <a:ext cx="2334465" cy="20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objekt 41">
            <a:extLst>
              <a:ext uri="{FF2B5EF4-FFF2-40B4-BE49-F238E27FC236}">
                <a16:creationId xmlns:a16="http://schemas.microsoft.com/office/drawing/2014/main" id="{1138F01F-F96C-4635-90A6-8A2DD2452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2"/>
            <a:ext cx="12187938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0895"/>
      </p:ext>
    </p:extLst>
  </p:cSld>
  <p:clrMapOvr>
    <a:masterClrMapping/>
  </p:clrMapOvr>
</p:sld>
</file>

<file path=ppt/theme/theme1.xml><?xml version="1.0" encoding="utf-8"?>
<a:theme xmlns:a="http://schemas.openxmlformats.org/drawingml/2006/main" name="Upphandlingsmyndigheten">
  <a:themeElements>
    <a:clrScheme name="Upphandlingsmyndighet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2879"/>
      </a:accent1>
      <a:accent2>
        <a:srgbClr val="008A2B"/>
      </a:accent2>
      <a:accent3>
        <a:srgbClr val="89B241"/>
      </a:accent3>
      <a:accent4>
        <a:srgbClr val="DD2879"/>
      </a:accent4>
      <a:accent5>
        <a:srgbClr val="00636A"/>
      </a:accent5>
      <a:accent6>
        <a:srgbClr val="E05B27"/>
      </a:accent6>
      <a:hlink>
        <a:srgbClr val="0000FF"/>
      </a:hlink>
      <a:folHlink>
        <a:srgbClr val="800080"/>
      </a:folHlink>
    </a:clrScheme>
    <a:fontScheme name="Upphandlingsmyndighe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0A605FC-5AF4-4370-AD68-374F23B53284}" vid="{DF3DF81B-E8E5-4CE8-8CF5-A422E928DF0C}"/>
    </a:ext>
  </a:extLst>
</a:theme>
</file>

<file path=ppt/theme/theme2.xml><?xml version="1.0" encoding="utf-8"?>
<a:theme xmlns:a="http://schemas.openxmlformats.org/drawingml/2006/main" name="Office Theme">
  <a:themeElements>
    <a:clrScheme name="Upphandlingsmyndighet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2879"/>
      </a:accent1>
      <a:accent2>
        <a:srgbClr val="008A2B"/>
      </a:accent2>
      <a:accent3>
        <a:srgbClr val="89B241"/>
      </a:accent3>
      <a:accent4>
        <a:srgbClr val="DD2879"/>
      </a:accent4>
      <a:accent5>
        <a:srgbClr val="00636A"/>
      </a:accent5>
      <a:accent6>
        <a:srgbClr val="E05B27"/>
      </a:accent6>
      <a:hlink>
        <a:srgbClr val="0000FF"/>
      </a:hlink>
      <a:folHlink>
        <a:srgbClr val="800080"/>
      </a:folHlink>
    </a:clrScheme>
    <a:fontScheme name="Upphandling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pphandlingsmyndighet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2879"/>
      </a:accent1>
      <a:accent2>
        <a:srgbClr val="008A2B"/>
      </a:accent2>
      <a:accent3>
        <a:srgbClr val="89B241"/>
      </a:accent3>
      <a:accent4>
        <a:srgbClr val="DD2879"/>
      </a:accent4>
      <a:accent5>
        <a:srgbClr val="00636A"/>
      </a:accent5>
      <a:accent6>
        <a:srgbClr val="E05B27"/>
      </a:accent6>
      <a:hlink>
        <a:srgbClr val="0000FF"/>
      </a:hlink>
      <a:folHlink>
        <a:srgbClr val="800080"/>
      </a:folHlink>
    </a:clrScheme>
    <a:fontScheme name="Upphandlingsmyndighe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UHMmall</Template>
  <TotalTime>3887</TotalTime>
  <Words>631</Words>
  <Application>Microsoft Office PowerPoint</Application>
  <PresentationFormat>Bredbild</PresentationFormat>
  <Paragraphs>149</Paragraphs>
  <Slides>19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Aharoni</vt:lpstr>
      <vt:lpstr>Arial</vt:lpstr>
      <vt:lpstr>Arial Rounded MT Bold</vt:lpstr>
      <vt:lpstr>Corbel</vt:lpstr>
      <vt:lpstr>Wingdings 3</vt:lpstr>
      <vt:lpstr>Upphandlingsmyndigheten</vt:lpstr>
      <vt:lpstr>Upphandlingsmyndigheten – med uppdrag att utveckla upphandling och inköp</vt:lpstr>
      <vt:lpstr> Sunda offentliga affärer för en hållbar framtid  </vt:lpstr>
      <vt:lpstr>Vårt uppdrag</vt:lpstr>
      <vt:lpstr>Vilka aktörer riktar vi oss till?</vt:lpstr>
      <vt:lpstr>Upphandlingsmyndigheten ger stöd i hela inköpsprocessen</vt:lpstr>
      <vt:lpstr>Upphandlingsmyndighetens stöd</vt:lpstr>
      <vt:lpstr>Nationella upphandlingsstrategin</vt:lpstr>
      <vt:lpstr>PowerPoint-presentation</vt:lpstr>
      <vt:lpstr>PowerPoint-presentation</vt:lpstr>
      <vt:lpstr>Små och medelstora företag</vt:lpstr>
      <vt:lpstr>Vilka är anbudsgivarna?</vt:lpstr>
      <vt:lpstr>Vilka vinner kontrakten?</vt:lpstr>
      <vt:lpstr>Leverantörsmångfald – I fokus 2018</vt:lpstr>
      <vt:lpstr>Vad vi redan nu ser behövs…. </vt:lpstr>
      <vt:lpstr>Tidig dialog – en pusselbit för att utveckla de offentliga inköpen </vt:lpstr>
      <vt:lpstr>Myter om leverantörsdialog</vt:lpstr>
      <vt:lpstr>Stöd inom dialog och innovation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om Upphandlingsmyndigheten</dc:title>
  <dc:subject>Upphandlingsmyndigheten, vårt uppdrag och erbjudande</dc:subject>
  <dc:creator>Katarina Bentzer Berglind</dc:creator>
  <cp:keywords>Upphandling;Upphandlingsmyndigheten</cp:keywords>
  <cp:lastModifiedBy>Anna Lönnerberg</cp:lastModifiedBy>
  <cp:revision>147</cp:revision>
  <cp:lastPrinted>2016-05-23T12:34:19Z</cp:lastPrinted>
  <dcterms:created xsi:type="dcterms:W3CDTF">2015-11-04T12:53:57Z</dcterms:created>
  <dcterms:modified xsi:type="dcterms:W3CDTF">2018-01-17T12:22:59Z</dcterms:modified>
</cp:coreProperties>
</file>