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6433" autoAdjust="0"/>
  </p:normalViewPr>
  <p:slideViewPr>
    <p:cSldViewPr snapToGrid="0" snapToObjects="1">
      <p:cViewPr varScale="1">
        <p:scale>
          <a:sx n="96" d="100"/>
          <a:sy n="96" d="100"/>
        </p:scale>
        <p:origin x="84" y="39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län'!$D$768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län'!$E$767:$AD$767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län'!$E$768:$AD$768</c:f>
              <c:numCache>
                <c:formatCode>#,##0</c:formatCode>
                <c:ptCount val="26"/>
                <c:pt idx="0">
                  <c:v>0</c:v>
                </c:pt>
                <c:pt idx="1">
                  <c:v>-711.00000000000182</c:v>
                </c:pt>
                <c:pt idx="2">
                  <c:v>-672.00000000000364</c:v>
                </c:pt>
                <c:pt idx="3">
                  <c:v>-802.00000000000546</c:v>
                </c:pt>
                <c:pt idx="4">
                  <c:v>210</c:v>
                </c:pt>
                <c:pt idx="5">
                  <c:v>886.99999999999636</c:v>
                </c:pt>
                <c:pt idx="6">
                  <c:v>1556</c:v>
                </c:pt>
                <c:pt idx="7">
                  <c:v>7474</c:v>
                </c:pt>
                <c:pt idx="8">
                  <c:v>8518.9999999999927</c:v>
                </c:pt>
                <c:pt idx="9">
                  <c:v>8009.9999999999927</c:v>
                </c:pt>
                <c:pt idx="10">
                  <c:v>8339.0000000000036</c:v>
                </c:pt>
                <c:pt idx="11">
                  <c:v>7761.9999999999927</c:v>
                </c:pt>
                <c:pt idx="12">
                  <c:v>7785.9999999999964</c:v>
                </c:pt>
                <c:pt idx="13">
                  <c:v>7470.9999999999964</c:v>
                </c:pt>
                <c:pt idx="14">
                  <c:v>7772.9999999999891</c:v>
                </c:pt>
                <c:pt idx="15">
                  <c:v>7715.9999999999964</c:v>
                </c:pt>
                <c:pt idx="16">
                  <c:v>5186.9999999999964</c:v>
                </c:pt>
                <c:pt idx="17">
                  <c:v>5791.9999999999891</c:v>
                </c:pt>
                <c:pt idx="18">
                  <c:v>6189.9999999999927</c:v>
                </c:pt>
                <c:pt idx="19">
                  <c:v>6387</c:v>
                </c:pt>
                <c:pt idx="20">
                  <c:v>6925.9999999999964</c:v>
                </c:pt>
                <c:pt idx="21">
                  <c:v>9219.9999999999964</c:v>
                </c:pt>
                <c:pt idx="22">
                  <c:v>8840</c:v>
                </c:pt>
                <c:pt idx="23">
                  <c:v>9213</c:v>
                </c:pt>
                <c:pt idx="24">
                  <c:v>9239.9999999999891</c:v>
                </c:pt>
                <c:pt idx="25">
                  <c:v>9469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län'!$D$769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län'!$E$767:$AD$767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län'!$E$769:$AD$769</c:f>
              <c:numCache>
                <c:formatCode>#,##0</c:formatCode>
                <c:ptCount val="26"/>
                <c:pt idx="0">
                  <c:v>0</c:v>
                </c:pt>
                <c:pt idx="1">
                  <c:v>305.00000000000182</c:v>
                </c:pt>
                <c:pt idx="2">
                  <c:v>-270</c:v>
                </c:pt>
                <c:pt idx="3">
                  <c:v>-857</c:v>
                </c:pt>
                <c:pt idx="4">
                  <c:v>-939</c:v>
                </c:pt>
                <c:pt idx="5">
                  <c:v>-517</c:v>
                </c:pt>
                <c:pt idx="6">
                  <c:v>-460.00000000000182</c:v>
                </c:pt>
                <c:pt idx="7">
                  <c:v>-296</c:v>
                </c:pt>
                <c:pt idx="8">
                  <c:v>-222</c:v>
                </c:pt>
                <c:pt idx="9">
                  <c:v>796</c:v>
                </c:pt>
                <c:pt idx="10">
                  <c:v>1249.0000000000018</c:v>
                </c:pt>
                <c:pt idx="11">
                  <c:v>1990.0000000000018</c:v>
                </c:pt>
                <c:pt idx="12">
                  <c:v>1926.9999999999964</c:v>
                </c:pt>
                <c:pt idx="13">
                  <c:v>1745.9999999999964</c:v>
                </c:pt>
                <c:pt idx="14">
                  <c:v>1740</c:v>
                </c:pt>
                <c:pt idx="15">
                  <c:v>2130</c:v>
                </c:pt>
                <c:pt idx="16">
                  <c:v>2590.9999999999982</c:v>
                </c:pt>
                <c:pt idx="17">
                  <c:v>3170.9999999999982</c:v>
                </c:pt>
                <c:pt idx="18">
                  <c:v>4013.0000000000018</c:v>
                </c:pt>
                <c:pt idx="19">
                  <c:v>4038</c:v>
                </c:pt>
                <c:pt idx="20">
                  <c:v>3258</c:v>
                </c:pt>
                <c:pt idx="21">
                  <c:v>3677</c:v>
                </c:pt>
                <c:pt idx="22">
                  <c:v>4633</c:v>
                </c:pt>
                <c:pt idx="23">
                  <c:v>4770</c:v>
                </c:pt>
                <c:pt idx="24">
                  <c:v>5335.9999999999982</c:v>
                </c:pt>
                <c:pt idx="25">
                  <c:v>5357.0000000000018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län'!$D$770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län'!$E$767:$AD$767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län'!$E$770:$AD$770</c:f>
              <c:numCache>
                <c:formatCode>#,##0</c:formatCode>
                <c:ptCount val="26"/>
                <c:pt idx="0">
                  <c:v>0</c:v>
                </c:pt>
                <c:pt idx="1">
                  <c:v>69</c:v>
                </c:pt>
                <c:pt idx="2">
                  <c:v>-1847</c:v>
                </c:pt>
                <c:pt idx="3">
                  <c:v>-2708</c:v>
                </c:pt>
                <c:pt idx="4">
                  <c:v>-2631</c:v>
                </c:pt>
                <c:pt idx="5">
                  <c:v>-2486</c:v>
                </c:pt>
                <c:pt idx="6">
                  <c:v>-1704.9999999999991</c:v>
                </c:pt>
                <c:pt idx="7">
                  <c:v>-1364.0000000000009</c:v>
                </c:pt>
                <c:pt idx="8">
                  <c:v>-1031</c:v>
                </c:pt>
                <c:pt idx="9">
                  <c:v>-1725</c:v>
                </c:pt>
                <c:pt idx="10">
                  <c:v>-1458.0000000000009</c:v>
                </c:pt>
                <c:pt idx="11">
                  <c:v>-1483</c:v>
                </c:pt>
                <c:pt idx="12">
                  <c:v>-1469.0000000000009</c:v>
                </c:pt>
                <c:pt idx="13">
                  <c:v>-996</c:v>
                </c:pt>
                <c:pt idx="14">
                  <c:v>-413</c:v>
                </c:pt>
                <c:pt idx="15">
                  <c:v>403.00000000000182</c:v>
                </c:pt>
                <c:pt idx="16">
                  <c:v>-50</c:v>
                </c:pt>
                <c:pt idx="17">
                  <c:v>-37</c:v>
                </c:pt>
                <c:pt idx="18">
                  <c:v>435</c:v>
                </c:pt>
                <c:pt idx="19">
                  <c:v>-47</c:v>
                </c:pt>
                <c:pt idx="20">
                  <c:v>313</c:v>
                </c:pt>
                <c:pt idx="21">
                  <c:v>-23</c:v>
                </c:pt>
                <c:pt idx="22">
                  <c:v>122</c:v>
                </c:pt>
                <c:pt idx="23">
                  <c:v>592</c:v>
                </c:pt>
                <c:pt idx="24">
                  <c:v>551</c:v>
                </c:pt>
                <c:pt idx="25">
                  <c:v>1482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län'!$D$771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län'!$E$767:$AD$767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län'!$E$771:$AD$771</c:f>
              <c:numCache>
                <c:formatCode>#,##0</c:formatCode>
                <c:ptCount val="26"/>
                <c:pt idx="0">
                  <c:v>0</c:v>
                </c:pt>
                <c:pt idx="1">
                  <c:v>-341</c:v>
                </c:pt>
                <c:pt idx="2">
                  <c:v>-1287</c:v>
                </c:pt>
                <c:pt idx="3">
                  <c:v>-985</c:v>
                </c:pt>
                <c:pt idx="4">
                  <c:v>-3899</c:v>
                </c:pt>
                <c:pt idx="5">
                  <c:v>-3241</c:v>
                </c:pt>
                <c:pt idx="6">
                  <c:v>-2925</c:v>
                </c:pt>
                <c:pt idx="7">
                  <c:v>-3129.9999999999982</c:v>
                </c:pt>
                <c:pt idx="8">
                  <c:v>-3098</c:v>
                </c:pt>
                <c:pt idx="9">
                  <c:v>-2389.9999999999982</c:v>
                </c:pt>
                <c:pt idx="10">
                  <c:v>-1441</c:v>
                </c:pt>
                <c:pt idx="11">
                  <c:v>-379</c:v>
                </c:pt>
                <c:pt idx="12">
                  <c:v>-1298</c:v>
                </c:pt>
                <c:pt idx="13">
                  <c:v>-545.99999999999636</c:v>
                </c:pt>
                <c:pt idx="14">
                  <c:v>-566</c:v>
                </c:pt>
                <c:pt idx="15">
                  <c:v>-151</c:v>
                </c:pt>
                <c:pt idx="16">
                  <c:v>621</c:v>
                </c:pt>
                <c:pt idx="17">
                  <c:v>1373</c:v>
                </c:pt>
                <c:pt idx="18">
                  <c:v>1889</c:v>
                </c:pt>
                <c:pt idx="19">
                  <c:v>1889</c:v>
                </c:pt>
                <c:pt idx="20">
                  <c:v>-848</c:v>
                </c:pt>
                <c:pt idx="21">
                  <c:v>489.99999999999636</c:v>
                </c:pt>
                <c:pt idx="22">
                  <c:v>1322</c:v>
                </c:pt>
                <c:pt idx="23">
                  <c:v>1269</c:v>
                </c:pt>
                <c:pt idx="24">
                  <c:v>2188</c:v>
                </c:pt>
                <c:pt idx="25">
                  <c:v>2081.0000000000036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län'!$D$772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län'!$E$767:$AD$767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län'!$E$772:$AD$772</c:f>
              <c:numCache>
                <c:formatCode>#,##0</c:formatCode>
                <c:ptCount val="26"/>
                <c:pt idx="0">
                  <c:v>0</c:v>
                </c:pt>
                <c:pt idx="1">
                  <c:v>-750</c:v>
                </c:pt>
                <c:pt idx="2">
                  <c:v>1593.0000000000073</c:v>
                </c:pt>
                <c:pt idx="3">
                  <c:v>-875</c:v>
                </c:pt>
                <c:pt idx="4">
                  <c:v>378.00000000000728</c:v>
                </c:pt>
                <c:pt idx="5">
                  <c:v>776</c:v>
                </c:pt>
                <c:pt idx="6">
                  <c:v>465</c:v>
                </c:pt>
                <c:pt idx="7">
                  <c:v>2596</c:v>
                </c:pt>
                <c:pt idx="8">
                  <c:v>1096</c:v>
                </c:pt>
                <c:pt idx="9">
                  <c:v>527.99999999999272</c:v>
                </c:pt>
                <c:pt idx="10">
                  <c:v>237</c:v>
                </c:pt>
                <c:pt idx="11">
                  <c:v>703</c:v>
                </c:pt>
                <c:pt idx="12">
                  <c:v>-98</c:v>
                </c:pt>
                <c:pt idx="13">
                  <c:v>1371</c:v>
                </c:pt>
                <c:pt idx="14">
                  <c:v>1261</c:v>
                </c:pt>
                <c:pt idx="15">
                  <c:v>1251</c:v>
                </c:pt>
                <c:pt idx="16">
                  <c:v>1634</c:v>
                </c:pt>
                <c:pt idx="17">
                  <c:v>1642.0000000000073</c:v>
                </c:pt>
                <c:pt idx="18">
                  <c:v>1455.0000000000073</c:v>
                </c:pt>
                <c:pt idx="19">
                  <c:v>945.99999999999272</c:v>
                </c:pt>
                <c:pt idx="20">
                  <c:v>98</c:v>
                </c:pt>
                <c:pt idx="21">
                  <c:v>1678</c:v>
                </c:pt>
                <c:pt idx="22">
                  <c:v>3166</c:v>
                </c:pt>
                <c:pt idx="23">
                  <c:v>3146</c:v>
                </c:pt>
                <c:pt idx="24">
                  <c:v>3799</c:v>
                </c:pt>
                <c:pt idx="25">
                  <c:v>5010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950768"/>
        <c:axId val="157951664"/>
      </c:lineChart>
      <c:catAx>
        <c:axId val="1579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951664"/>
        <c:crosses val="autoZero"/>
        <c:auto val="1"/>
        <c:lblAlgn val="ctr"/>
        <c:lblOffset val="100"/>
        <c:tickLblSkip val="5"/>
        <c:noMultiLvlLbl val="0"/>
      </c:catAx>
      <c:valAx>
        <c:axId val="157951664"/>
        <c:scaling>
          <c:orientation val="minMax"/>
          <c:max val="10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95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län'!$B$81:$C$81</c:f>
              <c:strCache>
                <c:ptCount val="2"/>
                <c:pt idx="0">
                  <c:v>Västerbotten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län'!$D$80:$AL$80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län'!$D$81:$AL$81</c:f>
              <c:numCache>
                <c:formatCode>0</c:formatCode>
                <c:ptCount val="35"/>
                <c:pt idx="0" formatCode="General">
                  <c:v>76</c:v>
                </c:pt>
                <c:pt idx="1">
                  <c:v>40</c:v>
                </c:pt>
                <c:pt idx="2" formatCode="General">
                  <c:v>4</c:v>
                </c:pt>
                <c:pt idx="3" formatCode="General">
                  <c:v>5</c:v>
                </c:pt>
                <c:pt idx="4" formatCode="General">
                  <c:v>-10</c:v>
                </c:pt>
                <c:pt idx="5" formatCode="General">
                  <c:v>58</c:v>
                </c:pt>
                <c:pt idx="6" formatCode="General">
                  <c:v>36</c:v>
                </c:pt>
                <c:pt idx="7" formatCode="General">
                  <c:v>44</c:v>
                </c:pt>
                <c:pt idx="8" formatCode="General">
                  <c:v>76</c:v>
                </c:pt>
                <c:pt idx="9" formatCode="General">
                  <c:v>131</c:v>
                </c:pt>
                <c:pt idx="10" formatCode="General">
                  <c:v>108</c:v>
                </c:pt>
                <c:pt idx="11" formatCode="General">
                  <c:v>107</c:v>
                </c:pt>
                <c:pt idx="12" formatCode="General">
                  <c:v>117</c:v>
                </c:pt>
                <c:pt idx="13" formatCode="General">
                  <c:v>137</c:v>
                </c:pt>
                <c:pt idx="14" formatCode="General">
                  <c:v>119</c:v>
                </c:pt>
                <c:pt idx="15" formatCode="General">
                  <c:v>125</c:v>
                </c:pt>
                <c:pt idx="16" formatCode="General">
                  <c:v>99</c:v>
                </c:pt>
                <c:pt idx="17" formatCode="General">
                  <c:v>54</c:v>
                </c:pt>
                <c:pt idx="18" formatCode="General">
                  <c:v>-39</c:v>
                </c:pt>
                <c:pt idx="19" formatCode="General">
                  <c:v>-28</c:v>
                </c:pt>
                <c:pt idx="20" formatCode="General">
                  <c:v>4</c:v>
                </c:pt>
                <c:pt idx="21" formatCode="General">
                  <c:v>95</c:v>
                </c:pt>
                <c:pt idx="22" formatCode="General">
                  <c:v>96</c:v>
                </c:pt>
                <c:pt idx="23" formatCode="General">
                  <c:v>61</c:v>
                </c:pt>
                <c:pt idx="24" formatCode="General">
                  <c:v>131</c:v>
                </c:pt>
                <c:pt idx="25" formatCode="General">
                  <c:v>70</c:v>
                </c:pt>
                <c:pt idx="26" formatCode="General">
                  <c:v>46</c:v>
                </c:pt>
                <c:pt idx="27" formatCode="General">
                  <c:v>56</c:v>
                </c:pt>
                <c:pt idx="28">
                  <c:v>55.166666666666657</c:v>
                </c:pt>
                <c:pt idx="29">
                  <c:v>54.333333333333321</c:v>
                </c:pt>
                <c:pt idx="30">
                  <c:v>53.499999999999993</c:v>
                </c:pt>
                <c:pt idx="31">
                  <c:v>80.55</c:v>
                </c:pt>
                <c:pt idx="32">
                  <c:v>107.6</c:v>
                </c:pt>
                <c:pt idx="33">
                  <c:v>99.6</c:v>
                </c:pt>
                <c:pt idx="34">
                  <c:v>91.600000000000009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län'!$B$82:$C$82</c:f>
              <c:strCache>
                <c:ptCount val="2"/>
                <c:pt idx="0">
                  <c:v>Västerbotten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län'!$D$80:$AL$80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län'!$D$82:$AL$82</c:f>
              <c:numCache>
                <c:formatCode>0</c:formatCode>
                <c:ptCount val="35"/>
                <c:pt idx="0" formatCode="General">
                  <c:v>101</c:v>
                </c:pt>
                <c:pt idx="1">
                  <c:v>94.5</c:v>
                </c:pt>
                <c:pt idx="2" formatCode="General">
                  <c:v>88</c:v>
                </c:pt>
                <c:pt idx="3" formatCode="General">
                  <c:v>57</c:v>
                </c:pt>
                <c:pt idx="4" formatCode="General">
                  <c:v>58</c:v>
                </c:pt>
                <c:pt idx="5" formatCode="General">
                  <c:v>88</c:v>
                </c:pt>
                <c:pt idx="6" formatCode="General">
                  <c:v>78</c:v>
                </c:pt>
                <c:pt idx="7" formatCode="General">
                  <c:v>62</c:v>
                </c:pt>
                <c:pt idx="8" formatCode="General">
                  <c:v>90</c:v>
                </c:pt>
                <c:pt idx="9" formatCode="General">
                  <c:v>86</c:v>
                </c:pt>
                <c:pt idx="10" formatCode="General">
                  <c:v>109</c:v>
                </c:pt>
                <c:pt idx="11" formatCode="General">
                  <c:v>109</c:v>
                </c:pt>
                <c:pt idx="12" formatCode="General">
                  <c:v>90</c:v>
                </c:pt>
                <c:pt idx="13" formatCode="General">
                  <c:v>138</c:v>
                </c:pt>
                <c:pt idx="14" formatCode="General">
                  <c:v>129</c:v>
                </c:pt>
                <c:pt idx="15" formatCode="General">
                  <c:v>152</c:v>
                </c:pt>
                <c:pt idx="16" formatCode="General">
                  <c:v>145</c:v>
                </c:pt>
                <c:pt idx="17" formatCode="General">
                  <c:v>84</c:v>
                </c:pt>
                <c:pt idx="18" formatCode="General">
                  <c:v>18</c:v>
                </c:pt>
                <c:pt idx="19" formatCode="General">
                  <c:v>37</c:v>
                </c:pt>
                <c:pt idx="20" formatCode="General">
                  <c:v>12</c:v>
                </c:pt>
                <c:pt idx="21" formatCode="General">
                  <c:v>64</c:v>
                </c:pt>
                <c:pt idx="22" formatCode="General">
                  <c:v>81</c:v>
                </c:pt>
                <c:pt idx="23" formatCode="General">
                  <c:v>96</c:v>
                </c:pt>
                <c:pt idx="24" formatCode="General">
                  <c:v>108</c:v>
                </c:pt>
                <c:pt idx="25" formatCode="General">
                  <c:v>115</c:v>
                </c:pt>
                <c:pt idx="26" formatCode="General">
                  <c:v>93</c:v>
                </c:pt>
                <c:pt idx="27" formatCode="General">
                  <c:v>62</c:v>
                </c:pt>
                <c:pt idx="28">
                  <c:v>62.599999999999994</c:v>
                </c:pt>
                <c:pt idx="29">
                  <c:v>63.199999999999996</c:v>
                </c:pt>
                <c:pt idx="30">
                  <c:v>63.800000000000004</c:v>
                </c:pt>
                <c:pt idx="31">
                  <c:v>82.800000000000011</c:v>
                </c:pt>
                <c:pt idx="32">
                  <c:v>101.80000000000001</c:v>
                </c:pt>
                <c:pt idx="33">
                  <c:v>92.4</c:v>
                </c:pt>
                <c:pt idx="34">
                  <c:v>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250776"/>
        <c:axId val="159251168"/>
      </c:lineChart>
      <c:catAx>
        <c:axId val="159250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251168"/>
        <c:crosses val="autoZero"/>
        <c:auto val="1"/>
        <c:lblAlgn val="ctr"/>
        <c:lblOffset val="100"/>
        <c:tickLblSkip val="2"/>
        <c:noMultiLvlLbl val="0"/>
      </c:catAx>
      <c:valAx>
        <c:axId val="15925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25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251952"/>
        <c:axId val="159252344"/>
      </c:barChart>
      <c:catAx>
        <c:axId val="15925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252344"/>
        <c:crosses val="autoZero"/>
        <c:auto val="1"/>
        <c:lblAlgn val="ctr"/>
        <c:lblOffset val="100"/>
        <c:noMultiLvlLbl val="0"/>
      </c:catAx>
      <c:valAx>
        <c:axId val="1592523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925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253128"/>
        <c:axId val="159253520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53128"/>
        <c:axId val="159253520"/>
      </c:lineChart>
      <c:catAx>
        <c:axId val="159253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59253520"/>
        <c:crosses val="autoZero"/>
        <c:auto val="1"/>
        <c:lblAlgn val="ctr"/>
        <c:lblOffset val="100"/>
        <c:noMultiLvlLbl val="0"/>
      </c:catAx>
      <c:valAx>
        <c:axId val="159253520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592531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län'!$B$81:$C$81</c:f>
              <c:strCache>
                <c:ptCount val="2"/>
                <c:pt idx="0">
                  <c:v>Västerbotten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län'!$D$80:$AL$80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län'!$D$81:$AL$81</c:f>
              <c:numCache>
                <c:formatCode>0</c:formatCode>
                <c:ptCount val="35"/>
                <c:pt idx="0" formatCode="General">
                  <c:v>7</c:v>
                </c:pt>
                <c:pt idx="1">
                  <c:v>5</c:v>
                </c:pt>
                <c:pt idx="2" formatCode="General">
                  <c:v>3</c:v>
                </c:pt>
                <c:pt idx="3" formatCode="General">
                  <c:v>-33</c:v>
                </c:pt>
                <c:pt idx="4" formatCode="General">
                  <c:v>1</c:v>
                </c:pt>
                <c:pt idx="5" formatCode="General">
                  <c:v>-1</c:v>
                </c:pt>
                <c:pt idx="6" formatCode="General">
                  <c:v>21</c:v>
                </c:pt>
                <c:pt idx="7" formatCode="General">
                  <c:v>10</c:v>
                </c:pt>
                <c:pt idx="8" formatCode="General">
                  <c:v>22</c:v>
                </c:pt>
                <c:pt idx="9" formatCode="General">
                  <c:v>43</c:v>
                </c:pt>
                <c:pt idx="10" formatCode="General">
                  <c:v>11</c:v>
                </c:pt>
                <c:pt idx="11" formatCode="General">
                  <c:v>14</c:v>
                </c:pt>
                <c:pt idx="12" formatCode="General">
                  <c:v>45</c:v>
                </c:pt>
                <c:pt idx="13" formatCode="General">
                  <c:v>37</c:v>
                </c:pt>
                <c:pt idx="14" formatCode="General">
                  <c:v>29</c:v>
                </c:pt>
                <c:pt idx="15" formatCode="General">
                  <c:v>38</c:v>
                </c:pt>
                <c:pt idx="16" formatCode="General">
                  <c:v>6</c:v>
                </c:pt>
                <c:pt idx="17" formatCode="General">
                  <c:v>5</c:v>
                </c:pt>
                <c:pt idx="18" formatCode="General">
                  <c:v>-11</c:v>
                </c:pt>
                <c:pt idx="19" formatCode="General">
                  <c:v>1</c:v>
                </c:pt>
                <c:pt idx="20" formatCode="General">
                  <c:v>-22</c:v>
                </c:pt>
                <c:pt idx="21" formatCode="General">
                  <c:v>27</c:v>
                </c:pt>
                <c:pt idx="22" formatCode="General">
                  <c:v>20</c:v>
                </c:pt>
                <c:pt idx="23" formatCode="General">
                  <c:v>14</c:v>
                </c:pt>
                <c:pt idx="24" formatCode="General">
                  <c:v>12</c:v>
                </c:pt>
                <c:pt idx="25" formatCode="General">
                  <c:v>26</c:v>
                </c:pt>
                <c:pt idx="26" formatCode="General">
                  <c:v>-3</c:v>
                </c:pt>
                <c:pt idx="27" formatCode="General">
                  <c:v>17</c:v>
                </c:pt>
                <c:pt idx="28">
                  <c:v>19.733333333333331</c:v>
                </c:pt>
                <c:pt idx="29">
                  <c:v>22.466666666666661</c:v>
                </c:pt>
                <c:pt idx="30">
                  <c:v>25.2</c:v>
                </c:pt>
                <c:pt idx="31">
                  <c:v>25.15</c:v>
                </c:pt>
                <c:pt idx="32">
                  <c:v>25.1</c:v>
                </c:pt>
                <c:pt idx="33">
                  <c:v>24.700000000000003</c:v>
                </c:pt>
                <c:pt idx="34">
                  <c:v>24.3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län'!$B$82:$C$82</c:f>
              <c:strCache>
                <c:ptCount val="2"/>
                <c:pt idx="0">
                  <c:v>Västerbotten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län'!$D$80:$AL$80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län'!$D$82:$AL$82</c:f>
              <c:numCache>
                <c:formatCode>0</c:formatCode>
                <c:ptCount val="35"/>
                <c:pt idx="0" formatCode="General">
                  <c:v>1</c:v>
                </c:pt>
                <c:pt idx="1">
                  <c:v>1.5</c:v>
                </c:pt>
                <c:pt idx="2" formatCode="General">
                  <c:v>2</c:v>
                </c:pt>
                <c:pt idx="3" formatCode="General">
                  <c:v>19</c:v>
                </c:pt>
                <c:pt idx="4" formatCode="General">
                  <c:v>5</c:v>
                </c:pt>
                <c:pt idx="5" formatCode="General">
                  <c:v>4</c:v>
                </c:pt>
                <c:pt idx="6" formatCode="General">
                  <c:v>10</c:v>
                </c:pt>
                <c:pt idx="7" formatCode="General">
                  <c:v>2</c:v>
                </c:pt>
                <c:pt idx="8" formatCode="General">
                  <c:v>6</c:v>
                </c:pt>
                <c:pt idx="9" formatCode="General">
                  <c:v>-5</c:v>
                </c:pt>
                <c:pt idx="10" formatCode="General">
                  <c:v>6</c:v>
                </c:pt>
                <c:pt idx="11" formatCode="General">
                  <c:v>5</c:v>
                </c:pt>
                <c:pt idx="12" formatCode="General">
                  <c:v>-7</c:v>
                </c:pt>
                <c:pt idx="13" formatCode="General">
                  <c:v>20</c:v>
                </c:pt>
                <c:pt idx="14" formatCode="General">
                  <c:v>33</c:v>
                </c:pt>
                <c:pt idx="15" formatCode="General">
                  <c:v>21</c:v>
                </c:pt>
                <c:pt idx="16" formatCode="General">
                  <c:v>-6</c:v>
                </c:pt>
                <c:pt idx="17" formatCode="General">
                  <c:v>-20</c:v>
                </c:pt>
                <c:pt idx="18" formatCode="General">
                  <c:v>-19</c:v>
                </c:pt>
                <c:pt idx="19" formatCode="General">
                  <c:v>-5</c:v>
                </c:pt>
                <c:pt idx="20" formatCode="General">
                  <c:v>-21</c:v>
                </c:pt>
                <c:pt idx="21" formatCode="General">
                  <c:v>3</c:v>
                </c:pt>
                <c:pt idx="22" formatCode="General">
                  <c:v>26</c:v>
                </c:pt>
                <c:pt idx="23" formatCode="General">
                  <c:v>17</c:v>
                </c:pt>
                <c:pt idx="24" formatCode="General">
                  <c:v>23</c:v>
                </c:pt>
                <c:pt idx="25" formatCode="General">
                  <c:v>25</c:v>
                </c:pt>
                <c:pt idx="26" formatCode="General">
                  <c:v>12</c:v>
                </c:pt>
                <c:pt idx="27" formatCode="General">
                  <c:v>24</c:v>
                </c:pt>
                <c:pt idx="28">
                  <c:v>28.266666666666666</c:v>
                </c:pt>
                <c:pt idx="29">
                  <c:v>32.533333333333331</c:v>
                </c:pt>
                <c:pt idx="30">
                  <c:v>36.799999999999997</c:v>
                </c:pt>
                <c:pt idx="31">
                  <c:v>31.6</c:v>
                </c:pt>
                <c:pt idx="32">
                  <c:v>26.400000000000002</c:v>
                </c:pt>
                <c:pt idx="33">
                  <c:v>24.650000000000002</c:v>
                </c:pt>
                <c:pt idx="34">
                  <c:v>22.900000000000002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099728"/>
        <c:axId val="159100120"/>
      </c:lineChart>
      <c:catAx>
        <c:axId val="159099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00120"/>
        <c:crosses val="autoZero"/>
        <c:auto val="1"/>
        <c:lblAlgn val="ctr"/>
        <c:lblOffset val="100"/>
        <c:tickLblSkip val="2"/>
        <c:noMultiLvlLbl val="0"/>
      </c:catAx>
      <c:valAx>
        <c:axId val="15910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layout>
            <c:manualLayout>
              <c:xMode val="edge"/>
              <c:yMode val="edge"/>
              <c:x val="2.5462962962962962E-2"/>
              <c:y val="0.48565550201747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09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Sektorer'!$B$81:$C$81</c:f>
              <c:strCache>
                <c:ptCount val="2"/>
                <c:pt idx="0">
                  <c:v>Västerbotten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Sektorer'!$D$80:$AJ$80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Sektorer'!$D$81:$AJ$81</c:f>
              <c:numCache>
                <c:formatCode>0%</c:formatCode>
                <c:ptCount val="33"/>
                <c:pt idx="0">
                  <c:v>0.51</c:v>
                </c:pt>
                <c:pt idx="1">
                  <c:v>0.55000000000000004</c:v>
                </c:pt>
                <c:pt idx="2">
                  <c:v>0.59</c:v>
                </c:pt>
                <c:pt idx="3">
                  <c:v>0.5</c:v>
                </c:pt>
                <c:pt idx="4">
                  <c:v>0.57999999999999996</c:v>
                </c:pt>
                <c:pt idx="5">
                  <c:v>0.65</c:v>
                </c:pt>
                <c:pt idx="6">
                  <c:v>0.56000000000000005</c:v>
                </c:pt>
                <c:pt idx="7">
                  <c:v>0.54</c:v>
                </c:pt>
                <c:pt idx="8">
                  <c:v>0.66</c:v>
                </c:pt>
                <c:pt idx="9">
                  <c:v>0.65</c:v>
                </c:pt>
                <c:pt idx="10">
                  <c:v>0.70000000000000007</c:v>
                </c:pt>
                <c:pt idx="11">
                  <c:v>0.68</c:v>
                </c:pt>
                <c:pt idx="12">
                  <c:v>0.85</c:v>
                </c:pt>
                <c:pt idx="13">
                  <c:v>0.83000000000000007</c:v>
                </c:pt>
                <c:pt idx="14">
                  <c:v>0.78</c:v>
                </c:pt>
                <c:pt idx="15">
                  <c:v>0.74</c:v>
                </c:pt>
                <c:pt idx="16">
                  <c:v>0.79</c:v>
                </c:pt>
                <c:pt idx="17">
                  <c:v>0.57000000000000006</c:v>
                </c:pt>
                <c:pt idx="18">
                  <c:v>0.47000000000000003</c:v>
                </c:pt>
                <c:pt idx="19">
                  <c:v>0.6</c:v>
                </c:pt>
                <c:pt idx="20">
                  <c:v>0.55000000000000004</c:v>
                </c:pt>
                <c:pt idx="21">
                  <c:v>0.67</c:v>
                </c:pt>
                <c:pt idx="22">
                  <c:v>0.71</c:v>
                </c:pt>
                <c:pt idx="23">
                  <c:v>0.69</c:v>
                </c:pt>
                <c:pt idx="24">
                  <c:v>0.66</c:v>
                </c:pt>
                <c:pt idx="25">
                  <c:v>0.78</c:v>
                </c:pt>
                <c:pt idx="26">
                  <c:v>0.52</c:v>
                </c:pt>
                <c:pt idx="27">
                  <c:v>0.75</c:v>
                </c:pt>
                <c:pt idx="28">
                  <c:v>0.75966666666666671</c:v>
                </c:pt>
                <c:pt idx="29">
                  <c:v>0.76933333333333331</c:v>
                </c:pt>
                <c:pt idx="30">
                  <c:v>0.77900000000000003</c:v>
                </c:pt>
                <c:pt idx="31">
                  <c:v>0.65500000000000003</c:v>
                </c:pt>
                <c:pt idx="32">
                  <c:v>0.53100000000000003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Sektorer'!$B$82:$C$82</c:f>
              <c:strCache>
                <c:ptCount val="2"/>
                <c:pt idx="0">
                  <c:v>Västerbotten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Sektorer'!$D$80:$AJ$80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Sektorer'!$D$82:$AJ$82</c:f>
              <c:numCache>
                <c:formatCode>0%</c:formatCode>
                <c:ptCount val="33"/>
                <c:pt idx="0">
                  <c:v>0.59</c:v>
                </c:pt>
                <c:pt idx="1">
                  <c:v>0.54499999999999993</c:v>
                </c:pt>
                <c:pt idx="2">
                  <c:v>0.5</c:v>
                </c:pt>
                <c:pt idx="3">
                  <c:v>0.52</c:v>
                </c:pt>
                <c:pt idx="4">
                  <c:v>0.62</c:v>
                </c:pt>
                <c:pt idx="5">
                  <c:v>0.54</c:v>
                </c:pt>
                <c:pt idx="6">
                  <c:v>0.46</c:v>
                </c:pt>
                <c:pt idx="7">
                  <c:v>0.52</c:v>
                </c:pt>
                <c:pt idx="8">
                  <c:v>0.57999999999999996</c:v>
                </c:pt>
                <c:pt idx="9">
                  <c:v>0.48</c:v>
                </c:pt>
                <c:pt idx="10">
                  <c:v>0.57000000000000006</c:v>
                </c:pt>
                <c:pt idx="11">
                  <c:v>0.62</c:v>
                </c:pt>
                <c:pt idx="12">
                  <c:v>0.46</c:v>
                </c:pt>
                <c:pt idx="13">
                  <c:v>0.72</c:v>
                </c:pt>
                <c:pt idx="14">
                  <c:v>0.74</c:v>
                </c:pt>
                <c:pt idx="15">
                  <c:v>0.71</c:v>
                </c:pt>
                <c:pt idx="16">
                  <c:v>0.57999999999999996</c:v>
                </c:pt>
                <c:pt idx="17">
                  <c:v>0.46</c:v>
                </c:pt>
                <c:pt idx="18">
                  <c:v>0.6</c:v>
                </c:pt>
                <c:pt idx="19">
                  <c:v>0.66</c:v>
                </c:pt>
                <c:pt idx="20">
                  <c:v>0.75</c:v>
                </c:pt>
                <c:pt idx="21">
                  <c:v>0.69</c:v>
                </c:pt>
                <c:pt idx="22">
                  <c:v>0.64</c:v>
                </c:pt>
                <c:pt idx="23">
                  <c:v>0.65</c:v>
                </c:pt>
                <c:pt idx="24">
                  <c:v>0.73</c:v>
                </c:pt>
                <c:pt idx="25">
                  <c:v>0.57999999999999996</c:v>
                </c:pt>
                <c:pt idx="26">
                  <c:v>0.56999999999999995</c:v>
                </c:pt>
                <c:pt idx="27">
                  <c:v>0.64</c:v>
                </c:pt>
                <c:pt idx="28">
                  <c:v>0.63700000000000001</c:v>
                </c:pt>
                <c:pt idx="29">
                  <c:v>0.6339999999999999</c:v>
                </c:pt>
                <c:pt idx="30">
                  <c:v>0.63100000000000001</c:v>
                </c:pt>
                <c:pt idx="31">
                  <c:v>0.626</c:v>
                </c:pt>
                <c:pt idx="32">
                  <c:v>0.621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100904"/>
        <c:axId val="159101296"/>
      </c:lineChart>
      <c:catAx>
        <c:axId val="159100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01296"/>
        <c:crosses val="autoZero"/>
        <c:auto val="1"/>
        <c:lblAlgn val="ctr"/>
        <c:lblOffset val="100"/>
        <c:tickLblSkip val="2"/>
        <c:noMultiLvlLbl val="0"/>
      </c:catAx>
      <c:valAx>
        <c:axId val="15910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0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102080"/>
        <c:axId val="159102472"/>
      </c:barChart>
      <c:catAx>
        <c:axId val="1591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02472"/>
        <c:crosses val="autoZero"/>
        <c:auto val="1"/>
        <c:lblAlgn val="ctr"/>
        <c:lblOffset val="100"/>
        <c:noMultiLvlLbl val="0"/>
      </c:catAx>
      <c:valAx>
        <c:axId val="159102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910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'!$W$29</c:f>
              <c:strCache>
                <c:ptCount val="1"/>
                <c:pt idx="0">
                  <c:v>Västerbottens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'!$W$30:$W$40</c:f>
              <c:numCache>
                <c:formatCode>0%</c:formatCode>
                <c:ptCount val="11"/>
                <c:pt idx="0">
                  <c:v>0.32700000000000001</c:v>
                </c:pt>
                <c:pt idx="1">
                  <c:v>0.18099999999999999</c:v>
                </c:pt>
                <c:pt idx="2">
                  <c:v>0.10199999999999999</c:v>
                </c:pt>
                <c:pt idx="3">
                  <c:v>8.3000000000000004E-2</c:v>
                </c:pt>
                <c:pt idx="4">
                  <c:v>9.7000000000000003E-2</c:v>
                </c:pt>
                <c:pt idx="5">
                  <c:v>0.03</c:v>
                </c:pt>
                <c:pt idx="6">
                  <c:v>0.06</c:v>
                </c:pt>
                <c:pt idx="7">
                  <c:v>6.3E-2</c:v>
                </c:pt>
                <c:pt idx="8">
                  <c:v>2E-3</c:v>
                </c:pt>
                <c:pt idx="9">
                  <c:v>0.01</c:v>
                </c:pt>
                <c:pt idx="10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103256"/>
        <c:axId val="158621576"/>
      </c:barChart>
      <c:catAx>
        <c:axId val="159103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621576"/>
        <c:crosses val="autoZero"/>
        <c:auto val="1"/>
        <c:lblAlgn val="ctr"/>
        <c:lblOffset val="100"/>
        <c:noMultiLvlLbl val="0"/>
      </c:catAx>
      <c:valAx>
        <c:axId val="1586215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9103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'!$W$81</c:f>
              <c:strCache>
                <c:ptCount val="1"/>
                <c:pt idx="0">
                  <c:v>Västerbottens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'!$W$82:$W$89</c:f>
              <c:numCache>
                <c:formatCode>0%</c:formatCode>
                <c:ptCount val="8"/>
                <c:pt idx="0">
                  <c:v>0.41699999999999998</c:v>
                </c:pt>
                <c:pt idx="1">
                  <c:v>0.11899999999999999</c:v>
                </c:pt>
                <c:pt idx="2">
                  <c:v>0.14199999999999999</c:v>
                </c:pt>
                <c:pt idx="3">
                  <c:v>0.113</c:v>
                </c:pt>
                <c:pt idx="4">
                  <c:v>0.1</c:v>
                </c:pt>
                <c:pt idx="5">
                  <c:v>1.7000000000000001E-2</c:v>
                </c:pt>
                <c:pt idx="6">
                  <c:v>6.5000000000000002E-2</c:v>
                </c:pt>
                <c:pt idx="7">
                  <c:v>2.7E-2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622360"/>
        <c:axId val="158622752"/>
      </c:barChart>
      <c:catAx>
        <c:axId val="158622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622752"/>
        <c:crosses val="autoZero"/>
        <c:auto val="1"/>
        <c:lblAlgn val="ctr"/>
        <c:lblOffset val="100"/>
        <c:noMultiLvlLbl val="0"/>
      </c:catAx>
      <c:valAx>
        <c:axId val="1586227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62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'!$W$112</c:f>
              <c:strCache>
                <c:ptCount val="1"/>
                <c:pt idx="0">
                  <c:v>Västerbottens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'!$W$113:$W$119</c:f>
              <c:numCache>
                <c:formatCode>0%</c:formatCode>
                <c:ptCount val="7"/>
                <c:pt idx="0">
                  <c:v>0.375</c:v>
                </c:pt>
                <c:pt idx="1">
                  <c:v>0.19</c:v>
                </c:pt>
                <c:pt idx="2">
                  <c:v>0.17799999999999999</c:v>
                </c:pt>
                <c:pt idx="3">
                  <c:v>8.5999999999999993E-2</c:v>
                </c:pt>
                <c:pt idx="4">
                  <c:v>0.14599999999999999</c:v>
                </c:pt>
                <c:pt idx="5">
                  <c:v>1.7000000000000001E-2</c:v>
                </c:pt>
                <c:pt idx="6">
                  <c:v>8.0000000000000002E-3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623536"/>
        <c:axId val="158623928"/>
      </c:barChart>
      <c:catAx>
        <c:axId val="158623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623928"/>
        <c:crosses val="autoZero"/>
        <c:auto val="1"/>
        <c:lblAlgn val="ctr"/>
        <c:lblOffset val="100"/>
        <c:noMultiLvlLbl val="0"/>
      </c:catAx>
      <c:valAx>
        <c:axId val="1586239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62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624712"/>
        <c:axId val="158625104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006440"/>
        <c:axId val="269006048"/>
      </c:lineChart>
      <c:catAx>
        <c:axId val="158624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8625104"/>
        <c:crosses val="autoZero"/>
        <c:auto val="1"/>
        <c:lblAlgn val="ctr"/>
        <c:lblOffset val="100"/>
        <c:noMultiLvlLbl val="0"/>
      </c:catAx>
      <c:valAx>
        <c:axId val="15862510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624712"/>
        <c:crosses val="autoZero"/>
        <c:crossBetween val="between"/>
      </c:valAx>
      <c:valAx>
        <c:axId val="26900604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006440"/>
        <c:crosses val="max"/>
        <c:crossBetween val="between"/>
      </c:valAx>
      <c:catAx>
        <c:axId val="269006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9006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Län'!$B$81</c:f>
              <c:strCache>
                <c:ptCount val="1"/>
                <c:pt idx="0">
                  <c:v>Västerbotten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Län'!$C$80:$AU$80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Län'!$C$81:$AU$81</c:f>
              <c:numCache>
                <c:formatCode>0</c:formatCode>
                <c:ptCount val="45"/>
                <c:pt idx="0" formatCode="General">
                  <c:v>24</c:v>
                </c:pt>
                <c:pt idx="1">
                  <c:v>19</c:v>
                </c:pt>
                <c:pt idx="2">
                  <c:v>14</c:v>
                </c:pt>
                <c:pt idx="3">
                  <c:v>10</c:v>
                </c:pt>
                <c:pt idx="4">
                  <c:v>6</c:v>
                </c:pt>
                <c:pt idx="5">
                  <c:v>14</c:v>
                </c:pt>
                <c:pt idx="6">
                  <c:v>22</c:v>
                </c:pt>
                <c:pt idx="7">
                  <c:v>19.5</c:v>
                </c:pt>
                <c:pt idx="8">
                  <c:v>17</c:v>
                </c:pt>
                <c:pt idx="9">
                  <c:v>13</c:v>
                </c:pt>
                <c:pt idx="10" formatCode="General">
                  <c:v>9</c:v>
                </c:pt>
                <c:pt idx="11" formatCode="General">
                  <c:v>9</c:v>
                </c:pt>
                <c:pt idx="12" formatCode="General">
                  <c:v>4</c:v>
                </c:pt>
                <c:pt idx="13" formatCode="General">
                  <c:v>2</c:v>
                </c:pt>
                <c:pt idx="14" formatCode="General">
                  <c:v>-6</c:v>
                </c:pt>
                <c:pt idx="15" formatCode="General">
                  <c:v>12</c:v>
                </c:pt>
                <c:pt idx="16" formatCode="General">
                  <c:v>9</c:v>
                </c:pt>
                <c:pt idx="17" formatCode="General">
                  <c:v>1</c:v>
                </c:pt>
                <c:pt idx="18" formatCode="General">
                  <c:v>5</c:v>
                </c:pt>
                <c:pt idx="19" formatCode="General">
                  <c:v>17</c:v>
                </c:pt>
                <c:pt idx="20" formatCode="General">
                  <c:v>20</c:v>
                </c:pt>
                <c:pt idx="21" formatCode="General">
                  <c:v>9</c:v>
                </c:pt>
                <c:pt idx="22" formatCode="General">
                  <c:v>16</c:v>
                </c:pt>
                <c:pt idx="23" formatCode="General">
                  <c:v>26</c:v>
                </c:pt>
                <c:pt idx="24" formatCode="General">
                  <c:v>23</c:v>
                </c:pt>
                <c:pt idx="25" formatCode="General">
                  <c:v>27</c:v>
                </c:pt>
                <c:pt idx="26" formatCode="General">
                  <c:v>22</c:v>
                </c:pt>
                <c:pt idx="27" formatCode="General">
                  <c:v>7</c:v>
                </c:pt>
                <c:pt idx="28" formatCode="General">
                  <c:v>-8</c:v>
                </c:pt>
                <c:pt idx="29" formatCode="General">
                  <c:v>-3</c:v>
                </c:pt>
                <c:pt idx="30" formatCode="General">
                  <c:v>0</c:v>
                </c:pt>
                <c:pt idx="31" formatCode="General">
                  <c:v>8</c:v>
                </c:pt>
                <c:pt idx="32" formatCode="General">
                  <c:v>14</c:v>
                </c:pt>
                <c:pt idx="33" formatCode="General">
                  <c:v>16</c:v>
                </c:pt>
                <c:pt idx="34" formatCode="General">
                  <c:v>16</c:v>
                </c:pt>
                <c:pt idx="35" formatCode="General">
                  <c:v>9</c:v>
                </c:pt>
                <c:pt idx="36" formatCode="General">
                  <c:v>13</c:v>
                </c:pt>
                <c:pt idx="37" formatCode="General">
                  <c:v>7</c:v>
                </c:pt>
                <c:pt idx="38">
                  <c:v>7.3333333333333321</c:v>
                </c:pt>
                <c:pt idx="39">
                  <c:v>7.6666666666666652</c:v>
                </c:pt>
                <c:pt idx="40">
                  <c:v>7.9999999999999991</c:v>
                </c:pt>
                <c:pt idx="41">
                  <c:v>10.049999999999999</c:v>
                </c:pt>
                <c:pt idx="42">
                  <c:v>12.1</c:v>
                </c:pt>
                <c:pt idx="43">
                  <c:v>11.75</c:v>
                </c:pt>
                <c:pt idx="44">
                  <c:v>11.4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Län'!$B$82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Län'!$C$80:$AU$80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Län'!$C$82:$AU$82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978328"/>
        <c:axId val="157925176"/>
      </c:lineChart>
      <c:catAx>
        <c:axId val="15797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925176"/>
        <c:crosses val="autoZero"/>
        <c:auto val="1"/>
        <c:lblAlgn val="ctr"/>
        <c:lblOffset val="100"/>
        <c:tickLblSkip val="2"/>
        <c:noMultiLvlLbl val="0"/>
      </c:catAx>
      <c:valAx>
        <c:axId val="157925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97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Sektorer'!$B$81:$C$81</c:f>
              <c:strCache>
                <c:ptCount val="2"/>
                <c:pt idx="0">
                  <c:v>Västerbotten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Sektorer'!$D$80:$AL$80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Sektorer'!$D$81:$AL$81</c:f>
              <c:numCache>
                <c:formatCode>0</c:formatCode>
                <c:ptCount val="35"/>
                <c:pt idx="0" formatCode="General">
                  <c:v>8</c:v>
                </c:pt>
                <c:pt idx="1">
                  <c:v>3.5</c:v>
                </c:pt>
                <c:pt idx="2" formatCode="General">
                  <c:v>-1</c:v>
                </c:pt>
                <c:pt idx="3" formatCode="General">
                  <c:v>-9</c:v>
                </c:pt>
                <c:pt idx="4" formatCode="General">
                  <c:v>-16</c:v>
                </c:pt>
                <c:pt idx="5" formatCode="General">
                  <c:v>15</c:v>
                </c:pt>
                <c:pt idx="6" formatCode="General">
                  <c:v>1</c:v>
                </c:pt>
                <c:pt idx="7" formatCode="General">
                  <c:v>3</c:v>
                </c:pt>
                <c:pt idx="8" formatCode="General">
                  <c:v>13</c:v>
                </c:pt>
                <c:pt idx="9" formatCode="General">
                  <c:v>34</c:v>
                </c:pt>
                <c:pt idx="10" formatCode="General">
                  <c:v>17</c:v>
                </c:pt>
                <c:pt idx="11" formatCode="General">
                  <c:v>3</c:v>
                </c:pt>
                <c:pt idx="12" formatCode="General">
                  <c:v>15</c:v>
                </c:pt>
                <c:pt idx="13" formatCode="General">
                  <c:v>29</c:v>
                </c:pt>
                <c:pt idx="14" formatCode="General">
                  <c:v>22</c:v>
                </c:pt>
                <c:pt idx="15" formatCode="General">
                  <c:v>34</c:v>
                </c:pt>
                <c:pt idx="16" formatCode="General">
                  <c:v>16</c:v>
                </c:pt>
                <c:pt idx="17" formatCode="General">
                  <c:v>3</c:v>
                </c:pt>
                <c:pt idx="18" formatCode="General">
                  <c:v>-14</c:v>
                </c:pt>
                <c:pt idx="19" formatCode="General">
                  <c:v>-17</c:v>
                </c:pt>
                <c:pt idx="20" formatCode="General">
                  <c:v>2</c:v>
                </c:pt>
                <c:pt idx="21" formatCode="General">
                  <c:v>13</c:v>
                </c:pt>
                <c:pt idx="22" formatCode="General">
                  <c:v>21</c:v>
                </c:pt>
                <c:pt idx="23" formatCode="General">
                  <c:v>22</c:v>
                </c:pt>
                <c:pt idx="24" formatCode="General">
                  <c:v>37</c:v>
                </c:pt>
                <c:pt idx="25" formatCode="General">
                  <c:v>10</c:v>
                </c:pt>
                <c:pt idx="26" formatCode="General">
                  <c:v>3</c:v>
                </c:pt>
                <c:pt idx="27" formatCode="General">
                  <c:v>-1</c:v>
                </c:pt>
                <c:pt idx="28">
                  <c:v>-2.5999999999999996</c:v>
                </c:pt>
                <c:pt idx="29">
                  <c:v>-4.1999999999999993</c:v>
                </c:pt>
                <c:pt idx="30">
                  <c:v>-5.8</c:v>
                </c:pt>
                <c:pt idx="31">
                  <c:v>3.9000000000000008</c:v>
                </c:pt>
                <c:pt idx="32">
                  <c:v>13.600000000000001</c:v>
                </c:pt>
                <c:pt idx="33">
                  <c:v>17.149999999999999</c:v>
                </c:pt>
                <c:pt idx="34">
                  <c:v>20.7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Sektorer'!$B$82:$C$82</c:f>
              <c:strCache>
                <c:ptCount val="2"/>
                <c:pt idx="0">
                  <c:v>Västerbotten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Sektorer'!$D$80:$AL$80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Sektorer'!$D$82:$AL$82</c:f>
              <c:numCache>
                <c:formatCode>0</c:formatCode>
                <c:ptCount val="35"/>
                <c:pt idx="0" formatCode="General">
                  <c:v>9</c:v>
                </c:pt>
                <c:pt idx="1">
                  <c:v>8</c:v>
                </c:pt>
                <c:pt idx="2" formatCode="General">
                  <c:v>7</c:v>
                </c:pt>
                <c:pt idx="3" formatCode="General">
                  <c:v>9</c:v>
                </c:pt>
                <c:pt idx="4" formatCode="General">
                  <c:v>-1</c:v>
                </c:pt>
                <c:pt idx="5" formatCode="General">
                  <c:v>11</c:v>
                </c:pt>
                <c:pt idx="6" formatCode="General">
                  <c:v>13</c:v>
                </c:pt>
                <c:pt idx="7" formatCode="General">
                  <c:v>0</c:v>
                </c:pt>
                <c:pt idx="8" formatCode="General">
                  <c:v>2</c:v>
                </c:pt>
                <c:pt idx="9" formatCode="General">
                  <c:v>9</c:v>
                </c:pt>
                <c:pt idx="10" formatCode="General">
                  <c:v>21</c:v>
                </c:pt>
                <c:pt idx="11" formatCode="General">
                  <c:v>12</c:v>
                </c:pt>
                <c:pt idx="12" formatCode="General">
                  <c:v>16</c:v>
                </c:pt>
                <c:pt idx="13" formatCode="General">
                  <c:v>25</c:v>
                </c:pt>
                <c:pt idx="14" formatCode="General">
                  <c:v>23</c:v>
                </c:pt>
                <c:pt idx="15" formatCode="General">
                  <c:v>23</c:v>
                </c:pt>
                <c:pt idx="16" formatCode="General">
                  <c:v>24</c:v>
                </c:pt>
                <c:pt idx="17" formatCode="General">
                  <c:v>9</c:v>
                </c:pt>
                <c:pt idx="18" formatCode="General">
                  <c:v>-5</c:v>
                </c:pt>
                <c:pt idx="19" formatCode="General">
                  <c:v>2</c:v>
                </c:pt>
                <c:pt idx="20" formatCode="General">
                  <c:v>-2</c:v>
                </c:pt>
                <c:pt idx="21" formatCode="General">
                  <c:v>5</c:v>
                </c:pt>
                <c:pt idx="22" formatCode="General">
                  <c:v>11</c:v>
                </c:pt>
                <c:pt idx="23" formatCode="General">
                  <c:v>14</c:v>
                </c:pt>
                <c:pt idx="24" formatCode="General">
                  <c:v>8</c:v>
                </c:pt>
                <c:pt idx="25" formatCode="General">
                  <c:v>8</c:v>
                </c:pt>
                <c:pt idx="26" formatCode="General">
                  <c:v>18</c:v>
                </c:pt>
                <c:pt idx="27" formatCode="General">
                  <c:v>9</c:v>
                </c:pt>
                <c:pt idx="28">
                  <c:v>9.7666666666666657</c:v>
                </c:pt>
                <c:pt idx="29">
                  <c:v>10.533333333333331</c:v>
                </c:pt>
                <c:pt idx="30">
                  <c:v>11.299999999999999</c:v>
                </c:pt>
                <c:pt idx="31">
                  <c:v>11.5</c:v>
                </c:pt>
                <c:pt idx="32">
                  <c:v>11.700000000000001</c:v>
                </c:pt>
                <c:pt idx="33">
                  <c:v>10.3</c:v>
                </c:pt>
                <c:pt idx="34">
                  <c:v>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187360"/>
        <c:axId val="158448608"/>
      </c:lineChart>
      <c:catAx>
        <c:axId val="15818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448608"/>
        <c:crosses val="autoZero"/>
        <c:auto val="1"/>
        <c:lblAlgn val="ctr"/>
        <c:lblOffset val="100"/>
        <c:tickLblSkip val="2"/>
        <c:noMultiLvlLbl val="0"/>
      </c:catAx>
      <c:valAx>
        <c:axId val="15844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8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Län'!$B$81</c:f>
              <c:strCache>
                <c:ptCount val="1"/>
                <c:pt idx="0">
                  <c:v>Västerbotten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Län'!$C$80:$AU$80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Län'!$C$81:$AU$81</c:f>
              <c:numCache>
                <c:formatCode>0</c:formatCode>
                <c:ptCount val="45"/>
                <c:pt idx="0" formatCode="General">
                  <c:v>47</c:v>
                </c:pt>
                <c:pt idx="1">
                  <c:v>45.5</c:v>
                </c:pt>
                <c:pt idx="2">
                  <c:v>44</c:v>
                </c:pt>
                <c:pt idx="3">
                  <c:v>26.5</c:v>
                </c:pt>
                <c:pt idx="4">
                  <c:v>9</c:v>
                </c:pt>
                <c:pt idx="5">
                  <c:v>26.5</c:v>
                </c:pt>
                <c:pt idx="6">
                  <c:v>44</c:v>
                </c:pt>
                <c:pt idx="7">
                  <c:v>35</c:v>
                </c:pt>
                <c:pt idx="8">
                  <c:v>26</c:v>
                </c:pt>
                <c:pt idx="9">
                  <c:v>33.5</c:v>
                </c:pt>
                <c:pt idx="10" formatCode="General">
                  <c:v>41</c:v>
                </c:pt>
                <c:pt idx="11" formatCode="General">
                  <c:v>36</c:v>
                </c:pt>
                <c:pt idx="12" formatCode="General">
                  <c:v>16</c:v>
                </c:pt>
                <c:pt idx="13" formatCode="General">
                  <c:v>6</c:v>
                </c:pt>
                <c:pt idx="14" formatCode="General">
                  <c:v>11</c:v>
                </c:pt>
                <c:pt idx="15" formatCode="General">
                  <c:v>23</c:v>
                </c:pt>
                <c:pt idx="16" formatCode="General">
                  <c:v>14</c:v>
                </c:pt>
                <c:pt idx="17" formatCode="General">
                  <c:v>25</c:v>
                </c:pt>
                <c:pt idx="18" formatCode="General">
                  <c:v>39</c:v>
                </c:pt>
                <c:pt idx="19" formatCode="General">
                  <c:v>45</c:v>
                </c:pt>
                <c:pt idx="20" formatCode="General">
                  <c:v>42</c:v>
                </c:pt>
                <c:pt idx="21" formatCode="General">
                  <c:v>53</c:v>
                </c:pt>
                <c:pt idx="22" formatCode="General">
                  <c:v>40</c:v>
                </c:pt>
                <c:pt idx="23" formatCode="General">
                  <c:v>53</c:v>
                </c:pt>
                <c:pt idx="24" formatCode="General">
                  <c:v>47</c:v>
                </c:pt>
                <c:pt idx="25" formatCode="General">
                  <c:v>54</c:v>
                </c:pt>
                <c:pt idx="26" formatCode="General">
                  <c:v>45</c:v>
                </c:pt>
                <c:pt idx="27" formatCode="General">
                  <c:v>24</c:v>
                </c:pt>
                <c:pt idx="28" formatCode="General">
                  <c:v>-5</c:v>
                </c:pt>
                <c:pt idx="29" formatCode="General">
                  <c:v>6</c:v>
                </c:pt>
                <c:pt idx="30" formatCode="General">
                  <c:v>6</c:v>
                </c:pt>
                <c:pt idx="31" formatCode="General">
                  <c:v>40</c:v>
                </c:pt>
                <c:pt idx="32" formatCode="General">
                  <c:v>42</c:v>
                </c:pt>
                <c:pt idx="33" formatCode="General">
                  <c:v>36</c:v>
                </c:pt>
                <c:pt idx="34" formatCode="General">
                  <c:v>43</c:v>
                </c:pt>
                <c:pt idx="35" formatCode="General">
                  <c:v>40</c:v>
                </c:pt>
                <c:pt idx="36" formatCode="General">
                  <c:v>41</c:v>
                </c:pt>
                <c:pt idx="37" formatCode="General">
                  <c:v>26</c:v>
                </c:pt>
                <c:pt idx="38">
                  <c:v>24.7</c:v>
                </c:pt>
                <c:pt idx="39">
                  <c:v>23.4</c:v>
                </c:pt>
                <c:pt idx="40">
                  <c:v>22.1</c:v>
                </c:pt>
                <c:pt idx="41">
                  <c:v>31.05</c:v>
                </c:pt>
                <c:pt idx="42">
                  <c:v>40</c:v>
                </c:pt>
                <c:pt idx="43">
                  <c:v>38.299999999999997</c:v>
                </c:pt>
                <c:pt idx="44">
                  <c:v>36.6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Län'!$B$82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Län'!$C$80:$AU$80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Län'!$C$82:$AU$82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014024"/>
        <c:axId val="157455160"/>
      </c:lineChart>
      <c:catAx>
        <c:axId val="15701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55160"/>
        <c:crosses val="autoZero"/>
        <c:auto val="1"/>
        <c:lblAlgn val="ctr"/>
        <c:lblOffset val="100"/>
        <c:noMultiLvlLbl val="0"/>
      </c:catAx>
      <c:valAx>
        <c:axId val="157455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01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län'!$B$81:$C$81</c:f>
              <c:strCache>
                <c:ptCount val="2"/>
                <c:pt idx="0">
                  <c:v>Västerbotten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län'!$D$80:$AL$80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län'!$D$81:$AL$81</c:f>
              <c:numCache>
                <c:formatCode>0</c:formatCode>
                <c:ptCount val="35"/>
                <c:pt idx="0" formatCode="General">
                  <c:v>31</c:v>
                </c:pt>
                <c:pt idx="1">
                  <c:v>12.5</c:v>
                </c:pt>
                <c:pt idx="2" formatCode="General">
                  <c:v>-6</c:v>
                </c:pt>
                <c:pt idx="3" formatCode="General">
                  <c:v>-2</c:v>
                </c:pt>
                <c:pt idx="4" formatCode="General">
                  <c:v>1</c:v>
                </c:pt>
                <c:pt idx="5" formatCode="General">
                  <c:v>14</c:v>
                </c:pt>
                <c:pt idx="6" formatCode="General">
                  <c:v>3</c:v>
                </c:pt>
                <c:pt idx="7" formatCode="General">
                  <c:v>21</c:v>
                </c:pt>
                <c:pt idx="8" formatCode="General">
                  <c:v>28</c:v>
                </c:pt>
                <c:pt idx="9" formatCode="General">
                  <c:v>47</c:v>
                </c:pt>
                <c:pt idx="10" formatCode="General">
                  <c:v>41</c:v>
                </c:pt>
                <c:pt idx="11" formatCode="General">
                  <c:v>55</c:v>
                </c:pt>
                <c:pt idx="12" formatCode="General">
                  <c:v>46</c:v>
                </c:pt>
                <c:pt idx="13" formatCode="General">
                  <c:v>56</c:v>
                </c:pt>
                <c:pt idx="14" formatCode="General">
                  <c:v>42</c:v>
                </c:pt>
                <c:pt idx="15" formatCode="General">
                  <c:v>36</c:v>
                </c:pt>
                <c:pt idx="16" formatCode="General">
                  <c:v>35</c:v>
                </c:pt>
                <c:pt idx="17" formatCode="General">
                  <c:v>15</c:v>
                </c:pt>
                <c:pt idx="18" formatCode="General">
                  <c:v>-22</c:v>
                </c:pt>
                <c:pt idx="19" formatCode="General">
                  <c:v>-5</c:v>
                </c:pt>
                <c:pt idx="20" formatCode="General">
                  <c:v>7</c:v>
                </c:pt>
                <c:pt idx="21" formatCode="General">
                  <c:v>45</c:v>
                </c:pt>
                <c:pt idx="22" formatCode="General">
                  <c:v>46</c:v>
                </c:pt>
                <c:pt idx="23" formatCode="General">
                  <c:v>30</c:v>
                </c:pt>
                <c:pt idx="24" formatCode="General">
                  <c:v>36</c:v>
                </c:pt>
                <c:pt idx="25" formatCode="General">
                  <c:v>31</c:v>
                </c:pt>
                <c:pt idx="26" formatCode="General">
                  <c:v>35</c:v>
                </c:pt>
                <c:pt idx="27" formatCode="General">
                  <c:v>33</c:v>
                </c:pt>
                <c:pt idx="28">
                  <c:v>31.466666666666665</c:v>
                </c:pt>
                <c:pt idx="29">
                  <c:v>29.93333333333333</c:v>
                </c:pt>
                <c:pt idx="30">
                  <c:v>28.4</c:v>
                </c:pt>
                <c:pt idx="31">
                  <c:v>35.950000000000003</c:v>
                </c:pt>
                <c:pt idx="32">
                  <c:v>43.5</c:v>
                </c:pt>
                <c:pt idx="33">
                  <c:v>38.700000000000003</c:v>
                </c:pt>
                <c:pt idx="34">
                  <c:v>33.900000000000006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län'!$B$82:$C$82</c:f>
              <c:strCache>
                <c:ptCount val="2"/>
                <c:pt idx="0">
                  <c:v>Västerbotten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län'!$D$80:$AL$80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län'!$D$82:$AL$82</c:f>
              <c:numCache>
                <c:formatCode>0</c:formatCode>
                <c:ptCount val="35"/>
                <c:pt idx="0" formatCode="General">
                  <c:v>42</c:v>
                </c:pt>
                <c:pt idx="1">
                  <c:v>46</c:v>
                </c:pt>
                <c:pt idx="2" formatCode="General">
                  <c:v>50</c:v>
                </c:pt>
                <c:pt idx="3" formatCode="General">
                  <c:v>20</c:v>
                </c:pt>
                <c:pt idx="4" formatCode="General">
                  <c:v>29</c:v>
                </c:pt>
                <c:pt idx="5" formatCode="General">
                  <c:v>36</c:v>
                </c:pt>
                <c:pt idx="6" formatCode="General">
                  <c:v>29</c:v>
                </c:pt>
                <c:pt idx="7" formatCode="General">
                  <c:v>34</c:v>
                </c:pt>
                <c:pt idx="8" formatCode="General">
                  <c:v>56</c:v>
                </c:pt>
                <c:pt idx="9" formatCode="General">
                  <c:v>43</c:v>
                </c:pt>
                <c:pt idx="10" formatCode="General">
                  <c:v>43</c:v>
                </c:pt>
                <c:pt idx="11" formatCode="General">
                  <c:v>51</c:v>
                </c:pt>
                <c:pt idx="12" formatCode="General">
                  <c:v>32</c:v>
                </c:pt>
                <c:pt idx="13" formatCode="General">
                  <c:v>50</c:v>
                </c:pt>
                <c:pt idx="14" formatCode="General">
                  <c:v>55</c:v>
                </c:pt>
                <c:pt idx="15" formatCode="General">
                  <c:v>75</c:v>
                </c:pt>
                <c:pt idx="16" formatCode="General">
                  <c:v>59</c:v>
                </c:pt>
                <c:pt idx="17" formatCode="General">
                  <c:v>34</c:v>
                </c:pt>
                <c:pt idx="18" formatCode="General">
                  <c:v>20</c:v>
                </c:pt>
                <c:pt idx="19" formatCode="General">
                  <c:v>15</c:v>
                </c:pt>
                <c:pt idx="20" formatCode="General">
                  <c:v>4</c:v>
                </c:pt>
                <c:pt idx="21" formatCode="General">
                  <c:v>33</c:v>
                </c:pt>
                <c:pt idx="22" formatCode="General">
                  <c:v>32</c:v>
                </c:pt>
                <c:pt idx="23" formatCode="General">
                  <c:v>54</c:v>
                </c:pt>
                <c:pt idx="24" formatCode="General">
                  <c:v>61</c:v>
                </c:pt>
                <c:pt idx="25" formatCode="General">
                  <c:v>66</c:v>
                </c:pt>
                <c:pt idx="26" formatCode="General">
                  <c:v>45</c:v>
                </c:pt>
                <c:pt idx="27" formatCode="General">
                  <c:v>22</c:v>
                </c:pt>
                <c:pt idx="28">
                  <c:v>21.533333333333331</c:v>
                </c:pt>
                <c:pt idx="29">
                  <c:v>21.066666666666663</c:v>
                </c:pt>
                <c:pt idx="30">
                  <c:v>20.599999999999998</c:v>
                </c:pt>
                <c:pt idx="31">
                  <c:v>29.85</c:v>
                </c:pt>
                <c:pt idx="32">
                  <c:v>39.1</c:v>
                </c:pt>
                <c:pt idx="33">
                  <c:v>38.200000000000003</c:v>
                </c:pt>
                <c:pt idx="34">
                  <c:v>37.299999999999997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55944"/>
        <c:axId val="157456336"/>
      </c:lineChart>
      <c:catAx>
        <c:axId val="157455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56336"/>
        <c:crosses val="autoZero"/>
        <c:auto val="1"/>
        <c:lblAlgn val="ctr"/>
        <c:lblOffset val="100"/>
        <c:tickLblSkip val="2"/>
        <c:noMultiLvlLbl val="0"/>
      </c:catAx>
      <c:valAx>
        <c:axId val="15745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55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175812793515751"/>
          <c:y val="4.5905052447426063E-2"/>
          <c:w val="0.43971058215424219"/>
          <c:h val="0.90818989510514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'LÄN diagram '!$W$3</c:f>
              <c:strCache>
                <c:ptCount val="1"/>
                <c:pt idx="0">
                  <c:v>Västerbottens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'!$W$4:$W$10</c:f>
              <c:numCache>
                <c:formatCode>0%</c:formatCode>
                <c:ptCount val="7"/>
                <c:pt idx="0">
                  <c:v>0.38300000000000001</c:v>
                </c:pt>
                <c:pt idx="1">
                  <c:v>0.4</c:v>
                </c:pt>
                <c:pt idx="2">
                  <c:v>6.0000000000000001E-3</c:v>
                </c:pt>
                <c:pt idx="3">
                  <c:v>0.19600000000000001</c:v>
                </c:pt>
                <c:pt idx="4">
                  <c:v>0</c:v>
                </c:pt>
                <c:pt idx="5">
                  <c:v>1.4E-2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800688"/>
        <c:axId val="157801080"/>
      </c:barChart>
      <c:catAx>
        <c:axId val="157800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01080"/>
        <c:crosses val="autoZero"/>
        <c:auto val="1"/>
        <c:lblAlgn val="ctr"/>
        <c:lblOffset val="100"/>
        <c:noMultiLvlLbl val="0"/>
      </c:catAx>
      <c:valAx>
        <c:axId val="1578010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780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Län'!$B$81</c:f>
              <c:strCache>
                <c:ptCount val="1"/>
                <c:pt idx="0">
                  <c:v>Västerbotten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Län'!$C$80:$AU$80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Län'!$C$81:$AU$81</c:f>
              <c:numCache>
                <c:formatCode>0</c:formatCode>
                <c:ptCount val="45"/>
                <c:pt idx="0">
                  <c:v>53</c:v>
                </c:pt>
                <c:pt idx="1">
                  <c:v>49</c:v>
                </c:pt>
                <c:pt idx="2">
                  <c:v>45</c:v>
                </c:pt>
                <c:pt idx="3">
                  <c:v>37.5</c:v>
                </c:pt>
                <c:pt idx="4">
                  <c:v>30</c:v>
                </c:pt>
                <c:pt idx="5">
                  <c:v>34.5</c:v>
                </c:pt>
                <c:pt idx="6">
                  <c:v>39</c:v>
                </c:pt>
                <c:pt idx="7">
                  <c:v>37</c:v>
                </c:pt>
                <c:pt idx="8">
                  <c:v>35</c:v>
                </c:pt>
                <c:pt idx="9">
                  <c:v>44.5</c:v>
                </c:pt>
                <c:pt idx="10">
                  <c:v>54</c:v>
                </c:pt>
                <c:pt idx="11">
                  <c:v>46</c:v>
                </c:pt>
                <c:pt idx="12">
                  <c:v>26</c:v>
                </c:pt>
                <c:pt idx="13">
                  <c:v>23</c:v>
                </c:pt>
                <c:pt idx="14" formatCode="General">
                  <c:v>21</c:v>
                </c:pt>
                <c:pt idx="15" formatCode="General">
                  <c:v>37</c:v>
                </c:pt>
                <c:pt idx="16" formatCode="General">
                  <c:v>35</c:v>
                </c:pt>
                <c:pt idx="17" formatCode="General">
                  <c:v>25</c:v>
                </c:pt>
                <c:pt idx="18" formatCode="General">
                  <c:v>33</c:v>
                </c:pt>
                <c:pt idx="19" formatCode="General">
                  <c:v>40</c:v>
                </c:pt>
                <c:pt idx="20" formatCode="General">
                  <c:v>47</c:v>
                </c:pt>
                <c:pt idx="21" formatCode="General">
                  <c:v>47</c:v>
                </c:pt>
                <c:pt idx="22" formatCode="General">
                  <c:v>46</c:v>
                </c:pt>
                <c:pt idx="23" formatCode="General">
                  <c:v>60</c:v>
                </c:pt>
                <c:pt idx="24" formatCode="General">
                  <c:v>52</c:v>
                </c:pt>
                <c:pt idx="25" formatCode="General">
                  <c:v>54</c:v>
                </c:pt>
                <c:pt idx="26" formatCode="General">
                  <c:v>58</c:v>
                </c:pt>
                <c:pt idx="27" formatCode="General">
                  <c:v>40</c:v>
                </c:pt>
                <c:pt idx="28" formatCode="General">
                  <c:v>1</c:v>
                </c:pt>
                <c:pt idx="29" formatCode="General">
                  <c:v>14</c:v>
                </c:pt>
                <c:pt idx="30" formatCode="General">
                  <c:v>4</c:v>
                </c:pt>
                <c:pt idx="31" formatCode="General">
                  <c:v>30</c:v>
                </c:pt>
                <c:pt idx="32" formatCode="General">
                  <c:v>35</c:v>
                </c:pt>
                <c:pt idx="33" formatCode="General">
                  <c:v>23</c:v>
                </c:pt>
                <c:pt idx="34" formatCode="General">
                  <c:v>45</c:v>
                </c:pt>
                <c:pt idx="35" formatCode="General">
                  <c:v>38</c:v>
                </c:pt>
                <c:pt idx="36" formatCode="General">
                  <c:v>24</c:v>
                </c:pt>
                <c:pt idx="37" formatCode="General">
                  <c:v>29</c:v>
                </c:pt>
                <c:pt idx="38">
                  <c:v>29.9</c:v>
                </c:pt>
                <c:pt idx="39">
                  <c:v>30.799999999999997</c:v>
                </c:pt>
                <c:pt idx="40">
                  <c:v>31.699999999999996</c:v>
                </c:pt>
                <c:pt idx="41">
                  <c:v>41.3</c:v>
                </c:pt>
                <c:pt idx="42">
                  <c:v>50.9</c:v>
                </c:pt>
                <c:pt idx="43">
                  <c:v>43.9</c:v>
                </c:pt>
                <c:pt idx="44">
                  <c:v>36.9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Län'!$B$82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Län'!$C$80:$AU$80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Län'!$C$82:$AU$82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01864"/>
        <c:axId val="157802648"/>
      </c:lineChart>
      <c:catAx>
        <c:axId val="1578018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02648"/>
        <c:crosses val="autoZero"/>
        <c:auto val="1"/>
        <c:lblAlgn val="ctr"/>
        <c:lblOffset val="100"/>
        <c:noMultiLvlLbl val="0"/>
      </c:catAx>
      <c:valAx>
        <c:axId val="15780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0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län'!$B$81:$C$81</c:f>
              <c:strCache>
                <c:ptCount val="2"/>
                <c:pt idx="0">
                  <c:v>Västerbotten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län'!$D$80:$AL$80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län'!$D$81:$AL$81</c:f>
              <c:numCache>
                <c:formatCode>0</c:formatCode>
                <c:ptCount val="35"/>
                <c:pt idx="0" formatCode="General">
                  <c:v>37</c:v>
                </c:pt>
                <c:pt idx="1">
                  <c:v>24</c:v>
                </c:pt>
                <c:pt idx="2" formatCode="General">
                  <c:v>11</c:v>
                </c:pt>
                <c:pt idx="3" formatCode="General">
                  <c:v>16</c:v>
                </c:pt>
                <c:pt idx="4" formatCode="General">
                  <c:v>5</c:v>
                </c:pt>
                <c:pt idx="5" formatCode="General">
                  <c:v>29</c:v>
                </c:pt>
                <c:pt idx="6" formatCode="General">
                  <c:v>32</c:v>
                </c:pt>
                <c:pt idx="7" formatCode="General">
                  <c:v>20</c:v>
                </c:pt>
                <c:pt idx="8" formatCode="General">
                  <c:v>35</c:v>
                </c:pt>
                <c:pt idx="9" formatCode="General">
                  <c:v>50</c:v>
                </c:pt>
                <c:pt idx="10" formatCode="General">
                  <c:v>50</c:v>
                </c:pt>
                <c:pt idx="11" formatCode="General">
                  <c:v>49</c:v>
                </c:pt>
                <c:pt idx="12" formatCode="General">
                  <c:v>56</c:v>
                </c:pt>
                <c:pt idx="13" formatCode="General">
                  <c:v>52</c:v>
                </c:pt>
                <c:pt idx="14" formatCode="General">
                  <c:v>55</c:v>
                </c:pt>
                <c:pt idx="15" formatCode="General">
                  <c:v>55</c:v>
                </c:pt>
                <c:pt idx="16" formatCode="General">
                  <c:v>48</c:v>
                </c:pt>
                <c:pt idx="17" formatCode="General">
                  <c:v>36</c:v>
                </c:pt>
                <c:pt idx="18" formatCode="General">
                  <c:v>-3</c:v>
                </c:pt>
                <c:pt idx="19" formatCode="General">
                  <c:v>-6</c:v>
                </c:pt>
                <c:pt idx="20" formatCode="General">
                  <c:v>-5</c:v>
                </c:pt>
                <c:pt idx="21" formatCode="General">
                  <c:v>37</c:v>
                </c:pt>
                <c:pt idx="22" formatCode="General">
                  <c:v>29</c:v>
                </c:pt>
                <c:pt idx="23" formatCode="General">
                  <c:v>9</c:v>
                </c:pt>
                <c:pt idx="24" formatCode="General">
                  <c:v>58</c:v>
                </c:pt>
                <c:pt idx="25" formatCode="General">
                  <c:v>29</c:v>
                </c:pt>
                <c:pt idx="26" formatCode="General">
                  <c:v>8</c:v>
                </c:pt>
                <c:pt idx="27" formatCode="General">
                  <c:v>24</c:v>
                </c:pt>
                <c:pt idx="28">
                  <c:v>26.433333333333334</c:v>
                </c:pt>
                <c:pt idx="29">
                  <c:v>28.866666666666667</c:v>
                </c:pt>
                <c:pt idx="30">
                  <c:v>31.3</c:v>
                </c:pt>
                <c:pt idx="31">
                  <c:v>40.9</c:v>
                </c:pt>
                <c:pt idx="32">
                  <c:v>50.5</c:v>
                </c:pt>
                <c:pt idx="33">
                  <c:v>43.75</c:v>
                </c:pt>
                <c:pt idx="34">
                  <c:v>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län'!$B$82:$C$82</c:f>
              <c:strCache>
                <c:ptCount val="2"/>
                <c:pt idx="0">
                  <c:v>Västerbotten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län'!$D$80:$AL$80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län'!$D$82:$AL$82</c:f>
              <c:numCache>
                <c:formatCode>0</c:formatCode>
                <c:ptCount val="35"/>
                <c:pt idx="0" formatCode="General">
                  <c:v>50</c:v>
                </c:pt>
                <c:pt idx="1">
                  <c:v>40.5</c:v>
                </c:pt>
                <c:pt idx="2" formatCode="General">
                  <c:v>31</c:v>
                </c:pt>
                <c:pt idx="3" formatCode="General">
                  <c:v>28</c:v>
                </c:pt>
                <c:pt idx="4" formatCode="General">
                  <c:v>30</c:v>
                </c:pt>
                <c:pt idx="5" formatCode="General">
                  <c:v>41</c:v>
                </c:pt>
                <c:pt idx="6" formatCode="General">
                  <c:v>36</c:v>
                </c:pt>
                <c:pt idx="7" formatCode="General">
                  <c:v>28</c:v>
                </c:pt>
                <c:pt idx="8" formatCode="General">
                  <c:v>32</c:v>
                </c:pt>
                <c:pt idx="9" formatCode="General">
                  <c:v>34</c:v>
                </c:pt>
                <c:pt idx="10" formatCode="General">
                  <c:v>45</c:v>
                </c:pt>
                <c:pt idx="11" formatCode="General">
                  <c:v>46</c:v>
                </c:pt>
                <c:pt idx="12" formatCode="General">
                  <c:v>42</c:v>
                </c:pt>
                <c:pt idx="13" formatCode="General">
                  <c:v>63</c:v>
                </c:pt>
                <c:pt idx="14" formatCode="General">
                  <c:v>51</c:v>
                </c:pt>
                <c:pt idx="15" formatCode="General">
                  <c:v>54</c:v>
                </c:pt>
                <c:pt idx="16" formatCode="General">
                  <c:v>62</c:v>
                </c:pt>
                <c:pt idx="17" formatCode="General">
                  <c:v>41</c:v>
                </c:pt>
                <c:pt idx="18" formatCode="General">
                  <c:v>3</c:v>
                </c:pt>
                <c:pt idx="19" formatCode="General">
                  <c:v>20</c:v>
                </c:pt>
                <c:pt idx="20" formatCode="General">
                  <c:v>10</c:v>
                </c:pt>
                <c:pt idx="21" formatCode="General">
                  <c:v>26</c:v>
                </c:pt>
                <c:pt idx="22" formatCode="General">
                  <c:v>38</c:v>
                </c:pt>
                <c:pt idx="23" formatCode="General">
                  <c:v>28</c:v>
                </c:pt>
                <c:pt idx="24" formatCode="General">
                  <c:v>39</c:v>
                </c:pt>
                <c:pt idx="25" formatCode="General">
                  <c:v>41</c:v>
                </c:pt>
                <c:pt idx="26" formatCode="General">
                  <c:v>30</c:v>
                </c:pt>
                <c:pt idx="27" formatCode="General">
                  <c:v>31</c:v>
                </c:pt>
                <c:pt idx="28">
                  <c:v>31.233333333333331</c:v>
                </c:pt>
                <c:pt idx="29">
                  <c:v>31.466666666666665</c:v>
                </c:pt>
                <c:pt idx="30">
                  <c:v>31.7</c:v>
                </c:pt>
                <c:pt idx="31">
                  <c:v>41.35</c:v>
                </c:pt>
                <c:pt idx="32">
                  <c:v>51</c:v>
                </c:pt>
                <c:pt idx="33">
                  <c:v>43.9</c:v>
                </c:pt>
                <c:pt idx="34">
                  <c:v>36.799999999999997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03040"/>
        <c:axId val="157803432"/>
      </c:lineChart>
      <c:catAx>
        <c:axId val="157803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03432"/>
        <c:crosses val="autoZero"/>
        <c:auto val="1"/>
        <c:lblAlgn val="ctr"/>
        <c:lblOffset val="100"/>
        <c:tickLblSkip val="2"/>
        <c:noMultiLvlLbl val="0"/>
      </c:catAx>
      <c:valAx>
        <c:axId val="15780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0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Län'!$B$81</c:f>
              <c:strCache>
                <c:ptCount val="1"/>
                <c:pt idx="0">
                  <c:v>Västerbotten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Län'!$C$80:$AU$80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Län'!$C$81:$AU$81</c:f>
              <c:numCache>
                <c:formatCode>0</c:formatCode>
                <c:ptCount val="45"/>
                <c:pt idx="0">
                  <c:v>124</c:v>
                </c:pt>
                <c:pt idx="1">
                  <c:v>113.5</c:v>
                </c:pt>
                <c:pt idx="2">
                  <c:v>103</c:v>
                </c:pt>
                <c:pt idx="3">
                  <c:v>74</c:v>
                </c:pt>
                <c:pt idx="4">
                  <c:v>45</c:v>
                </c:pt>
                <c:pt idx="5">
                  <c:v>75</c:v>
                </c:pt>
                <c:pt idx="6">
                  <c:v>105</c:v>
                </c:pt>
                <c:pt idx="7">
                  <c:v>91.5</c:v>
                </c:pt>
                <c:pt idx="8">
                  <c:v>78</c:v>
                </c:pt>
                <c:pt idx="9">
                  <c:v>91</c:v>
                </c:pt>
                <c:pt idx="10">
                  <c:v>104</c:v>
                </c:pt>
                <c:pt idx="11">
                  <c:v>91</c:v>
                </c:pt>
                <c:pt idx="12">
                  <c:v>46</c:v>
                </c:pt>
                <c:pt idx="13" formatCode="General">
                  <c:v>31</c:v>
                </c:pt>
                <c:pt idx="14" formatCode="General">
                  <c:v>26</c:v>
                </c:pt>
                <c:pt idx="15" formatCode="General">
                  <c:v>72</c:v>
                </c:pt>
                <c:pt idx="16" formatCode="General">
                  <c:v>58</c:v>
                </c:pt>
                <c:pt idx="17" formatCode="General">
                  <c:v>51</c:v>
                </c:pt>
                <c:pt idx="18" formatCode="General">
                  <c:v>77</c:v>
                </c:pt>
                <c:pt idx="19" formatCode="General">
                  <c:v>102</c:v>
                </c:pt>
                <c:pt idx="20" formatCode="General">
                  <c:v>109</c:v>
                </c:pt>
                <c:pt idx="21" formatCode="General">
                  <c:v>109</c:v>
                </c:pt>
                <c:pt idx="22" formatCode="General">
                  <c:v>102</c:v>
                </c:pt>
                <c:pt idx="23" formatCode="General">
                  <c:v>139</c:v>
                </c:pt>
                <c:pt idx="24" formatCode="General">
                  <c:v>122</c:v>
                </c:pt>
                <c:pt idx="25" formatCode="General">
                  <c:v>135</c:v>
                </c:pt>
                <c:pt idx="26" formatCode="General">
                  <c:v>125</c:v>
                </c:pt>
                <c:pt idx="27" formatCode="General">
                  <c:v>71</c:v>
                </c:pt>
                <c:pt idx="28" formatCode="General">
                  <c:v>-12</c:v>
                </c:pt>
                <c:pt idx="29" formatCode="General">
                  <c:v>17</c:v>
                </c:pt>
                <c:pt idx="30" formatCode="General">
                  <c:v>10</c:v>
                </c:pt>
                <c:pt idx="31" formatCode="General">
                  <c:v>78</c:v>
                </c:pt>
                <c:pt idx="32" formatCode="General">
                  <c:v>91</c:v>
                </c:pt>
                <c:pt idx="33" formatCode="General">
                  <c:v>75</c:v>
                </c:pt>
                <c:pt idx="34" formatCode="General">
                  <c:v>104</c:v>
                </c:pt>
                <c:pt idx="35" formatCode="General">
                  <c:v>87</c:v>
                </c:pt>
                <c:pt idx="36" formatCode="General">
                  <c:v>78</c:v>
                </c:pt>
                <c:pt idx="37" formatCode="General">
                  <c:v>62</c:v>
                </c:pt>
                <c:pt idx="38">
                  <c:v>62.033333333333324</c:v>
                </c:pt>
                <c:pt idx="39">
                  <c:v>62.066666666666656</c:v>
                </c:pt>
                <c:pt idx="40">
                  <c:v>62.099999999999987</c:v>
                </c:pt>
                <c:pt idx="41">
                  <c:v>82.55</c:v>
                </c:pt>
                <c:pt idx="42">
                  <c:v>103</c:v>
                </c:pt>
                <c:pt idx="43">
                  <c:v>93.95</c:v>
                </c:pt>
                <c:pt idx="44">
                  <c:v>84.9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Län'!$B$82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Län'!$C$80:$AU$80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Län'!$C$82:$AU$82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344264"/>
        <c:axId val="108344656"/>
      </c:lineChart>
      <c:catAx>
        <c:axId val="1083442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08344656"/>
        <c:crosses val="autoZero"/>
        <c:auto val="1"/>
        <c:lblAlgn val="ctr"/>
        <c:lblOffset val="100"/>
        <c:tickLblSkip val="2"/>
        <c:noMultiLvlLbl val="0"/>
      </c:catAx>
      <c:valAx>
        <c:axId val="10834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0834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Västerbotten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862635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371977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24409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236809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(114 i Västerbotten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v-SE" b="1" dirty="0"/>
              <a:t>Småföretagskonjunkturen</a:t>
            </a:r>
            <a:r>
              <a:rPr lang="sv-SE" dirty="0"/>
              <a:t> </a:t>
            </a:r>
            <a:r>
              <a:rPr lang="sv-SE" dirty="0" smtClean="0"/>
              <a:t>har </a:t>
            </a:r>
            <a:r>
              <a:rPr lang="sv-SE" dirty="0"/>
              <a:t>förbättrats avsevärt under det gångna </a:t>
            </a:r>
            <a:r>
              <a:rPr lang="sv-SE" dirty="0" smtClean="0"/>
              <a:t>året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Indikatorn år </a:t>
            </a:r>
            <a:r>
              <a:rPr lang="sv-SE" dirty="0" smtClean="0"/>
              <a:t>2015: </a:t>
            </a:r>
            <a:r>
              <a:rPr lang="sv-SE" dirty="0" smtClean="0"/>
              <a:t>62, år 2016: 103</a:t>
            </a:r>
          </a:p>
          <a:p>
            <a:pPr lvl="0">
              <a:buFontTx/>
              <a:buChar char="-"/>
            </a:pPr>
            <a:r>
              <a:rPr lang="sv-SE" dirty="0" smtClean="0"/>
              <a:t>Under </a:t>
            </a:r>
            <a:r>
              <a:rPr lang="sv-SE" dirty="0"/>
              <a:t>det kommande året räknar dock både tjänste- och industrisektorn med en något lägre </a:t>
            </a:r>
            <a:r>
              <a:rPr lang="sv-SE" dirty="0" smtClean="0"/>
              <a:t>tillväxttakt</a:t>
            </a:r>
            <a:endParaRPr lang="sv-SE" dirty="0"/>
          </a:p>
          <a:p>
            <a:pPr lvl="0"/>
            <a:r>
              <a:rPr lang="sv-SE" b="1" dirty="0"/>
              <a:t>Sysselsättningstillväxten </a:t>
            </a:r>
            <a:r>
              <a:rPr lang="sv-SE" dirty="0"/>
              <a:t>har </a:t>
            </a:r>
            <a:r>
              <a:rPr lang="sv-SE" dirty="0" smtClean="0"/>
              <a:t>ökat:</a:t>
            </a:r>
          </a:p>
          <a:p>
            <a:pPr lvl="0">
              <a:buFontTx/>
              <a:buChar char="-"/>
            </a:pPr>
            <a:r>
              <a:rPr lang="sv-SE" dirty="0" smtClean="0"/>
              <a:t>Nettotalet år 2015: 9, år 2016: 14</a:t>
            </a:r>
          </a:p>
          <a:p>
            <a:pPr lvl="0">
              <a:buFontTx/>
              <a:buChar char="-"/>
            </a:pPr>
            <a:r>
              <a:rPr lang="sv-SE" dirty="0" smtClean="0"/>
              <a:t>Industrisektorn tror på en fortsatt tillväxt, medan tjänstesektorn har lägre förväntningar vilket leder till att företagen totalt sett i länet förväntar sig en längre sysselsättningstillväxt</a:t>
            </a:r>
          </a:p>
          <a:p>
            <a:r>
              <a:rPr lang="sv-SE" b="1" dirty="0" smtClean="0"/>
              <a:t>Tillväxttakten </a:t>
            </a:r>
            <a:r>
              <a:rPr lang="sv-SE" b="1" dirty="0"/>
              <a:t>för orderingången </a:t>
            </a:r>
            <a:r>
              <a:rPr lang="sv-SE" dirty="0" smtClean="0"/>
              <a:t>har </a:t>
            </a:r>
            <a:r>
              <a:rPr lang="sv-SE" dirty="0"/>
              <a:t>utvecklats mycket </a:t>
            </a:r>
            <a:r>
              <a:rPr lang="sv-SE" dirty="0" smtClean="0"/>
              <a:t>bra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40, </a:t>
            </a:r>
            <a:r>
              <a:rPr lang="sv-SE" smtClean="0"/>
              <a:t>för </a:t>
            </a:r>
            <a:r>
              <a:rPr lang="sv-SE" smtClean="0"/>
              <a:t>riksgenomsnittet: 33</a:t>
            </a:r>
            <a:endParaRPr lang="sv-SE" dirty="0" smtClean="0"/>
          </a:p>
          <a:p>
            <a:pPr lvl="0"/>
            <a:r>
              <a:rPr lang="sv-SE" b="1" dirty="0" smtClean="0"/>
              <a:t>Omsättningstillväxten </a:t>
            </a:r>
            <a:r>
              <a:rPr lang="sv-SE" dirty="0" smtClean="0"/>
              <a:t>har ökat sedan förra årets mätning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51, för riksgenomsnittet: 33</a:t>
            </a:r>
          </a:p>
          <a:p>
            <a:pPr lvl="0">
              <a:buFontTx/>
              <a:buChar char="-"/>
            </a:pPr>
            <a:r>
              <a:rPr lang="sv-SE" dirty="0" smtClean="0"/>
              <a:t>Dock pessimistiska förväntningar inför kommande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sv-SE" b="1" dirty="0"/>
              <a:t>Tillväxten av lönsamheten</a:t>
            </a:r>
            <a:r>
              <a:rPr lang="sv-SE" dirty="0"/>
              <a:t> </a:t>
            </a:r>
            <a:r>
              <a:rPr lang="sv-SE" dirty="0" smtClean="0"/>
              <a:t>har </a:t>
            </a:r>
            <a:r>
              <a:rPr lang="sv-SE" dirty="0"/>
              <a:t>avtagit under det senaste </a:t>
            </a:r>
            <a:r>
              <a:rPr lang="sv-SE" dirty="0" smtClean="0"/>
              <a:t>året</a:t>
            </a:r>
          </a:p>
          <a:p>
            <a:pPr lvl="0">
              <a:buFontTx/>
              <a:buChar char="-"/>
            </a:pPr>
            <a:r>
              <a:rPr lang="sv-SE" dirty="0" smtClean="0"/>
              <a:t>Inom </a:t>
            </a:r>
            <a:r>
              <a:rPr lang="sv-SE" dirty="0"/>
              <a:t>industrisektorn är nettotalet för lönsamhet oförändrat sett till fjolårets mätning </a:t>
            </a:r>
          </a:p>
          <a:p>
            <a:pPr lvl="0">
              <a:buFontTx/>
              <a:buChar char="-"/>
            </a:pPr>
            <a:r>
              <a:rPr lang="sv-SE" dirty="0" smtClean="0"/>
              <a:t>Inom tjänstesektorn har nettotalet minskat</a:t>
            </a:r>
          </a:p>
          <a:p>
            <a:r>
              <a:rPr lang="sv-SE" dirty="0" smtClean="0"/>
              <a:t>60 </a:t>
            </a:r>
            <a:r>
              <a:rPr lang="sv-SE" dirty="0"/>
              <a:t>% av företagen anser att de har </a:t>
            </a:r>
            <a:r>
              <a:rPr lang="sv-SE" b="1" dirty="0"/>
              <a:t>goda utsikter att </a:t>
            </a:r>
            <a:r>
              <a:rPr lang="sv-SE" b="1" dirty="0" smtClean="0"/>
              <a:t>expandera </a:t>
            </a:r>
            <a:r>
              <a:rPr lang="sv-SE" dirty="0" smtClean="0"/>
              <a:t>(lägsta av alla län)</a:t>
            </a:r>
            <a:endParaRPr lang="sv-SE" b="1" dirty="0"/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 dirty="0"/>
              <a:t>T</a:t>
            </a:r>
            <a:r>
              <a:rPr lang="sv-SE" dirty="0" smtClean="0"/>
              <a:t>uff </a:t>
            </a:r>
            <a:r>
              <a:rPr lang="sv-SE" dirty="0"/>
              <a:t>konkurrens </a:t>
            </a:r>
          </a:p>
          <a:p>
            <a:r>
              <a:rPr lang="sv-SE" dirty="0"/>
              <a:t>Den största </a:t>
            </a:r>
            <a:r>
              <a:rPr lang="sv-SE" b="1" dirty="0"/>
              <a:t>konjunkturrisken </a:t>
            </a:r>
            <a:r>
              <a:rPr lang="sv-SE" dirty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/>
              <a:t>Skattekostnader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 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33915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722128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39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6852</TotalTime>
  <Words>493</Words>
  <Application>Microsoft Office PowerPoint</Application>
  <PresentationFormat>Bildspel på skärmen (16:9)</PresentationFormat>
  <Paragraphs>76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39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474</cp:revision>
  <cp:lastPrinted>2015-11-05T08:54:09Z</cp:lastPrinted>
  <dcterms:created xsi:type="dcterms:W3CDTF">2010-04-12T23:12:02Z</dcterms:created>
  <dcterms:modified xsi:type="dcterms:W3CDTF">2016-09-06T09:00:45Z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