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6" r:id="rId4"/>
  </p:sldMasterIdLst>
  <p:notesMasterIdLst>
    <p:notesMasterId r:id="rId30"/>
  </p:notesMasterIdLst>
  <p:handoutMasterIdLst>
    <p:handoutMasterId r:id="rId31"/>
  </p:handoutMasterIdLst>
  <p:sldIdLst>
    <p:sldId id="260" r:id="rId5"/>
    <p:sldId id="307" r:id="rId6"/>
    <p:sldId id="314" r:id="rId7"/>
    <p:sldId id="309" r:id="rId8"/>
    <p:sldId id="310" r:id="rId9"/>
    <p:sldId id="334" r:id="rId10"/>
    <p:sldId id="311" r:id="rId11"/>
    <p:sldId id="335" r:id="rId12"/>
    <p:sldId id="336" r:id="rId13"/>
    <p:sldId id="312" r:id="rId14"/>
    <p:sldId id="337" r:id="rId15"/>
    <p:sldId id="313" r:id="rId16"/>
    <p:sldId id="338" r:id="rId17"/>
    <p:sldId id="315" r:id="rId18"/>
    <p:sldId id="339" r:id="rId19"/>
    <p:sldId id="316" r:id="rId20"/>
    <p:sldId id="340" r:id="rId21"/>
    <p:sldId id="318" r:id="rId22"/>
    <p:sldId id="324" r:id="rId23"/>
    <p:sldId id="326" r:id="rId24"/>
    <p:sldId id="329" r:id="rId25"/>
    <p:sldId id="321" r:id="rId26"/>
    <p:sldId id="332" r:id="rId27"/>
    <p:sldId id="333" r:id="rId28"/>
    <p:sldId id="306" r:id="rId29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Daniel" initials="GD" lastIdx="23" clrIdx="0">
    <p:extLst>
      <p:ext uri="{19B8F6BF-5375-455C-9EA6-DF929625EA0E}">
        <p15:presenceInfo xmlns:p15="http://schemas.microsoft.com/office/powerpoint/2012/main" userId="0ba51fb0e50725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00C0A9"/>
    <a:srgbClr val="CDEAE9"/>
    <a:srgbClr val="EE003F"/>
    <a:srgbClr val="CB0044"/>
    <a:srgbClr val="D73B6D"/>
    <a:srgbClr val="AECF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6433" autoAdjust="0"/>
  </p:normalViewPr>
  <p:slideViewPr>
    <p:cSldViewPr snapToGrid="0" snapToObjects="1">
      <p:cViewPr varScale="1">
        <p:scale>
          <a:sx n="96" d="100"/>
          <a:sy n="96" d="100"/>
        </p:scale>
        <p:origin x="84" y="396"/>
      </p:cViewPr>
      <p:guideLst>
        <p:guide orient="horz" pos="2754"/>
        <p:guide orient="horz" pos="1620"/>
        <p:guide orient="horz" pos="599"/>
        <p:guide pos="2880"/>
        <p:guide pos="5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tg-fileprint01\gemensam\PAO\Personliga%20mappar\Ren&#233;%20B\Faktabank\SCB%202016\4av5%20jobb%201990-201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ftg-fileprint01\gemensam\PAO\Projekt\Sm&#229;f&#246;retagsbarometern\2016\Tidsserier\tidsserier%20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'syss2 län'!$D$748</c:f>
              <c:strCache>
                <c:ptCount val="1"/>
                <c:pt idx="0">
                  <c:v>0-9 anst.</c:v>
                </c:pt>
              </c:strCache>
            </c:strRef>
          </c:tx>
          <c:spPr>
            <a:ln w="508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cat>
            <c:strRef>
              <c:f>'syss2 län'!$E$747:$AD$747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län'!$E$748:$AD$748</c:f>
              <c:numCache>
                <c:formatCode>#,##0</c:formatCode>
                <c:ptCount val="26"/>
                <c:pt idx="0">
                  <c:v>0</c:v>
                </c:pt>
                <c:pt idx="1">
                  <c:v>-774.00000000000728</c:v>
                </c:pt>
                <c:pt idx="2">
                  <c:v>-713.00000000000364</c:v>
                </c:pt>
                <c:pt idx="3">
                  <c:v>-668.00000000000728</c:v>
                </c:pt>
                <c:pt idx="4">
                  <c:v>249.99999999999636</c:v>
                </c:pt>
                <c:pt idx="5">
                  <c:v>724</c:v>
                </c:pt>
                <c:pt idx="6">
                  <c:v>1351.0000000000036</c:v>
                </c:pt>
                <c:pt idx="7">
                  <c:v>6131.9999999999927</c:v>
                </c:pt>
                <c:pt idx="8">
                  <c:v>7156</c:v>
                </c:pt>
                <c:pt idx="9">
                  <c:v>6696.9999999999964</c:v>
                </c:pt>
                <c:pt idx="10">
                  <c:v>6817.0000000000036</c:v>
                </c:pt>
                <c:pt idx="11">
                  <c:v>6459.9999999999964</c:v>
                </c:pt>
                <c:pt idx="12">
                  <c:v>6387.0000000000073</c:v>
                </c:pt>
                <c:pt idx="13">
                  <c:v>6115</c:v>
                </c:pt>
                <c:pt idx="14">
                  <c:v>6420</c:v>
                </c:pt>
                <c:pt idx="15">
                  <c:v>6783.9999999999927</c:v>
                </c:pt>
                <c:pt idx="16">
                  <c:v>5467.9999999999964</c:v>
                </c:pt>
                <c:pt idx="17">
                  <c:v>6312.9999999999964</c:v>
                </c:pt>
                <c:pt idx="18">
                  <c:v>7178</c:v>
                </c:pt>
                <c:pt idx="19">
                  <c:v>7249.9999999999964</c:v>
                </c:pt>
                <c:pt idx="20">
                  <c:v>7567.9999999999964</c:v>
                </c:pt>
                <c:pt idx="21">
                  <c:v>9663.9999999999927</c:v>
                </c:pt>
                <c:pt idx="22">
                  <c:v>9446.9999999999964</c:v>
                </c:pt>
                <c:pt idx="23">
                  <c:v>9570</c:v>
                </c:pt>
                <c:pt idx="24">
                  <c:v>9947.9999999999964</c:v>
                </c:pt>
                <c:pt idx="25">
                  <c:v>10205.999999999993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'syss2 län'!$D$749</c:f>
              <c:strCache>
                <c:ptCount val="1"/>
                <c:pt idx="0">
                  <c:v>10-49 anst.</c:v>
                </c:pt>
              </c:strCache>
            </c:strRef>
          </c:tx>
          <c:spPr>
            <a:ln w="50800" cap="rnd">
              <a:solidFill>
                <a:srgbClr val="84CBCD"/>
              </a:solidFill>
              <a:round/>
            </a:ln>
            <a:effectLst/>
          </c:spPr>
          <c:marker>
            <c:symbol val="none"/>
          </c:marker>
          <c:cat>
            <c:strRef>
              <c:f>'syss2 län'!$E$747:$AD$747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län'!$E$749:$AD$749</c:f>
              <c:numCache>
                <c:formatCode>#,##0</c:formatCode>
                <c:ptCount val="26"/>
                <c:pt idx="0">
                  <c:v>0</c:v>
                </c:pt>
                <c:pt idx="1">
                  <c:v>-830</c:v>
                </c:pt>
                <c:pt idx="2">
                  <c:v>-2279</c:v>
                </c:pt>
                <c:pt idx="3">
                  <c:v>-2903.0000000000018</c:v>
                </c:pt>
                <c:pt idx="4">
                  <c:v>-3406</c:v>
                </c:pt>
                <c:pt idx="5">
                  <c:v>-2557.9999999999964</c:v>
                </c:pt>
                <c:pt idx="6">
                  <c:v>-1640</c:v>
                </c:pt>
                <c:pt idx="7">
                  <c:v>-1589</c:v>
                </c:pt>
                <c:pt idx="8">
                  <c:v>-1597</c:v>
                </c:pt>
                <c:pt idx="9">
                  <c:v>-1146</c:v>
                </c:pt>
                <c:pt idx="10">
                  <c:v>-956</c:v>
                </c:pt>
                <c:pt idx="11">
                  <c:v>-944.99999999999818</c:v>
                </c:pt>
                <c:pt idx="12">
                  <c:v>-551</c:v>
                </c:pt>
                <c:pt idx="13">
                  <c:v>-741</c:v>
                </c:pt>
                <c:pt idx="14">
                  <c:v>-252.99999999999636</c:v>
                </c:pt>
                <c:pt idx="15">
                  <c:v>200</c:v>
                </c:pt>
                <c:pt idx="16">
                  <c:v>1182.9999999999982</c:v>
                </c:pt>
                <c:pt idx="17">
                  <c:v>1312.0000000000018</c:v>
                </c:pt>
                <c:pt idx="18">
                  <c:v>1673.0000000000018</c:v>
                </c:pt>
                <c:pt idx="19">
                  <c:v>1599.0000000000036</c:v>
                </c:pt>
                <c:pt idx="20">
                  <c:v>1257.0000000000018</c:v>
                </c:pt>
                <c:pt idx="21">
                  <c:v>1431.0000000000018</c:v>
                </c:pt>
                <c:pt idx="22">
                  <c:v>1860.9999999999982</c:v>
                </c:pt>
                <c:pt idx="23">
                  <c:v>1828.9999999999982</c:v>
                </c:pt>
                <c:pt idx="24">
                  <c:v>1943.0000000000018</c:v>
                </c:pt>
                <c:pt idx="25">
                  <c:v>1814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'syss2 län'!$D$750</c:f>
              <c:strCache>
                <c:ptCount val="1"/>
                <c:pt idx="0">
                  <c:v>50-249 anst.</c:v>
                </c:pt>
              </c:strCache>
            </c:strRef>
          </c:tx>
          <c:spPr>
            <a:ln w="508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län'!$E$747:$AD$747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län'!$E$750:$AD$750</c:f>
              <c:numCache>
                <c:formatCode>#,##0</c:formatCode>
                <c:ptCount val="26"/>
                <c:pt idx="0">
                  <c:v>0</c:v>
                </c:pt>
                <c:pt idx="1">
                  <c:v>677.00000000000364</c:v>
                </c:pt>
                <c:pt idx="2">
                  <c:v>-493</c:v>
                </c:pt>
                <c:pt idx="3">
                  <c:v>-818.99999999999818</c:v>
                </c:pt>
                <c:pt idx="4">
                  <c:v>-880.99999999999818</c:v>
                </c:pt>
                <c:pt idx="5">
                  <c:v>-518.99999999999818</c:v>
                </c:pt>
                <c:pt idx="6">
                  <c:v>-698.99999999999818</c:v>
                </c:pt>
                <c:pt idx="7">
                  <c:v>89.000000000001819</c:v>
                </c:pt>
                <c:pt idx="8">
                  <c:v>891</c:v>
                </c:pt>
                <c:pt idx="9">
                  <c:v>346.00000000000364</c:v>
                </c:pt>
                <c:pt idx="10">
                  <c:v>-97.999999999998181</c:v>
                </c:pt>
                <c:pt idx="11">
                  <c:v>462</c:v>
                </c:pt>
                <c:pt idx="12">
                  <c:v>722.00000000000364</c:v>
                </c:pt>
                <c:pt idx="13">
                  <c:v>611.00000000000182</c:v>
                </c:pt>
                <c:pt idx="14">
                  <c:v>71.000000000001819</c:v>
                </c:pt>
                <c:pt idx="15">
                  <c:v>-79.999999999998181</c:v>
                </c:pt>
                <c:pt idx="16">
                  <c:v>426.00000000000182</c:v>
                </c:pt>
                <c:pt idx="17">
                  <c:v>1417.0000000000018</c:v>
                </c:pt>
                <c:pt idx="18">
                  <c:v>1758.0000000000018</c:v>
                </c:pt>
                <c:pt idx="19">
                  <c:v>1953.0000000000036</c:v>
                </c:pt>
                <c:pt idx="20">
                  <c:v>243.00000000000182</c:v>
                </c:pt>
                <c:pt idx="21">
                  <c:v>922.00000000000182</c:v>
                </c:pt>
                <c:pt idx="22">
                  <c:v>1711.0000000000036</c:v>
                </c:pt>
                <c:pt idx="23">
                  <c:v>1337.0000000000018</c:v>
                </c:pt>
                <c:pt idx="24">
                  <c:v>1701.0000000000018</c:v>
                </c:pt>
                <c:pt idx="25">
                  <c:v>2025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'syss2 län'!$D$751</c:f>
              <c:strCache>
                <c:ptCount val="1"/>
                <c:pt idx="0">
                  <c:v>250+ anst.</c:v>
                </c:pt>
              </c:strCache>
            </c:strRef>
          </c:tx>
          <c:spPr>
            <a:ln w="508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cat>
            <c:strRef>
              <c:f>'syss2 län'!$E$747:$AD$747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län'!$E$751:$AD$751</c:f>
              <c:numCache>
                <c:formatCode>#,##0</c:formatCode>
                <c:ptCount val="26"/>
                <c:pt idx="0">
                  <c:v>0</c:v>
                </c:pt>
                <c:pt idx="1">
                  <c:v>-2012</c:v>
                </c:pt>
                <c:pt idx="2">
                  <c:v>-2416.0000000000036</c:v>
                </c:pt>
                <c:pt idx="3">
                  <c:v>-3931</c:v>
                </c:pt>
                <c:pt idx="4">
                  <c:v>-5658.9999999999964</c:v>
                </c:pt>
                <c:pt idx="5">
                  <c:v>-5452</c:v>
                </c:pt>
                <c:pt idx="6">
                  <c:v>-5235</c:v>
                </c:pt>
                <c:pt idx="7">
                  <c:v>-5373</c:v>
                </c:pt>
                <c:pt idx="8">
                  <c:v>-5512</c:v>
                </c:pt>
                <c:pt idx="9">
                  <c:v>-5684.9999999999964</c:v>
                </c:pt>
                <c:pt idx="10">
                  <c:v>-4890.9999999999964</c:v>
                </c:pt>
                <c:pt idx="11">
                  <c:v>-5152</c:v>
                </c:pt>
                <c:pt idx="12">
                  <c:v>-6598</c:v>
                </c:pt>
                <c:pt idx="13">
                  <c:v>-5300.9999999999964</c:v>
                </c:pt>
                <c:pt idx="14">
                  <c:v>-5301</c:v>
                </c:pt>
                <c:pt idx="15">
                  <c:v>-4623</c:v>
                </c:pt>
                <c:pt idx="16">
                  <c:v>-5489</c:v>
                </c:pt>
                <c:pt idx="17">
                  <c:v>-5009</c:v>
                </c:pt>
                <c:pt idx="18">
                  <c:v>-5073.0000000000036</c:v>
                </c:pt>
                <c:pt idx="19">
                  <c:v>-6602.0000000000036</c:v>
                </c:pt>
                <c:pt idx="20">
                  <c:v>-5637</c:v>
                </c:pt>
                <c:pt idx="21">
                  <c:v>-5305.0000000000036</c:v>
                </c:pt>
                <c:pt idx="22">
                  <c:v>-5129</c:v>
                </c:pt>
                <c:pt idx="23">
                  <c:v>-5091</c:v>
                </c:pt>
                <c:pt idx="24">
                  <c:v>-5236.0000000000036</c:v>
                </c:pt>
                <c:pt idx="25">
                  <c:v>-5587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'syss2 län'!$D$752</c:f>
              <c:strCache>
                <c:ptCount val="1"/>
                <c:pt idx="0">
                  <c:v>offentlig</c:v>
                </c:pt>
              </c:strCache>
            </c:strRef>
          </c:tx>
          <c:spPr>
            <a:ln w="4445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län'!$E$747:$AD$747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län'!$E$752:$AD$752</c:f>
              <c:numCache>
                <c:formatCode>#,##0</c:formatCode>
                <c:ptCount val="26"/>
                <c:pt idx="0">
                  <c:v>0</c:v>
                </c:pt>
                <c:pt idx="1">
                  <c:v>337</c:v>
                </c:pt>
                <c:pt idx="2">
                  <c:v>891.00000000000728</c:v>
                </c:pt>
                <c:pt idx="3">
                  <c:v>-206</c:v>
                </c:pt>
                <c:pt idx="4">
                  <c:v>866</c:v>
                </c:pt>
                <c:pt idx="5">
                  <c:v>-680</c:v>
                </c:pt>
                <c:pt idx="6">
                  <c:v>-1461</c:v>
                </c:pt>
                <c:pt idx="7">
                  <c:v>-870</c:v>
                </c:pt>
                <c:pt idx="8">
                  <c:v>-1972.0000000000073</c:v>
                </c:pt>
                <c:pt idx="9">
                  <c:v>-2200.9999999999927</c:v>
                </c:pt>
                <c:pt idx="10">
                  <c:v>-2991</c:v>
                </c:pt>
                <c:pt idx="11">
                  <c:v>-3054.9999999999927</c:v>
                </c:pt>
                <c:pt idx="12">
                  <c:v>-2407</c:v>
                </c:pt>
                <c:pt idx="13">
                  <c:v>-1112</c:v>
                </c:pt>
                <c:pt idx="14">
                  <c:v>-1254</c:v>
                </c:pt>
                <c:pt idx="15">
                  <c:v>-1452</c:v>
                </c:pt>
                <c:pt idx="16">
                  <c:v>-1608</c:v>
                </c:pt>
                <c:pt idx="17">
                  <c:v>-1209</c:v>
                </c:pt>
                <c:pt idx="18">
                  <c:v>-1661.9999999999927</c:v>
                </c:pt>
                <c:pt idx="19">
                  <c:v>-1970</c:v>
                </c:pt>
                <c:pt idx="20">
                  <c:v>-3077</c:v>
                </c:pt>
                <c:pt idx="21">
                  <c:v>-3127</c:v>
                </c:pt>
                <c:pt idx="22">
                  <c:v>-3201</c:v>
                </c:pt>
                <c:pt idx="23">
                  <c:v>-2872.9999999999927</c:v>
                </c:pt>
                <c:pt idx="24">
                  <c:v>-3103.0000000000073</c:v>
                </c:pt>
                <c:pt idx="25">
                  <c:v>-2170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323696"/>
        <c:axId val="154951592"/>
      </c:lineChart>
      <c:catAx>
        <c:axId val="15532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951592"/>
        <c:crosses val="autoZero"/>
        <c:auto val="1"/>
        <c:lblAlgn val="ctr"/>
        <c:lblOffset val="100"/>
        <c:tickLblSkip val="5"/>
        <c:noMultiLvlLbl val="0"/>
      </c:catAx>
      <c:valAx>
        <c:axId val="15495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32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Sektorer per län'!$B$53:$C$53</c:f>
              <c:strCache>
                <c:ptCount val="2"/>
                <c:pt idx="0">
                  <c:v>Värmland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län'!$D$52:$AL$52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län'!$D$53:$AL$53</c:f>
              <c:numCache>
                <c:formatCode>0</c:formatCode>
                <c:ptCount val="35"/>
                <c:pt idx="0" formatCode="General">
                  <c:v>115</c:v>
                </c:pt>
                <c:pt idx="1">
                  <c:v>88.5</c:v>
                </c:pt>
                <c:pt idx="2" formatCode="General">
                  <c:v>62</c:v>
                </c:pt>
                <c:pt idx="3" formatCode="General">
                  <c:v>85</c:v>
                </c:pt>
                <c:pt idx="4" formatCode="General">
                  <c:v>53</c:v>
                </c:pt>
                <c:pt idx="5" formatCode="General">
                  <c:v>62</c:v>
                </c:pt>
                <c:pt idx="6" formatCode="General">
                  <c:v>129</c:v>
                </c:pt>
                <c:pt idx="7" formatCode="General">
                  <c:v>30</c:v>
                </c:pt>
                <c:pt idx="8" formatCode="General">
                  <c:v>54</c:v>
                </c:pt>
                <c:pt idx="9" formatCode="General">
                  <c:v>15</c:v>
                </c:pt>
                <c:pt idx="10" formatCode="General">
                  <c:v>-5</c:v>
                </c:pt>
                <c:pt idx="11" formatCode="General">
                  <c:v>161</c:v>
                </c:pt>
                <c:pt idx="12" formatCode="General">
                  <c:v>101</c:v>
                </c:pt>
                <c:pt idx="13" formatCode="General">
                  <c:v>115</c:v>
                </c:pt>
                <c:pt idx="14" formatCode="General">
                  <c:v>138</c:v>
                </c:pt>
                <c:pt idx="15" formatCode="General">
                  <c:v>56</c:v>
                </c:pt>
                <c:pt idx="16" formatCode="General">
                  <c:v>35</c:v>
                </c:pt>
                <c:pt idx="17" formatCode="General">
                  <c:v>76</c:v>
                </c:pt>
                <c:pt idx="18" formatCode="General">
                  <c:v>27</c:v>
                </c:pt>
                <c:pt idx="19" formatCode="General">
                  <c:v>-68</c:v>
                </c:pt>
                <c:pt idx="20" formatCode="General">
                  <c:v>16</c:v>
                </c:pt>
                <c:pt idx="21" formatCode="General">
                  <c:v>158</c:v>
                </c:pt>
                <c:pt idx="22" formatCode="General">
                  <c:v>126</c:v>
                </c:pt>
                <c:pt idx="23" formatCode="General">
                  <c:v>126</c:v>
                </c:pt>
                <c:pt idx="24" formatCode="General">
                  <c:v>90</c:v>
                </c:pt>
                <c:pt idx="25" formatCode="General">
                  <c:v>66</c:v>
                </c:pt>
                <c:pt idx="26" formatCode="General">
                  <c:v>6</c:v>
                </c:pt>
                <c:pt idx="27" formatCode="General">
                  <c:v>47</c:v>
                </c:pt>
                <c:pt idx="28">
                  <c:v>58.733333333333327</c:v>
                </c:pt>
                <c:pt idx="29">
                  <c:v>70.466666666666654</c:v>
                </c:pt>
                <c:pt idx="30">
                  <c:v>82.199999999999989</c:v>
                </c:pt>
                <c:pt idx="31">
                  <c:v>64.149999999999991</c:v>
                </c:pt>
                <c:pt idx="32">
                  <c:v>46.099999999999994</c:v>
                </c:pt>
                <c:pt idx="33">
                  <c:v>69.05</c:v>
                </c:pt>
                <c:pt idx="34">
                  <c:v>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Sektorer per län'!$B$54:$C$54</c:f>
              <c:strCache>
                <c:ptCount val="2"/>
                <c:pt idx="0">
                  <c:v>Värmland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län'!$D$52:$AL$52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län'!$D$54:$AL$54</c:f>
              <c:numCache>
                <c:formatCode>0</c:formatCode>
                <c:ptCount val="35"/>
                <c:pt idx="0" formatCode="General">
                  <c:v>71</c:v>
                </c:pt>
                <c:pt idx="1">
                  <c:v>81.5</c:v>
                </c:pt>
                <c:pt idx="2" formatCode="General">
                  <c:v>92</c:v>
                </c:pt>
                <c:pt idx="3" formatCode="General">
                  <c:v>106</c:v>
                </c:pt>
                <c:pt idx="4" formatCode="General">
                  <c:v>72</c:v>
                </c:pt>
                <c:pt idx="5" formatCode="General">
                  <c:v>104</c:v>
                </c:pt>
                <c:pt idx="6" formatCode="General">
                  <c:v>82</c:v>
                </c:pt>
                <c:pt idx="7" formatCode="General">
                  <c:v>76</c:v>
                </c:pt>
                <c:pt idx="8" formatCode="General">
                  <c:v>57</c:v>
                </c:pt>
                <c:pt idx="9" formatCode="General">
                  <c:v>74</c:v>
                </c:pt>
                <c:pt idx="10" formatCode="General">
                  <c:v>76</c:v>
                </c:pt>
                <c:pt idx="11" formatCode="General">
                  <c:v>79</c:v>
                </c:pt>
                <c:pt idx="12" formatCode="General">
                  <c:v>80</c:v>
                </c:pt>
                <c:pt idx="13" formatCode="General">
                  <c:v>95</c:v>
                </c:pt>
                <c:pt idx="14" formatCode="General">
                  <c:v>94</c:v>
                </c:pt>
                <c:pt idx="15" formatCode="General">
                  <c:v>92</c:v>
                </c:pt>
                <c:pt idx="16" formatCode="General">
                  <c:v>71</c:v>
                </c:pt>
                <c:pt idx="17" formatCode="General">
                  <c:v>81</c:v>
                </c:pt>
                <c:pt idx="18" formatCode="General">
                  <c:v>-2</c:v>
                </c:pt>
                <c:pt idx="19" formatCode="General">
                  <c:v>-34</c:v>
                </c:pt>
                <c:pt idx="20" formatCode="General">
                  <c:v>23</c:v>
                </c:pt>
                <c:pt idx="21" formatCode="General">
                  <c:v>66</c:v>
                </c:pt>
                <c:pt idx="22" formatCode="General">
                  <c:v>101</c:v>
                </c:pt>
                <c:pt idx="23" formatCode="General">
                  <c:v>59</c:v>
                </c:pt>
                <c:pt idx="24" formatCode="General">
                  <c:v>33</c:v>
                </c:pt>
                <c:pt idx="25" formatCode="General">
                  <c:v>33</c:v>
                </c:pt>
                <c:pt idx="26" formatCode="General">
                  <c:v>29</c:v>
                </c:pt>
                <c:pt idx="27" formatCode="General">
                  <c:v>76</c:v>
                </c:pt>
                <c:pt idx="28">
                  <c:v>67.833333333333329</c:v>
                </c:pt>
                <c:pt idx="29">
                  <c:v>59.666666666666657</c:v>
                </c:pt>
                <c:pt idx="30">
                  <c:v>51.5</c:v>
                </c:pt>
                <c:pt idx="31">
                  <c:v>63.8</c:v>
                </c:pt>
                <c:pt idx="32">
                  <c:v>76.099999999999994</c:v>
                </c:pt>
                <c:pt idx="33">
                  <c:v>88.45</c:v>
                </c:pt>
                <c:pt idx="34">
                  <c:v>100.80000000000001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918368"/>
        <c:axId val="155918760"/>
      </c:lineChart>
      <c:catAx>
        <c:axId val="155918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918760"/>
        <c:crosses val="autoZero"/>
        <c:auto val="1"/>
        <c:lblAlgn val="ctr"/>
        <c:lblOffset val="100"/>
        <c:tickLblSkip val="2"/>
        <c:noMultiLvlLbl val="0"/>
      </c:catAx>
      <c:valAx>
        <c:axId val="155918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91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jämförelse'!$B$5:$B$26</c:f>
              <c:strCache>
                <c:ptCount val="22"/>
                <c:pt idx="0">
                  <c:v>Östergötlands län</c:v>
                </c:pt>
                <c:pt idx="1">
                  <c:v>Västerbottens län</c:v>
                </c:pt>
                <c:pt idx="2">
                  <c:v>Jönköpings län</c:v>
                </c:pt>
                <c:pt idx="3">
                  <c:v>Örebro län</c:v>
                </c:pt>
                <c:pt idx="4">
                  <c:v>Jämtlands län</c:v>
                </c:pt>
                <c:pt idx="5">
                  <c:v>Västmanlands län</c:v>
                </c:pt>
                <c:pt idx="6">
                  <c:v>Västra Götalands län</c:v>
                </c:pt>
                <c:pt idx="7">
                  <c:v>Blekinge län</c:v>
                </c:pt>
                <c:pt idx="8">
                  <c:v>Hallands län</c:v>
                </c:pt>
                <c:pt idx="9">
                  <c:v>Skåne län</c:v>
                </c:pt>
                <c:pt idx="10">
                  <c:v>Riket</c:v>
                </c:pt>
                <c:pt idx="11">
                  <c:v>Gävleborgs län</c:v>
                </c:pt>
                <c:pt idx="12">
                  <c:v>Västernorrlands län</c:v>
                </c:pt>
                <c:pt idx="13">
                  <c:v>Uppsala län</c:v>
                </c:pt>
                <c:pt idx="14">
                  <c:v>Dalarnas län</c:v>
                </c:pt>
                <c:pt idx="15">
                  <c:v>Stockholms län</c:v>
                </c:pt>
                <c:pt idx="16">
                  <c:v>Kalmar län</c:v>
                </c:pt>
                <c:pt idx="17">
                  <c:v>Gotlands län</c:v>
                </c:pt>
                <c:pt idx="18">
                  <c:v>Värmlands län</c:v>
                </c:pt>
                <c:pt idx="19">
                  <c:v>Södermanlands län</c:v>
                </c:pt>
                <c:pt idx="20">
                  <c:v>Kronobergs län</c:v>
                </c:pt>
                <c:pt idx="21">
                  <c:v>Norrbottens län</c:v>
                </c:pt>
              </c:strCache>
            </c:strRef>
          </c:cat>
          <c:val>
            <c:numRef>
              <c:f>'LÄN jämförelse'!$F$5:$F$26</c:f>
              <c:numCache>
                <c:formatCode>0</c:formatCode>
                <c:ptCount val="22"/>
                <c:pt idx="0">
                  <c:v>105.79999999999998</c:v>
                </c:pt>
                <c:pt idx="1">
                  <c:v>103</c:v>
                </c:pt>
                <c:pt idx="2">
                  <c:v>98</c:v>
                </c:pt>
                <c:pt idx="3">
                  <c:v>94.4</c:v>
                </c:pt>
                <c:pt idx="4">
                  <c:v>93.5</c:v>
                </c:pt>
                <c:pt idx="5">
                  <c:v>91.6</c:v>
                </c:pt>
                <c:pt idx="6">
                  <c:v>90.6</c:v>
                </c:pt>
                <c:pt idx="7">
                  <c:v>87.6</c:v>
                </c:pt>
                <c:pt idx="8">
                  <c:v>87.3</c:v>
                </c:pt>
                <c:pt idx="9">
                  <c:v>84.6</c:v>
                </c:pt>
                <c:pt idx="10">
                  <c:v>80.100000000000009</c:v>
                </c:pt>
                <c:pt idx="11">
                  <c:v>77</c:v>
                </c:pt>
                <c:pt idx="12">
                  <c:v>76.3</c:v>
                </c:pt>
                <c:pt idx="13">
                  <c:v>74.699999999999989</c:v>
                </c:pt>
                <c:pt idx="14">
                  <c:v>73</c:v>
                </c:pt>
                <c:pt idx="15">
                  <c:v>71.899999999999991</c:v>
                </c:pt>
                <c:pt idx="16">
                  <c:v>71.400000000000006</c:v>
                </c:pt>
                <c:pt idx="17">
                  <c:v>68.7</c:v>
                </c:pt>
                <c:pt idx="18">
                  <c:v>67.900000000000006</c:v>
                </c:pt>
                <c:pt idx="19">
                  <c:v>55.7</c:v>
                </c:pt>
                <c:pt idx="20">
                  <c:v>53.7</c:v>
                </c:pt>
                <c:pt idx="21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5919544"/>
        <c:axId val="155919936"/>
      </c:barChart>
      <c:catAx>
        <c:axId val="15591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919936"/>
        <c:crosses val="autoZero"/>
        <c:auto val="1"/>
        <c:lblAlgn val="ctr"/>
        <c:lblOffset val="100"/>
        <c:noMultiLvlLbl val="0"/>
      </c:catAx>
      <c:valAx>
        <c:axId val="15591993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5919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07497432386174E-2"/>
          <c:y val="0.1535750726991961"/>
          <c:w val="0.89184665322631773"/>
          <c:h val="0.66774092493606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'RIKS - Standard'!$C$3</c:f>
              <c:strCache>
                <c:ptCount val="1"/>
                <c:pt idx="0">
                  <c:v>Omsättning</c:v>
                </c:pt>
              </c:strCache>
            </c:strRef>
          </c:tx>
          <c:spPr>
            <a:solidFill>
              <a:srgbClr val="00A7AA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Standard'!$C$4:$C$68</c:f>
              <c:numCache>
                <c:formatCode>0</c:formatCode>
                <c:ptCount val="65"/>
                <c:pt idx="0">
                  <c:v>39</c:v>
                </c:pt>
                <c:pt idx="1">
                  <c:v>33</c:v>
                </c:pt>
                <c:pt idx="2">
                  <c:v>38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41</c:v>
                </c:pt>
                <c:pt idx="7">
                  <c:v>34</c:v>
                </c:pt>
                <c:pt idx="8">
                  <c:v>57.3</c:v>
                </c:pt>
                <c:pt idx="9">
                  <c:v>53.2</c:v>
                </c:pt>
                <c:pt idx="10">
                  <c:v>51.5</c:v>
                </c:pt>
                <c:pt idx="11">
                  <c:v>37.200000000000003</c:v>
                </c:pt>
                <c:pt idx="12">
                  <c:v>23</c:v>
                </c:pt>
                <c:pt idx="13">
                  <c:v>13</c:v>
                </c:pt>
                <c:pt idx="14">
                  <c:v>3</c:v>
                </c:pt>
                <c:pt idx="15">
                  <c:v>0</c:v>
                </c:pt>
                <c:pt idx="16">
                  <c:v>4</c:v>
                </c:pt>
                <c:pt idx="17">
                  <c:v>8</c:v>
                </c:pt>
                <c:pt idx="18">
                  <c:v>22.5</c:v>
                </c:pt>
                <c:pt idx="19">
                  <c:v>37</c:v>
                </c:pt>
                <c:pt idx="20">
                  <c:v>38</c:v>
                </c:pt>
                <c:pt idx="21">
                  <c:v>40</c:v>
                </c:pt>
                <c:pt idx="22">
                  <c:v>42</c:v>
                </c:pt>
                <c:pt idx="23">
                  <c:v>36.5</c:v>
                </c:pt>
                <c:pt idx="24">
                  <c:v>31</c:v>
                </c:pt>
                <c:pt idx="25">
                  <c:v>40.5</c:v>
                </c:pt>
                <c:pt idx="26">
                  <c:v>50</c:v>
                </c:pt>
                <c:pt idx="27">
                  <c:v>45</c:v>
                </c:pt>
                <c:pt idx="28">
                  <c:v>40</c:v>
                </c:pt>
                <c:pt idx="29">
                  <c:v>46.5</c:v>
                </c:pt>
                <c:pt idx="30">
                  <c:v>53</c:v>
                </c:pt>
                <c:pt idx="31">
                  <c:v>53</c:v>
                </c:pt>
                <c:pt idx="32">
                  <c:v>50</c:v>
                </c:pt>
                <c:pt idx="33">
                  <c:v>35</c:v>
                </c:pt>
                <c:pt idx="34">
                  <c:v>36</c:v>
                </c:pt>
                <c:pt idx="35">
                  <c:v>32</c:v>
                </c:pt>
                <c:pt idx="36">
                  <c:v>29</c:v>
                </c:pt>
                <c:pt idx="37">
                  <c:v>21</c:v>
                </c:pt>
                <c:pt idx="38">
                  <c:v>22</c:v>
                </c:pt>
                <c:pt idx="39">
                  <c:v>24</c:v>
                </c:pt>
                <c:pt idx="40">
                  <c:v>32</c:v>
                </c:pt>
                <c:pt idx="41">
                  <c:v>39</c:v>
                </c:pt>
                <c:pt idx="42">
                  <c:v>46</c:v>
                </c:pt>
                <c:pt idx="43">
                  <c:v>50</c:v>
                </c:pt>
                <c:pt idx="44">
                  <c:v>56</c:v>
                </c:pt>
                <c:pt idx="45">
                  <c:v>52</c:v>
                </c:pt>
                <c:pt idx="46">
                  <c:v>52</c:v>
                </c:pt>
                <c:pt idx="47">
                  <c:v>35</c:v>
                </c:pt>
                <c:pt idx="48">
                  <c:v>15</c:v>
                </c:pt>
                <c:pt idx="49">
                  <c:v>-3</c:v>
                </c:pt>
                <c:pt idx="50">
                  <c:v>9</c:v>
                </c:pt>
                <c:pt idx="51">
                  <c:v>32</c:v>
                </c:pt>
                <c:pt idx="52">
                  <c:v>41</c:v>
                </c:pt>
                <c:pt idx="53">
                  <c:v>34</c:v>
                </c:pt>
                <c:pt idx="54">
                  <c:v>30</c:v>
                </c:pt>
                <c:pt idx="55">
                  <c:v>20</c:v>
                </c:pt>
                <c:pt idx="56">
                  <c:v>15</c:v>
                </c:pt>
                <c:pt idx="57">
                  <c:v>19</c:v>
                </c:pt>
                <c:pt idx="58">
                  <c:v>22.4</c:v>
                </c:pt>
                <c:pt idx="59">
                  <c:v>25.799999999999997</c:v>
                </c:pt>
                <c:pt idx="60">
                  <c:v>29.2</c:v>
                </c:pt>
                <c:pt idx="61">
                  <c:v>31.25</c:v>
                </c:pt>
                <c:pt idx="62">
                  <c:v>33.300000000000004</c:v>
                </c:pt>
                <c:pt idx="63">
                  <c:v>36.450000000000003</c:v>
                </c:pt>
                <c:pt idx="64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'RIKS - Standard'!$D$3</c:f>
              <c:strCache>
                <c:ptCount val="1"/>
                <c:pt idx="0">
                  <c:v>Beställningar</c:v>
                </c:pt>
              </c:strCache>
            </c:strRef>
          </c:tx>
          <c:spPr>
            <a:solidFill>
              <a:srgbClr val="E40053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Standard'!$D$4:$D$68</c:f>
              <c:numCache>
                <c:formatCode>0</c:formatCode>
                <c:ptCount val="65"/>
                <c:pt idx="0">
                  <c:v>45</c:v>
                </c:pt>
                <c:pt idx="1">
                  <c:v>40</c:v>
                </c:pt>
                <c:pt idx="2">
                  <c:v>44</c:v>
                </c:pt>
                <c:pt idx="3">
                  <c:v>44</c:v>
                </c:pt>
                <c:pt idx="4">
                  <c:v>38</c:v>
                </c:pt>
                <c:pt idx="5">
                  <c:v>47</c:v>
                </c:pt>
                <c:pt idx="6">
                  <c:v>33</c:v>
                </c:pt>
                <c:pt idx="7">
                  <c:v>40</c:v>
                </c:pt>
                <c:pt idx="8">
                  <c:v>48.6</c:v>
                </c:pt>
                <c:pt idx="9">
                  <c:v>52.8</c:v>
                </c:pt>
                <c:pt idx="10">
                  <c:v>46.2</c:v>
                </c:pt>
                <c:pt idx="11">
                  <c:v>34.799999999999997</c:v>
                </c:pt>
                <c:pt idx="12">
                  <c:v>11</c:v>
                </c:pt>
                <c:pt idx="13">
                  <c:v>-2</c:v>
                </c:pt>
                <c:pt idx="14">
                  <c:v>-8</c:v>
                </c:pt>
                <c:pt idx="15">
                  <c:v>-8</c:v>
                </c:pt>
                <c:pt idx="16">
                  <c:v>2</c:v>
                </c:pt>
                <c:pt idx="17">
                  <c:v>12</c:v>
                </c:pt>
                <c:pt idx="18">
                  <c:v>26.5</c:v>
                </c:pt>
                <c:pt idx="19">
                  <c:v>41</c:v>
                </c:pt>
                <c:pt idx="20">
                  <c:v>51</c:v>
                </c:pt>
                <c:pt idx="21">
                  <c:v>47.5</c:v>
                </c:pt>
                <c:pt idx="22">
                  <c:v>44</c:v>
                </c:pt>
                <c:pt idx="23">
                  <c:v>36</c:v>
                </c:pt>
                <c:pt idx="24">
                  <c:v>28</c:v>
                </c:pt>
                <c:pt idx="25">
                  <c:v>34</c:v>
                </c:pt>
                <c:pt idx="26">
                  <c:v>40</c:v>
                </c:pt>
                <c:pt idx="27">
                  <c:v>36</c:v>
                </c:pt>
                <c:pt idx="28">
                  <c:v>32</c:v>
                </c:pt>
                <c:pt idx="29">
                  <c:v>39.5</c:v>
                </c:pt>
                <c:pt idx="30">
                  <c:v>47</c:v>
                </c:pt>
                <c:pt idx="31">
                  <c:v>52</c:v>
                </c:pt>
                <c:pt idx="32">
                  <c:v>44</c:v>
                </c:pt>
                <c:pt idx="33">
                  <c:v>25</c:v>
                </c:pt>
                <c:pt idx="34">
                  <c:v>20</c:v>
                </c:pt>
                <c:pt idx="35">
                  <c:v>20</c:v>
                </c:pt>
                <c:pt idx="36">
                  <c:v>19</c:v>
                </c:pt>
                <c:pt idx="37">
                  <c:v>16</c:v>
                </c:pt>
                <c:pt idx="38">
                  <c:v>15</c:v>
                </c:pt>
                <c:pt idx="39">
                  <c:v>32</c:v>
                </c:pt>
                <c:pt idx="40">
                  <c:v>29</c:v>
                </c:pt>
                <c:pt idx="41">
                  <c:v>41</c:v>
                </c:pt>
                <c:pt idx="42">
                  <c:v>46</c:v>
                </c:pt>
                <c:pt idx="43">
                  <c:v>54</c:v>
                </c:pt>
                <c:pt idx="44">
                  <c:v>48</c:v>
                </c:pt>
                <c:pt idx="45">
                  <c:v>49</c:v>
                </c:pt>
                <c:pt idx="46">
                  <c:v>43</c:v>
                </c:pt>
                <c:pt idx="47">
                  <c:v>31</c:v>
                </c:pt>
                <c:pt idx="48">
                  <c:v>0.7</c:v>
                </c:pt>
                <c:pt idx="49">
                  <c:v>1</c:v>
                </c:pt>
                <c:pt idx="50">
                  <c:v>15</c:v>
                </c:pt>
                <c:pt idx="51">
                  <c:v>41</c:v>
                </c:pt>
                <c:pt idx="52">
                  <c:v>39</c:v>
                </c:pt>
                <c:pt idx="53">
                  <c:v>36</c:v>
                </c:pt>
                <c:pt idx="54">
                  <c:v>24</c:v>
                </c:pt>
                <c:pt idx="55">
                  <c:v>18</c:v>
                </c:pt>
                <c:pt idx="56">
                  <c:v>12</c:v>
                </c:pt>
                <c:pt idx="57">
                  <c:v>27</c:v>
                </c:pt>
                <c:pt idx="58">
                  <c:v>26.533333333333331</c:v>
                </c:pt>
                <c:pt idx="59">
                  <c:v>26.066666666666666</c:v>
                </c:pt>
                <c:pt idx="60">
                  <c:v>25.6</c:v>
                </c:pt>
                <c:pt idx="61">
                  <c:v>29.450000000000003</c:v>
                </c:pt>
                <c:pt idx="62">
                  <c:v>33.300000000000004</c:v>
                </c:pt>
                <c:pt idx="63">
                  <c:v>34.75</c:v>
                </c:pt>
                <c:pt idx="64">
                  <c:v>36.199999999999996</c:v>
                </c:pt>
              </c:numCache>
            </c:numRef>
          </c:val>
        </c:ser>
        <c:ser>
          <c:idx val="2"/>
          <c:order val="2"/>
          <c:tx>
            <c:strRef>
              <c:f>'RIKS - Standard'!$E$3</c:f>
              <c:strCache>
                <c:ptCount val="1"/>
                <c:pt idx="0">
                  <c:v>Sysselsättning</c:v>
                </c:pt>
              </c:strCache>
            </c:strRef>
          </c:tx>
          <c:spPr>
            <a:solidFill>
              <a:srgbClr val="EC6B25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Standard'!$E$4:$E$68</c:f>
              <c:numCache>
                <c:formatCode>0</c:formatCode>
                <c:ptCount val="65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8</c:v>
                </c:pt>
                <c:pt idx="8">
                  <c:v>21</c:v>
                </c:pt>
                <c:pt idx="9">
                  <c:v>21.3</c:v>
                </c:pt>
                <c:pt idx="10">
                  <c:v>20.9</c:v>
                </c:pt>
                <c:pt idx="11">
                  <c:v>14.2</c:v>
                </c:pt>
                <c:pt idx="12">
                  <c:v>13</c:v>
                </c:pt>
                <c:pt idx="13">
                  <c:v>2</c:v>
                </c:pt>
                <c:pt idx="14">
                  <c:v>-2</c:v>
                </c:pt>
                <c:pt idx="15">
                  <c:v>-2</c:v>
                </c:pt>
                <c:pt idx="16">
                  <c:v>-2.5</c:v>
                </c:pt>
                <c:pt idx="17">
                  <c:v>-3</c:v>
                </c:pt>
                <c:pt idx="18">
                  <c:v>8</c:v>
                </c:pt>
                <c:pt idx="19">
                  <c:v>19</c:v>
                </c:pt>
                <c:pt idx="20">
                  <c:v>22</c:v>
                </c:pt>
                <c:pt idx="21">
                  <c:v>22.5</c:v>
                </c:pt>
                <c:pt idx="22">
                  <c:v>23</c:v>
                </c:pt>
                <c:pt idx="23">
                  <c:v>18</c:v>
                </c:pt>
                <c:pt idx="24">
                  <c:v>13</c:v>
                </c:pt>
                <c:pt idx="25">
                  <c:v>19.5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14</c:v>
                </c:pt>
                <c:pt idx="30">
                  <c:v>16</c:v>
                </c:pt>
                <c:pt idx="31">
                  <c:v>22</c:v>
                </c:pt>
                <c:pt idx="32">
                  <c:v>20</c:v>
                </c:pt>
                <c:pt idx="33">
                  <c:v>11</c:v>
                </c:pt>
                <c:pt idx="34">
                  <c:v>6</c:v>
                </c:pt>
                <c:pt idx="35">
                  <c:v>8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5</c:v>
                </c:pt>
                <c:pt idx="40">
                  <c:v>6</c:v>
                </c:pt>
                <c:pt idx="41">
                  <c:v>9</c:v>
                </c:pt>
                <c:pt idx="42">
                  <c:v>13</c:v>
                </c:pt>
                <c:pt idx="43">
                  <c:v>16</c:v>
                </c:pt>
                <c:pt idx="44">
                  <c:v>20</c:v>
                </c:pt>
                <c:pt idx="45">
                  <c:v>21</c:v>
                </c:pt>
                <c:pt idx="46">
                  <c:v>20</c:v>
                </c:pt>
                <c:pt idx="47">
                  <c:v>16</c:v>
                </c:pt>
                <c:pt idx="48">
                  <c:v>-1</c:v>
                </c:pt>
                <c:pt idx="49">
                  <c:v>-6</c:v>
                </c:pt>
                <c:pt idx="50">
                  <c:v>2</c:v>
                </c:pt>
                <c:pt idx="51">
                  <c:v>11</c:v>
                </c:pt>
                <c:pt idx="52">
                  <c:v>16</c:v>
                </c:pt>
                <c:pt idx="53">
                  <c:v>13</c:v>
                </c:pt>
                <c:pt idx="54">
                  <c:v>9</c:v>
                </c:pt>
                <c:pt idx="55">
                  <c:v>10</c:v>
                </c:pt>
                <c:pt idx="56">
                  <c:v>4</c:v>
                </c:pt>
                <c:pt idx="57">
                  <c:v>8</c:v>
                </c:pt>
                <c:pt idx="58">
                  <c:v>8.3999999999999986</c:v>
                </c:pt>
                <c:pt idx="59">
                  <c:v>8.7999999999999989</c:v>
                </c:pt>
                <c:pt idx="60">
                  <c:v>9.1999999999999993</c:v>
                </c:pt>
                <c:pt idx="61">
                  <c:v>11.35</c:v>
                </c:pt>
                <c:pt idx="62">
                  <c:v>13.5</c:v>
                </c:pt>
                <c:pt idx="63">
                  <c:v>16.649999999999999</c:v>
                </c:pt>
                <c:pt idx="64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5920720"/>
        <c:axId val="155921112"/>
      </c:barChart>
      <c:lineChart>
        <c:grouping val="standard"/>
        <c:varyColors val="0"/>
        <c:ser>
          <c:idx val="3"/>
          <c:order val="3"/>
          <c:tx>
            <c:strRef>
              <c:f>'RIKS - Standard'!$F$3</c:f>
              <c:strCache>
                <c:ptCount val="1"/>
                <c:pt idx="0">
                  <c:v>Konjunkturindikator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61"/>
            <c:bubble3D val="0"/>
            <c:spPr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3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dPt>
            <c:idx val="64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Standard'!$F$4:$F$68</c:f>
              <c:numCache>
                <c:formatCode>0</c:formatCode>
                <c:ptCount val="65"/>
                <c:pt idx="0">
                  <c:v>95</c:v>
                </c:pt>
                <c:pt idx="1">
                  <c:v>84</c:v>
                </c:pt>
                <c:pt idx="2">
                  <c:v>89</c:v>
                </c:pt>
                <c:pt idx="3">
                  <c:v>99</c:v>
                </c:pt>
                <c:pt idx="4">
                  <c:v>97</c:v>
                </c:pt>
                <c:pt idx="5">
                  <c:v>103</c:v>
                </c:pt>
                <c:pt idx="6">
                  <c:v>78</c:v>
                </c:pt>
                <c:pt idx="7">
                  <c:v>82</c:v>
                </c:pt>
                <c:pt idx="8">
                  <c:v>126.9</c:v>
                </c:pt>
                <c:pt idx="9">
                  <c:v>127.3</c:v>
                </c:pt>
                <c:pt idx="10">
                  <c:v>118.6</c:v>
                </c:pt>
                <c:pt idx="11">
                  <c:v>86.2</c:v>
                </c:pt>
                <c:pt idx="12">
                  <c:v>47</c:v>
                </c:pt>
                <c:pt idx="13">
                  <c:v>13</c:v>
                </c:pt>
                <c:pt idx="14">
                  <c:v>-7</c:v>
                </c:pt>
                <c:pt idx="15">
                  <c:v>-10</c:v>
                </c:pt>
                <c:pt idx="16">
                  <c:v>3.5</c:v>
                </c:pt>
                <c:pt idx="17">
                  <c:v>17</c:v>
                </c:pt>
                <c:pt idx="18">
                  <c:v>57</c:v>
                </c:pt>
                <c:pt idx="19">
                  <c:v>97</c:v>
                </c:pt>
                <c:pt idx="20">
                  <c:v>111</c:v>
                </c:pt>
                <c:pt idx="21">
                  <c:v>110</c:v>
                </c:pt>
                <c:pt idx="22">
                  <c:v>109</c:v>
                </c:pt>
                <c:pt idx="23">
                  <c:v>90.5</c:v>
                </c:pt>
                <c:pt idx="24">
                  <c:v>72</c:v>
                </c:pt>
                <c:pt idx="25">
                  <c:v>94</c:v>
                </c:pt>
                <c:pt idx="26">
                  <c:v>116</c:v>
                </c:pt>
                <c:pt idx="27">
                  <c:v>100</c:v>
                </c:pt>
                <c:pt idx="28">
                  <c:v>84</c:v>
                </c:pt>
                <c:pt idx="29">
                  <c:v>100</c:v>
                </c:pt>
                <c:pt idx="30">
                  <c:v>116</c:v>
                </c:pt>
                <c:pt idx="31">
                  <c:v>127</c:v>
                </c:pt>
                <c:pt idx="32">
                  <c:v>114</c:v>
                </c:pt>
                <c:pt idx="33">
                  <c:v>71</c:v>
                </c:pt>
                <c:pt idx="34">
                  <c:v>62</c:v>
                </c:pt>
                <c:pt idx="35">
                  <c:v>60</c:v>
                </c:pt>
                <c:pt idx="36">
                  <c:v>51</c:v>
                </c:pt>
                <c:pt idx="37">
                  <c:v>40</c:v>
                </c:pt>
                <c:pt idx="38">
                  <c:v>39</c:v>
                </c:pt>
                <c:pt idx="39">
                  <c:v>61</c:v>
                </c:pt>
                <c:pt idx="40">
                  <c:v>67</c:v>
                </c:pt>
                <c:pt idx="41">
                  <c:v>89</c:v>
                </c:pt>
                <c:pt idx="42">
                  <c:v>105</c:v>
                </c:pt>
                <c:pt idx="43">
                  <c:v>120</c:v>
                </c:pt>
                <c:pt idx="44">
                  <c:v>124</c:v>
                </c:pt>
                <c:pt idx="45">
                  <c:v>122</c:v>
                </c:pt>
                <c:pt idx="46">
                  <c:v>115</c:v>
                </c:pt>
                <c:pt idx="47">
                  <c:v>82</c:v>
                </c:pt>
                <c:pt idx="48">
                  <c:v>14.7</c:v>
                </c:pt>
                <c:pt idx="49">
                  <c:v>-8</c:v>
                </c:pt>
                <c:pt idx="50">
                  <c:v>26</c:v>
                </c:pt>
                <c:pt idx="51">
                  <c:v>84</c:v>
                </c:pt>
                <c:pt idx="52">
                  <c:v>96</c:v>
                </c:pt>
                <c:pt idx="53">
                  <c:v>83</c:v>
                </c:pt>
                <c:pt idx="54">
                  <c:v>63</c:v>
                </c:pt>
                <c:pt idx="55">
                  <c:v>48</c:v>
                </c:pt>
                <c:pt idx="56">
                  <c:v>31</c:v>
                </c:pt>
                <c:pt idx="57">
                  <c:v>54</c:v>
                </c:pt>
                <c:pt idx="58">
                  <c:v>57.333333333333329</c:v>
                </c:pt>
                <c:pt idx="59">
                  <c:v>60.666666666666657</c:v>
                </c:pt>
                <c:pt idx="60">
                  <c:v>64</c:v>
                </c:pt>
                <c:pt idx="61">
                  <c:v>72.050000000000011</c:v>
                </c:pt>
                <c:pt idx="62">
                  <c:v>80.100000000000009</c:v>
                </c:pt>
                <c:pt idx="63">
                  <c:v>87.85</c:v>
                </c:pt>
                <c:pt idx="6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920720"/>
        <c:axId val="155921112"/>
      </c:lineChart>
      <c:catAx>
        <c:axId val="15592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sv-SE"/>
          </a:p>
        </c:txPr>
        <c:crossAx val="155921112"/>
        <c:crosses val="autoZero"/>
        <c:auto val="1"/>
        <c:lblAlgn val="ctr"/>
        <c:lblOffset val="100"/>
        <c:noMultiLvlLbl val="0"/>
      </c:catAx>
      <c:valAx>
        <c:axId val="155921112"/>
        <c:scaling>
          <c:orientation val="minMax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sv-SE" sz="1000" b="1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15592072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>
          <a:latin typeface="Museo 500" panose="02000000000000000000" pitchFamily="50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'LÖNSAMHET - Sektorer per län'!$B$53:$C$53</c:f>
              <c:strCache>
                <c:ptCount val="2"/>
                <c:pt idx="0">
                  <c:v>Värmland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län'!$D$52:$AL$52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län'!$D$53:$AL$53</c:f>
              <c:numCache>
                <c:formatCode>0</c:formatCode>
                <c:ptCount val="35"/>
                <c:pt idx="0" formatCode="General">
                  <c:v>12</c:v>
                </c:pt>
                <c:pt idx="1">
                  <c:v>17</c:v>
                </c:pt>
                <c:pt idx="2" formatCode="General">
                  <c:v>22</c:v>
                </c:pt>
                <c:pt idx="3" formatCode="General">
                  <c:v>38</c:v>
                </c:pt>
                <c:pt idx="4" formatCode="General">
                  <c:v>14</c:v>
                </c:pt>
                <c:pt idx="5" formatCode="General">
                  <c:v>10</c:v>
                </c:pt>
                <c:pt idx="6" formatCode="General">
                  <c:v>7</c:v>
                </c:pt>
                <c:pt idx="7" formatCode="General">
                  <c:v>-14</c:v>
                </c:pt>
                <c:pt idx="8" formatCode="General">
                  <c:v>0</c:v>
                </c:pt>
                <c:pt idx="9" formatCode="General">
                  <c:v>-31</c:v>
                </c:pt>
                <c:pt idx="10" formatCode="General">
                  <c:v>-12</c:v>
                </c:pt>
                <c:pt idx="11" formatCode="General">
                  <c:v>25</c:v>
                </c:pt>
                <c:pt idx="12" formatCode="General">
                  <c:v>39</c:v>
                </c:pt>
                <c:pt idx="13" formatCode="General">
                  <c:v>30</c:v>
                </c:pt>
                <c:pt idx="14" formatCode="General">
                  <c:v>38</c:v>
                </c:pt>
                <c:pt idx="15" formatCode="General">
                  <c:v>32</c:v>
                </c:pt>
                <c:pt idx="16" formatCode="General">
                  <c:v>17</c:v>
                </c:pt>
                <c:pt idx="17" formatCode="General">
                  <c:v>19</c:v>
                </c:pt>
                <c:pt idx="18" formatCode="General">
                  <c:v>8</c:v>
                </c:pt>
                <c:pt idx="19" formatCode="General">
                  <c:v>-15</c:v>
                </c:pt>
                <c:pt idx="20" formatCode="General">
                  <c:v>6</c:v>
                </c:pt>
                <c:pt idx="21" formatCode="General">
                  <c:v>47</c:v>
                </c:pt>
                <c:pt idx="22" formatCode="General">
                  <c:v>47</c:v>
                </c:pt>
                <c:pt idx="23" formatCode="General">
                  <c:v>44</c:v>
                </c:pt>
                <c:pt idx="24" formatCode="General">
                  <c:v>48</c:v>
                </c:pt>
                <c:pt idx="25" formatCode="General">
                  <c:v>11</c:v>
                </c:pt>
                <c:pt idx="26" formatCode="General">
                  <c:v>3</c:v>
                </c:pt>
                <c:pt idx="27" formatCode="General">
                  <c:v>13</c:v>
                </c:pt>
                <c:pt idx="28">
                  <c:v>18</c:v>
                </c:pt>
                <c:pt idx="29">
                  <c:v>22.999999999999996</c:v>
                </c:pt>
                <c:pt idx="30">
                  <c:v>27.999999999999996</c:v>
                </c:pt>
                <c:pt idx="31">
                  <c:v>16.25</c:v>
                </c:pt>
                <c:pt idx="32">
                  <c:v>4.5</c:v>
                </c:pt>
                <c:pt idx="33">
                  <c:v>22.599999999999998</c:v>
                </c:pt>
                <c:pt idx="34">
                  <c:v>40.699999999999996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'LÖNSAMHET - Sektorer per län'!$B$54:$C$54</c:f>
              <c:strCache>
                <c:ptCount val="2"/>
                <c:pt idx="0">
                  <c:v>Värmland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län'!$D$52:$AL$52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län'!$D$54:$AL$54</c:f>
              <c:numCache>
                <c:formatCode>0</c:formatCode>
                <c:ptCount val="35"/>
                <c:pt idx="0" formatCode="General">
                  <c:v>-6</c:v>
                </c:pt>
                <c:pt idx="1">
                  <c:v>-5.5</c:v>
                </c:pt>
                <c:pt idx="2" formatCode="General">
                  <c:v>-5</c:v>
                </c:pt>
                <c:pt idx="3" formatCode="General">
                  <c:v>12</c:v>
                </c:pt>
                <c:pt idx="4" formatCode="General">
                  <c:v>13</c:v>
                </c:pt>
                <c:pt idx="5" formatCode="General">
                  <c:v>18</c:v>
                </c:pt>
                <c:pt idx="6" formatCode="General">
                  <c:v>8</c:v>
                </c:pt>
                <c:pt idx="7" formatCode="General">
                  <c:v>-3</c:v>
                </c:pt>
                <c:pt idx="8" formatCode="General">
                  <c:v>-1</c:v>
                </c:pt>
                <c:pt idx="9" formatCode="General">
                  <c:v>-3</c:v>
                </c:pt>
                <c:pt idx="10" formatCode="General">
                  <c:v>3</c:v>
                </c:pt>
                <c:pt idx="11" formatCode="General">
                  <c:v>18</c:v>
                </c:pt>
                <c:pt idx="12" formatCode="General">
                  <c:v>8</c:v>
                </c:pt>
                <c:pt idx="13" formatCode="General">
                  <c:v>21</c:v>
                </c:pt>
                <c:pt idx="14" formatCode="General">
                  <c:v>14</c:v>
                </c:pt>
                <c:pt idx="15" formatCode="General">
                  <c:v>16</c:v>
                </c:pt>
                <c:pt idx="16" formatCode="General">
                  <c:v>2</c:v>
                </c:pt>
                <c:pt idx="17" formatCode="General">
                  <c:v>-14</c:v>
                </c:pt>
                <c:pt idx="18" formatCode="General">
                  <c:v>-2</c:v>
                </c:pt>
                <c:pt idx="19" formatCode="General">
                  <c:v>-21</c:v>
                </c:pt>
                <c:pt idx="20" formatCode="General">
                  <c:v>-10</c:v>
                </c:pt>
                <c:pt idx="21" formatCode="General">
                  <c:v>25</c:v>
                </c:pt>
                <c:pt idx="22" formatCode="General">
                  <c:v>20</c:v>
                </c:pt>
                <c:pt idx="23" formatCode="General">
                  <c:v>9</c:v>
                </c:pt>
                <c:pt idx="24" formatCode="General">
                  <c:v>2</c:v>
                </c:pt>
                <c:pt idx="25" formatCode="General">
                  <c:v>17</c:v>
                </c:pt>
                <c:pt idx="26" formatCode="General">
                  <c:v>6</c:v>
                </c:pt>
                <c:pt idx="27" formatCode="General">
                  <c:v>14</c:v>
                </c:pt>
                <c:pt idx="28">
                  <c:v>11.866666666666665</c:v>
                </c:pt>
                <c:pt idx="29">
                  <c:v>9.7333333333333343</c:v>
                </c:pt>
                <c:pt idx="30">
                  <c:v>7.6000000000000014</c:v>
                </c:pt>
                <c:pt idx="31">
                  <c:v>12.6</c:v>
                </c:pt>
                <c:pt idx="32">
                  <c:v>17.599999999999998</c:v>
                </c:pt>
                <c:pt idx="33">
                  <c:v>22.2</c:v>
                </c:pt>
                <c:pt idx="34">
                  <c:v>26.8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141744"/>
        <c:axId val="156142136"/>
      </c:lineChart>
      <c:catAx>
        <c:axId val="156141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142136"/>
        <c:crosses val="autoZero"/>
        <c:auto val="1"/>
        <c:lblAlgn val="ctr"/>
        <c:lblOffset val="100"/>
        <c:tickLblSkip val="2"/>
        <c:noMultiLvlLbl val="0"/>
      </c:catAx>
      <c:valAx>
        <c:axId val="15614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14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'EXPANSIONSUTSIKTER - Sektorer'!$B$53:$C$53</c:f>
              <c:strCache>
                <c:ptCount val="2"/>
                <c:pt idx="0">
                  <c:v>Värmland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Sektorer'!$D$52:$AJ$52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Sektorer'!$D$53:$AJ$53</c:f>
              <c:numCache>
                <c:formatCode>0%</c:formatCode>
                <c:ptCount val="33"/>
                <c:pt idx="0">
                  <c:v>0.67</c:v>
                </c:pt>
                <c:pt idx="1">
                  <c:v>0.625</c:v>
                </c:pt>
                <c:pt idx="2">
                  <c:v>0.57999999999999996</c:v>
                </c:pt>
                <c:pt idx="3">
                  <c:v>0.51</c:v>
                </c:pt>
                <c:pt idx="4">
                  <c:v>0.69000000000000006</c:v>
                </c:pt>
                <c:pt idx="5">
                  <c:v>0.61</c:v>
                </c:pt>
                <c:pt idx="6">
                  <c:v>0.57000000000000006</c:v>
                </c:pt>
                <c:pt idx="7">
                  <c:v>0.43</c:v>
                </c:pt>
                <c:pt idx="8">
                  <c:v>0.68</c:v>
                </c:pt>
                <c:pt idx="9">
                  <c:v>0.56000000000000005</c:v>
                </c:pt>
                <c:pt idx="10">
                  <c:v>0.47000000000000003</c:v>
                </c:pt>
                <c:pt idx="11">
                  <c:v>0.57000000000000006</c:v>
                </c:pt>
                <c:pt idx="12">
                  <c:v>0.69000000000000006</c:v>
                </c:pt>
                <c:pt idx="13">
                  <c:v>0.72</c:v>
                </c:pt>
                <c:pt idx="14">
                  <c:v>0.88</c:v>
                </c:pt>
                <c:pt idx="15">
                  <c:v>0.81</c:v>
                </c:pt>
                <c:pt idx="16">
                  <c:v>0.70000000000000007</c:v>
                </c:pt>
                <c:pt idx="17">
                  <c:v>0.63</c:v>
                </c:pt>
                <c:pt idx="18">
                  <c:v>0.71</c:v>
                </c:pt>
                <c:pt idx="19">
                  <c:v>0.66</c:v>
                </c:pt>
                <c:pt idx="20">
                  <c:v>0.72</c:v>
                </c:pt>
                <c:pt idx="21">
                  <c:v>0.78</c:v>
                </c:pt>
                <c:pt idx="22">
                  <c:v>0.81</c:v>
                </c:pt>
                <c:pt idx="23">
                  <c:v>0.77</c:v>
                </c:pt>
                <c:pt idx="24">
                  <c:v>0.74</c:v>
                </c:pt>
                <c:pt idx="25">
                  <c:v>0.56999999999999995</c:v>
                </c:pt>
                <c:pt idx="26">
                  <c:v>0.59</c:v>
                </c:pt>
                <c:pt idx="27">
                  <c:v>0.59</c:v>
                </c:pt>
                <c:pt idx="28">
                  <c:v>0.57333333333333325</c:v>
                </c:pt>
                <c:pt idx="29">
                  <c:v>0.55666666666666664</c:v>
                </c:pt>
                <c:pt idx="30">
                  <c:v>0.54</c:v>
                </c:pt>
                <c:pt idx="31">
                  <c:v>0.61299999999999999</c:v>
                </c:pt>
                <c:pt idx="32">
                  <c:v>0.68600000000000005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'EXPANSIONSUTSIKTER - Sektorer'!$B$54:$C$54</c:f>
              <c:strCache>
                <c:ptCount val="2"/>
                <c:pt idx="0">
                  <c:v>Värmland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Sektorer'!$D$52:$AJ$52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Sektorer'!$D$54:$AJ$54</c:f>
              <c:numCache>
                <c:formatCode>0%</c:formatCode>
                <c:ptCount val="33"/>
                <c:pt idx="0">
                  <c:v>0.53</c:v>
                </c:pt>
                <c:pt idx="1">
                  <c:v>0.56499999999999995</c:v>
                </c:pt>
                <c:pt idx="2">
                  <c:v>0.6</c:v>
                </c:pt>
                <c:pt idx="3">
                  <c:v>0.6</c:v>
                </c:pt>
                <c:pt idx="4">
                  <c:v>0.71</c:v>
                </c:pt>
                <c:pt idx="5">
                  <c:v>0.62</c:v>
                </c:pt>
                <c:pt idx="6">
                  <c:v>0.67</c:v>
                </c:pt>
                <c:pt idx="7">
                  <c:v>0.53</c:v>
                </c:pt>
                <c:pt idx="8">
                  <c:v>0.46</c:v>
                </c:pt>
                <c:pt idx="9">
                  <c:v>0.57999999999999996</c:v>
                </c:pt>
                <c:pt idx="10">
                  <c:v>0.6</c:v>
                </c:pt>
                <c:pt idx="11">
                  <c:v>0.68</c:v>
                </c:pt>
                <c:pt idx="12">
                  <c:v>0.56000000000000005</c:v>
                </c:pt>
                <c:pt idx="13">
                  <c:v>0.67</c:v>
                </c:pt>
                <c:pt idx="14">
                  <c:v>0.68</c:v>
                </c:pt>
                <c:pt idx="15">
                  <c:v>0.70000000000000007</c:v>
                </c:pt>
                <c:pt idx="16">
                  <c:v>0.65</c:v>
                </c:pt>
                <c:pt idx="17">
                  <c:v>0.49</c:v>
                </c:pt>
                <c:pt idx="18">
                  <c:v>0.45</c:v>
                </c:pt>
                <c:pt idx="19">
                  <c:v>0.44</c:v>
                </c:pt>
                <c:pt idx="20">
                  <c:v>0.72</c:v>
                </c:pt>
                <c:pt idx="21">
                  <c:v>0.7</c:v>
                </c:pt>
                <c:pt idx="22">
                  <c:v>0.61</c:v>
                </c:pt>
                <c:pt idx="23">
                  <c:v>0.44</c:v>
                </c:pt>
                <c:pt idx="24">
                  <c:v>0.56999999999999995</c:v>
                </c:pt>
                <c:pt idx="25">
                  <c:v>0.61</c:v>
                </c:pt>
                <c:pt idx="26">
                  <c:v>0.57999999999999996</c:v>
                </c:pt>
                <c:pt idx="27">
                  <c:v>0.74</c:v>
                </c:pt>
                <c:pt idx="28">
                  <c:v>0.72166666666666668</c:v>
                </c:pt>
                <c:pt idx="29">
                  <c:v>0.70333333333333337</c:v>
                </c:pt>
                <c:pt idx="30">
                  <c:v>0.68500000000000005</c:v>
                </c:pt>
                <c:pt idx="31">
                  <c:v>0.73100000000000009</c:v>
                </c:pt>
                <c:pt idx="32">
                  <c:v>0.77700000000000002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142920"/>
        <c:axId val="156143312"/>
      </c:lineChart>
      <c:catAx>
        <c:axId val="156142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143312"/>
        <c:crosses val="autoZero"/>
        <c:auto val="1"/>
        <c:lblAlgn val="ctr"/>
        <c:lblOffset val="100"/>
        <c:tickLblSkip val="2"/>
        <c:noMultiLvlLbl val="0"/>
      </c:catAx>
      <c:valAx>
        <c:axId val="15614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142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jämförelse'!$B$30:$B$51</c:f>
              <c:strCache>
                <c:ptCount val="22"/>
                <c:pt idx="0">
                  <c:v>Jönköpings län</c:v>
                </c:pt>
                <c:pt idx="1">
                  <c:v>Värmlands län</c:v>
                </c:pt>
                <c:pt idx="2">
                  <c:v>Hallands län</c:v>
                </c:pt>
                <c:pt idx="3">
                  <c:v>Norrbottens län</c:v>
                </c:pt>
                <c:pt idx="4">
                  <c:v>Dalarnas län</c:v>
                </c:pt>
                <c:pt idx="5">
                  <c:v>Örebro län</c:v>
                </c:pt>
                <c:pt idx="6">
                  <c:v>Västra Götalands län</c:v>
                </c:pt>
                <c:pt idx="7">
                  <c:v>Uppsala län</c:v>
                </c:pt>
                <c:pt idx="8">
                  <c:v>Västmanlands län</c:v>
                </c:pt>
                <c:pt idx="9">
                  <c:v>Riket</c:v>
                </c:pt>
                <c:pt idx="10">
                  <c:v>Östergötlands län</c:v>
                </c:pt>
                <c:pt idx="11">
                  <c:v>Skåne län</c:v>
                </c:pt>
                <c:pt idx="12">
                  <c:v>Kalmar län</c:v>
                </c:pt>
                <c:pt idx="13">
                  <c:v>Blekinge län</c:v>
                </c:pt>
                <c:pt idx="14">
                  <c:v>Stockholms län</c:v>
                </c:pt>
                <c:pt idx="15">
                  <c:v>Jämtlands län</c:v>
                </c:pt>
                <c:pt idx="16">
                  <c:v>Södermanlands län</c:v>
                </c:pt>
                <c:pt idx="17">
                  <c:v>Kronobergs län</c:v>
                </c:pt>
                <c:pt idx="18">
                  <c:v>Västernorrlands län</c:v>
                </c:pt>
                <c:pt idx="19">
                  <c:v>Gävleborgs län</c:v>
                </c:pt>
                <c:pt idx="20">
                  <c:v>Gotlands län</c:v>
                </c:pt>
                <c:pt idx="21">
                  <c:v>Västerbottens län</c:v>
                </c:pt>
              </c:strCache>
            </c:strRef>
          </c:cat>
          <c:val>
            <c:numRef>
              <c:f>'LÄN jämförelse'!$G$30:$G$51</c:f>
              <c:numCache>
                <c:formatCode>0%</c:formatCode>
                <c:ptCount val="22"/>
                <c:pt idx="0">
                  <c:v>0.77200000000000002</c:v>
                </c:pt>
                <c:pt idx="1">
                  <c:v>0.752</c:v>
                </c:pt>
                <c:pt idx="2">
                  <c:v>0.749</c:v>
                </c:pt>
                <c:pt idx="3">
                  <c:v>0.73599999999999999</c:v>
                </c:pt>
                <c:pt idx="4">
                  <c:v>0.73099999999999998</c:v>
                </c:pt>
                <c:pt idx="5">
                  <c:v>0.72799999999999998</c:v>
                </c:pt>
                <c:pt idx="6">
                  <c:v>0.71899999999999997</c:v>
                </c:pt>
                <c:pt idx="7">
                  <c:v>0.70599999999999996</c:v>
                </c:pt>
                <c:pt idx="8">
                  <c:v>0.70299999999999996</c:v>
                </c:pt>
                <c:pt idx="9">
                  <c:v>0.69899999999999995</c:v>
                </c:pt>
                <c:pt idx="10">
                  <c:v>0.69799999999999995</c:v>
                </c:pt>
                <c:pt idx="11">
                  <c:v>0.69699999999999995</c:v>
                </c:pt>
                <c:pt idx="12">
                  <c:v>0.69199999999999995</c:v>
                </c:pt>
                <c:pt idx="13">
                  <c:v>0.68799999999999994</c:v>
                </c:pt>
                <c:pt idx="14">
                  <c:v>0.68799999999999994</c:v>
                </c:pt>
                <c:pt idx="15">
                  <c:v>0.67500000000000004</c:v>
                </c:pt>
                <c:pt idx="16">
                  <c:v>0.66600000000000004</c:v>
                </c:pt>
                <c:pt idx="17">
                  <c:v>0.66200000000000003</c:v>
                </c:pt>
                <c:pt idx="18">
                  <c:v>0.65900000000000003</c:v>
                </c:pt>
                <c:pt idx="19">
                  <c:v>0.64200000000000002</c:v>
                </c:pt>
                <c:pt idx="20">
                  <c:v>0.63700000000000001</c:v>
                </c:pt>
                <c:pt idx="21">
                  <c:v>0.60099999999999998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6144096"/>
        <c:axId val="156144488"/>
      </c:barChart>
      <c:catAx>
        <c:axId val="15614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144488"/>
        <c:crosses val="autoZero"/>
        <c:auto val="1"/>
        <c:lblAlgn val="ctr"/>
        <c:lblOffset val="100"/>
        <c:noMultiLvlLbl val="0"/>
      </c:catAx>
      <c:valAx>
        <c:axId val="1561444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614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'!$C$29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'!$C$30:$C$40</c:f>
              <c:numCache>
                <c:formatCode>0%</c:formatCode>
                <c:ptCount val="11"/>
                <c:pt idx="0">
                  <c:v>0.23899999999999999</c:v>
                </c:pt>
                <c:pt idx="1">
                  <c:v>0.17199999999999999</c:v>
                </c:pt>
                <c:pt idx="2">
                  <c:v>0.16200000000000001</c:v>
                </c:pt>
                <c:pt idx="3">
                  <c:v>8.7999999999999995E-2</c:v>
                </c:pt>
                <c:pt idx="4">
                  <c:v>8.4000000000000005E-2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3.5000000000000003E-2</c:v>
                </c:pt>
                <c:pt idx="10">
                  <c:v>3.3000000000000002E-2</c:v>
                </c:pt>
              </c:numCache>
            </c:numRef>
          </c:val>
        </c:ser>
        <c:ser>
          <c:idx val="1"/>
          <c:order val="1"/>
          <c:tx>
            <c:strRef>
              <c:f>'LÄN diagram '!$P$29</c:f>
              <c:strCache>
                <c:ptCount val="1"/>
                <c:pt idx="0">
                  <c:v>Värmlands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'!$P$30:$P$40</c:f>
              <c:numCache>
                <c:formatCode>0%</c:formatCode>
                <c:ptCount val="11"/>
                <c:pt idx="0">
                  <c:v>0.14399999999999999</c:v>
                </c:pt>
                <c:pt idx="1">
                  <c:v>0.14799999999999999</c:v>
                </c:pt>
                <c:pt idx="2">
                  <c:v>0.13</c:v>
                </c:pt>
                <c:pt idx="3">
                  <c:v>8.1000000000000003E-2</c:v>
                </c:pt>
                <c:pt idx="4">
                  <c:v>0.16800000000000001</c:v>
                </c:pt>
                <c:pt idx="5">
                  <c:v>0.127</c:v>
                </c:pt>
                <c:pt idx="6">
                  <c:v>2.1999999999999999E-2</c:v>
                </c:pt>
                <c:pt idx="7">
                  <c:v>7.0000000000000007E-2</c:v>
                </c:pt>
                <c:pt idx="8">
                  <c:v>5.1999999999999998E-2</c:v>
                </c:pt>
                <c:pt idx="9">
                  <c:v>4.4999999999999998E-2</c:v>
                </c:pt>
                <c:pt idx="10">
                  <c:v>1.4E-2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6145272"/>
        <c:axId val="156423864"/>
      </c:barChart>
      <c:catAx>
        <c:axId val="156145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423864"/>
        <c:crosses val="autoZero"/>
        <c:auto val="1"/>
        <c:lblAlgn val="ctr"/>
        <c:lblOffset val="100"/>
        <c:noMultiLvlLbl val="0"/>
      </c:catAx>
      <c:valAx>
        <c:axId val="15642386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6145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'!$C$81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'!$C$82:$C$89</c:f>
              <c:numCache>
                <c:formatCode>0%</c:formatCode>
                <c:ptCount val="8"/>
                <c:pt idx="0">
                  <c:v>0.45900000000000002</c:v>
                </c:pt>
                <c:pt idx="1">
                  <c:v>0.113</c:v>
                </c:pt>
                <c:pt idx="2">
                  <c:v>0.108</c:v>
                </c:pt>
                <c:pt idx="3">
                  <c:v>9.6000000000000002E-2</c:v>
                </c:pt>
                <c:pt idx="4">
                  <c:v>7.0999999999999994E-2</c:v>
                </c:pt>
                <c:pt idx="5">
                  <c:v>6.8000000000000005E-2</c:v>
                </c:pt>
                <c:pt idx="6">
                  <c:v>6.5000000000000002E-2</c:v>
                </c:pt>
                <c:pt idx="7">
                  <c:v>2.1000000000000001E-2</c:v>
                </c:pt>
              </c:numCache>
            </c:numRef>
          </c:val>
        </c:ser>
        <c:ser>
          <c:idx val="1"/>
          <c:order val="1"/>
          <c:tx>
            <c:strRef>
              <c:f>'LÄN diagram '!$P$81</c:f>
              <c:strCache>
                <c:ptCount val="1"/>
                <c:pt idx="0">
                  <c:v>Värmlands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'!$P$82:$P$89</c:f>
              <c:numCache>
                <c:formatCode>0%</c:formatCode>
                <c:ptCount val="8"/>
                <c:pt idx="0">
                  <c:v>0.45200000000000001</c:v>
                </c:pt>
                <c:pt idx="1">
                  <c:v>0.106</c:v>
                </c:pt>
                <c:pt idx="2">
                  <c:v>5.1999999999999998E-2</c:v>
                </c:pt>
                <c:pt idx="3">
                  <c:v>0.17299999999999999</c:v>
                </c:pt>
                <c:pt idx="4">
                  <c:v>5.2999999999999999E-2</c:v>
                </c:pt>
                <c:pt idx="5">
                  <c:v>0.122</c:v>
                </c:pt>
                <c:pt idx="6">
                  <c:v>3.4000000000000002E-2</c:v>
                </c:pt>
                <c:pt idx="7">
                  <c:v>8.9999999999999993E-3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6424648"/>
        <c:axId val="156425040"/>
      </c:barChart>
      <c:catAx>
        <c:axId val="156424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425040"/>
        <c:crosses val="autoZero"/>
        <c:auto val="1"/>
        <c:lblAlgn val="ctr"/>
        <c:lblOffset val="100"/>
        <c:noMultiLvlLbl val="0"/>
      </c:catAx>
      <c:valAx>
        <c:axId val="15642504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6424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'!$C$112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'!$C$113:$C$119</c:f>
              <c:numCache>
                <c:formatCode>0%</c:formatCode>
                <c:ptCount val="7"/>
                <c:pt idx="0">
                  <c:v>0.35699999999999998</c:v>
                </c:pt>
                <c:pt idx="1">
                  <c:v>0.23</c:v>
                </c:pt>
                <c:pt idx="2">
                  <c:v>0.13600000000000001</c:v>
                </c:pt>
                <c:pt idx="3">
                  <c:v>4.9000000000000002E-2</c:v>
                </c:pt>
                <c:pt idx="4">
                  <c:v>0.129</c:v>
                </c:pt>
                <c:pt idx="5">
                  <c:v>6.9000000000000006E-2</c:v>
                </c:pt>
                <c:pt idx="6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'LÄN diagram '!$P$112</c:f>
              <c:strCache>
                <c:ptCount val="1"/>
                <c:pt idx="0">
                  <c:v>Värmlands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'!$P$113:$P$119</c:f>
              <c:numCache>
                <c:formatCode>0%</c:formatCode>
                <c:ptCount val="7"/>
                <c:pt idx="0">
                  <c:v>0.28799999999999998</c:v>
                </c:pt>
                <c:pt idx="1">
                  <c:v>0.18099999999999999</c:v>
                </c:pt>
                <c:pt idx="2">
                  <c:v>0.13</c:v>
                </c:pt>
                <c:pt idx="3">
                  <c:v>2.5000000000000001E-2</c:v>
                </c:pt>
                <c:pt idx="4">
                  <c:v>0.246</c:v>
                </c:pt>
                <c:pt idx="5">
                  <c:v>7.2999999999999995E-2</c:v>
                </c:pt>
                <c:pt idx="6">
                  <c:v>5.7000000000000002E-2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8877800"/>
        <c:axId val="268878192"/>
      </c:barChart>
      <c:catAx>
        <c:axId val="268877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878192"/>
        <c:crosses val="autoZero"/>
        <c:auto val="1"/>
        <c:lblAlgn val="ctr"/>
        <c:lblOffset val="100"/>
        <c:noMultiLvlLbl val="0"/>
      </c:catAx>
      <c:valAx>
        <c:axId val="2688781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68877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dirty="0" smtClean="0"/>
              <a:t>Konjunkturindikator / expansionsmöjligheter (högeraxel)</a:t>
            </a:r>
            <a:r>
              <a:rPr lang="sv-SE" sz="1200" baseline="0" dirty="0" smtClean="0"/>
              <a:t> </a:t>
            </a:r>
            <a:r>
              <a:rPr lang="sv-SE" sz="1200" baseline="0" dirty="0"/>
              <a:t>efter </a:t>
            </a:r>
            <a:r>
              <a:rPr lang="sv-SE" sz="1200" baseline="0" dirty="0" smtClean="0"/>
              <a:t>intervju-veckonummer</a:t>
            </a:r>
            <a:endParaRPr lang="sv-SE" sz="1200" dirty="0"/>
          </a:p>
        </c:rich>
      </c:tx>
      <c:layout>
        <c:manualLayout>
          <c:xMode val="edge"/>
          <c:yMode val="edge"/>
          <c:x val="0.12310245113546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8266893225163647E-2"/>
          <c:y val="0.19506508225107588"/>
          <c:w val="0.86016356906219127"/>
          <c:h val="0.5187667953900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'Brexit analys'!$B$59</c:f>
              <c:strCache>
                <c:ptCount val="1"/>
                <c:pt idx="0">
                  <c:v>gångna 12 månader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solidFill>
                  <a:srgbClr val="00C0A9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analys'!$AL$62:$AR$62</c:f>
              <c:numCache>
                <c:formatCode>0</c:formatCode>
                <c:ptCount val="7"/>
                <c:pt idx="0">
                  <c:v>63.828713010174212</c:v>
                </c:pt>
                <c:pt idx="1">
                  <c:v>77.101913078190279</c:v>
                </c:pt>
                <c:pt idx="2">
                  <c:v>113.88999024486631</c:v>
                </c:pt>
                <c:pt idx="3">
                  <c:v>79.571330123663074</c:v>
                </c:pt>
                <c:pt idx="4">
                  <c:v>71.324379642110188</c:v>
                </c:pt>
                <c:pt idx="5">
                  <c:v>79.226253864716639</c:v>
                </c:pt>
                <c:pt idx="6">
                  <c:v>67.921916845722876</c:v>
                </c:pt>
              </c:numCache>
            </c:numRef>
          </c:val>
        </c:ser>
        <c:ser>
          <c:idx val="1"/>
          <c:order val="1"/>
          <c:tx>
            <c:strRef>
              <c:f>'Brexit analys'!$B$66</c:f>
              <c:strCache>
                <c:ptCount val="1"/>
                <c:pt idx="0">
                  <c:v>kommande 12 månader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analys'!$AL$69:$AR$69</c:f>
              <c:numCache>
                <c:formatCode>0</c:formatCode>
                <c:ptCount val="7"/>
                <c:pt idx="0">
                  <c:v>87.33109171597215</c:v>
                </c:pt>
                <c:pt idx="1">
                  <c:v>92.097408314206774</c:v>
                </c:pt>
                <c:pt idx="2">
                  <c:v>106.68713985462205</c:v>
                </c:pt>
                <c:pt idx="3">
                  <c:v>99.96461187209303</c:v>
                </c:pt>
                <c:pt idx="4">
                  <c:v>84.578310434763125</c:v>
                </c:pt>
                <c:pt idx="5">
                  <c:v>98.462342179979458</c:v>
                </c:pt>
                <c:pt idx="6">
                  <c:v>90.348722282041166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2311368"/>
        <c:axId val="268878584"/>
      </c:barChart>
      <c:lineChart>
        <c:grouping val="standard"/>
        <c:varyColors val="0"/>
        <c:ser>
          <c:idx val="2"/>
          <c:order val="2"/>
          <c:tx>
            <c:strRef>
              <c:f>'Brexit analys'!$C$73</c:f>
              <c:strCache>
                <c:ptCount val="1"/>
                <c:pt idx="0">
                  <c:v>goda expansionsmöjligheter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'Brexit analys'!$AL$58:$AQ$58</c:f>
              <c:strCach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strCache>
            </c:strRef>
          </c:cat>
          <c:val>
            <c:numRef>
              <c:f>'Brexit analys'!$AL$73:$AR$73</c:f>
              <c:numCache>
                <c:formatCode>0%</c:formatCode>
                <c:ptCount val="7"/>
                <c:pt idx="0">
                  <c:v>0.64060672130647256</c:v>
                </c:pt>
                <c:pt idx="1">
                  <c:v>0.6693630036527477</c:v>
                </c:pt>
                <c:pt idx="2">
                  <c:v>0.74351290566517825</c:v>
                </c:pt>
                <c:pt idx="3">
                  <c:v>0.67180769680728725</c:v>
                </c:pt>
                <c:pt idx="4">
                  <c:v>0.68540249011384491</c:v>
                </c:pt>
                <c:pt idx="5">
                  <c:v>0.76448808877853713</c:v>
                </c:pt>
                <c:pt idx="6">
                  <c:v>0.67066569227266648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879368"/>
        <c:axId val="268878976"/>
      </c:lineChart>
      <c:catAx>
        <c:axId val="152311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8878584"/>
        <c:crosses val="autoZero"/>
        <c:auto val="1"/>
        <c:lblAlgn val="ctr"/>
        <c:lblOffset val="100"/>
        <c:noMultiLvlLbl val="0"/>
      </c:catAx>
      <c:valAx>
        <c:axId val="268878584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2311368"/>
        <c:crosses val="autoZero"/>
        <c:crossBetween val="between"/>
      </c:valAx>
      <c:valAx>
        <c:axId val="26887897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879368"/>
        <c:crosses val="max"/>
        <c:crossBetween val="between"/>
      </c:valAx>
      <c:catAx>
        <c:axId val="268879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8878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88321941287701E-2"/>
          <c:y val="0.91093781085583492"/>
          <c:w val="0.93965927741881872"/>
          <c:h val="7.079734896151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Riket och Län'!$B$53</c:f>
              <c:strCache>
                <c:ptCount val="1"/>
                <c:pt idx="0">
                  <c:v>Värmland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Län'!$C$52:$AU$52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Län'!$C$53:$AU$53</c:f>
              <c:numCache>
                <c:formatCode>0</c:formatCode>
                <c:ptCount val="45"/>
                <c:pt idx="0" formatCode="General">
                  <c:v>28</c:v>
                </c:pt>
                <c:pt idx="1">
                  <c:v>27.5</c:v>
                </c:pt>
                <c:pt idx="2">
                  <c:v>27</c:v>
                </c:pt>
                <c:pt idx="3">
                  <c:v>12.5</c:v>
                </c:pt>
                <c:pt idx="4">
                  <c:v>-2</c:v>
                </c:pt>
                <c:pt idx="5">
                  <c:v>8.5</c:v>
                </c:pt>
                <c:pt idx="6">
                  <c:v>19</c:v>
                </c:pt>
                <c:pt idx="7">
                  <c:v>13</c:v>
                </c:pt>
                <c:pt idx="8">
                  <c:v>7</c:v>
                </c:pt>
                <c:pt idx="9">
                  <c:v>6.5</c:v>
                </c:pt>
                <c:pt idx="10" formatCode="General">
                  <c:v>6</c:v>
                </c:pt>
                <c:pt idx="11" formatCode="General">
                  <c:v>4</c:v>
                </c:pt>
                <c:pt idx="12" formatCode="General">
                  <c:v>15</c:v>
                </c:pt>
                <c:pt idx="13" formatCode="General">
                  <c:v>16</c:v>
                </c:pt>
                <c:pt idx="14" formatCode="General">
                  <c:v>5</c:v>
                </c:pt>
                <c:pt idx="15" formatCode="General">
                  <c:v>5</c:v>
                </c:pt>
                <c:pt idx="16" formatCode="General">
                  <c:v>18</c:v>
                </c:pt>
                <c:pt idx="17" formatCode="General">
                  <c:v>6</c:v>
                </c:pt>
                <c:pt idx="18" formatCode="General">
                  <c:v>6</c:v>
                </c:pt>
                <c:pt idx="19" formatCode="General">
                  <c:v>5</c:v>
                </c:pt>
                <c:pt idx="20" formatCode="General">
                  <c:v>0</c:v>
                </c:pt>
                <c:pt idx="21" formatCode="General">
                  <c:v>16</c:v>
                </c:pt>
                <c:pt idx="22" formatCode="General">
                  <c:v>5</c:v>
                </c:pt>
                <c:pt idx="23" formatCode="General">
                  <c:v>13</c:v>
                </c:pt>
                <c:pt idx="24" formatCode="General">
                  <c:v>11</c:v>
                </c:pt>
                <c:pt idx="25" formatCode="General">
                  <c:v>9</c:v>
                </c:pt>
                <c:pt idx="26" formatCode="General">
                  <c:v>11</c:v>
                </c:pt>
                <c:pt idx="27" formatCode="General">
                  <c:v>20</c:v>
                </c:pt>
                <c:pt idx="28" formatCode="General">
                  <c:v>-5</c:v>
                </c:pt>
                <c:pt idx="29" formatCode="General">
                  <c:v>-11</c:v>
                </c:pt>
                <c:pt idx="30" formatCode="General">
                  <c:v>-8</c:v>
                </c:pt>
                <c:pt idx="31" formatCode="General">
                  <c:v>11</c:v>
                </c:pt>
                <c:pt idx="32" formatCode="General">
                  <c:v>16</c:v>
                </c:pt>
                <c:pt idx="33" formatCode="General">
                  <c:v>10</c:v>
                </c:pt>
                <c:pt idx="34" formatCode="General">
                  <c:v>5</c:v>
                </c:pt>
                <c:pt idx="35" formatCode="General">
                  <c:v>6</c:v>
                </c:pt>
                <c:pt idx="36" formatCode="General">
                  <c:v>1</c:v>
                </c:pt>
                <c:pt idx="37" formatCode="General">
                  <c:v>5</c:v>
                </c:pt>
                <c:pt idx="38">
                  <c:v>6.6333333333333329</c:v>
                </c:pt>
                <c:pt idx="39">
                  <c:v>8.2666666666666657</c:v>
                </c:pt>
                <c:pt idx="40">
                  <c:v>9.8999999999999986</c:v>
                </c:pt>
                <c:pt idx="41">
                  <c:v>14.1</c:v>
                </c:pt>
                <c:pt idx="42">
                  <c:v>18.3</c:v>
                </c:pt>
                <c:pt idx="43">
                  <c:v>21.2</c:v>
                </c:pt>
                <c:pt idx="44">
                  <c:v>24.099999999999998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Riket och Län'!$B$54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Län'!$C$52:$AU$52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Län'!$C$54:$AU$54</c:f>
              <c:numCache>
                <c:formatCode>0</c:formatCode>
                <c:ptCount val="45"/>
                <c:pt idx="0" formatCode="General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18</c:v>
                </c:pt>
                <c:pt idx="4">
                  <c:v>13</c:v>
                </c:pt>
                <c:pt idx="5">
                  <c:v>19.5</c:v>
                </c:pt>
                <c:pt idx="6">
                  <c:v>26</c:v>
                </c:pt>
                <c:pt idx="7">
                  <c:v>19</c:v>
                </c:pt>
                <c:pt idx="8">
                  <c:v>12</c:v>
                </c:pt>
                <c:pt idx="9">
                  <c:v>14</c:v>
                </c:pt>
                <c:pt idx="10" formatCode="General">
                  <c:v>16</c:v>
                </c:pt>
                <c:pt idx="11" formatCode="General">
                  <c:v>22</c:v>
                </c:pt>
                <c:pt idx="12" formatCode="General">
                  <c:v>20</c:v>
                </c:pt>
                <c:pt idx="13" formatCode="General">
                  <c:v>11</c:v>
                </c:pt>
                <c:pt idx="14" formatCode="General">
                  <c:v>6</c:v>
                </c:pt>
                <c:pt idx="15" formatCode="General">
                  <c:v>8</c:v>
                </c:pt>
                <c:pt idx="16" formatCode="General">
                  <c:v>3</c:v>
                </c:pt>
                <c:pt idx="17" formatCode="General">
                  <c:v>3</c:v>
                </c:pt>
                <c:pt idx="18" formatCode="General">
                  <c:v>2</c:v>
                </c:pt>
                <c:pt idx="19" formatCode="General">
                  <c:v>5</c:v>
                </c:pt>
                <c:pt idx="20" formatCode="General">
                  <c:v>6</c:v>
                </c:pt>
                <c:pt idx="21" formatCode="General">
                  <c:v>9</c:v>
                </c:pt>
                <c:pt idx="22" formatCode="General">
                  <c:v>13</c:v>
                </c:pt>
                <c:pt idx="23" formatCode="General">
                  <c:v>16</c:v>
                </c:pt>
                <c:pt idx="24" formatCode="General">
                  <c:v>20</c:v>
                </c:pt>
                <c:pt idx="25" formatCode="General">
                  <c:v>21</c:v>
                </c:pt>
                <c:pt idx="26" formatCode="General">
                  <c:v>20</c:v>
                </c:pt>
                <c:pt idx="27" formatCode="General">
                  <c:v>16</c:v>
                </c:pt>
                <c:pt idx="28" formatCode="General">
                  <c:v>-1</c:v>
                </c:pt>
                <c:pt idx="29" formatCode="General">
                  <c:v>-6</c:v>
                </c:pt>
                <c:pt idx="30" formatCode="General">
                  <c:v>2</c:v>
                </c:pt>
                <c:pt idx="31" formatCode="General">
                  <c:v>11</c:v>
                </c:pt>
                <c:pt idx="32" formatCode="General">
                  <c:v>16</c:v>
                </c:pt>
                <c:pt idx="33" formatCode="General">
                  <c:v>13</c:v>
                </c:pt>
                <c:pt idx="34" formatCode="General">
                  <c:v>9</c:v>
                </c:pt>
                <c:pt idx="35" formatCode="General">
                  <c:v>10</c:v>
                </c:pt>
                <c:pt idx="36" formatCode="General">
                  <c:v>4</c:v>
                </c:pt>
                <c:pt idx="37" formatCode="General">
                  <c:v>8</c:v>
                </c:pt>
                <c:pt idx="38">
                  <c:v>8.3999999999999986</c:v>
                </c:pt>
                <c:pt idx="39">
                  <c:v>8.7999999999999989</c:v>
                </c:pt>
                <c:pt idx="40">
                  <c:v>9.1999999999999993</c:v>
                </c:pt>
                <c:pt idx="41">
                  <c:v>11.35</c:v>
                </c:pt>
                <c:pt idx="42">
                  <c:v>13.5</c:v>
                </c:pt>
                <c:pt idx="43">
                  <c:v>16.649999999999999</c:v>
                </c:pt>
                <c:pt idx="44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024520"/>
        <c:axId val="154232240"/>
      </c:lineChart>
      <c:catAx>
        <c:axId val="155024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232240"/>
        <c:crosses val="autoZero"/>
        <c:auto val="1"/>
        <c:lblAlgn val="ctr"/>
        <c:lblOffset val="100"/>
        <c:noMultiLvlLbl val="0"/>
      </c:catAx>
      <c:valAx>
        <c:axId val="15423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024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Sektorer'!$B$53:$C$53</c:f>
              <c:strCache>
                <c:ptCount val="2"/>
                <c:pt idx="0">
                  <c:v>Värmland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Sektorer'!$D$52:$AL$52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Sektorer'!$D$53:$AL$53</c:f>
              <c:numCache>
                <c:formatCode>0</c:formatCode>
                <c:ptCount val="35"/>
                <c:pt idx="0" formatCode="General">
                  <c:v>8</c:v>
                </c:pt>
                <c:pt idx="1">
                  <c:v>11.5</c:v>
                </c:pt>
                <c:pt idx="2" formatCode="General">
                  <c:v>15</c:v>
                </c:pt>
                <c:pt idx="3" formatCode="General">
                  <c:v>10</c:v>
                </c:pt>
                <c:pt idx="4" formatCode="General">
                  <c:v>-8</c:v>
                </c:pt>
                <c:pt idx="5" formatCode="General">
                  <c:v>1</c:v>
                </c:pt>
                <c:pt idx="6" formatCode="General">
                  <c:v>24</c:v>
                </c:pt>
                <c:pt idx="7" formatCode="General">
                  <c:v>5</c:v>
                </c:pt>
                <c:pt idx="8" formatCode="General">
                  <c:v>8</c:v>
                </c:pt>
                <c:pt idx="9" formatCode="General">
                  <c:v>-6</c:v>
                </c:pt>
                <c:pt idx="10" formatCode="General">
                  <c:v>-14</c:v>
                </c:pt>
                <c:pt idx="11" formatCode="General">
                  <c:v>38</c:v>
                </c:pt>
                <c:pt idx="12" formatCode="General">
                  <c:v>10</c:v>
                </c:pt>
                <c:pt idx="13" formatCode="General">
                  <c:v>13</c:v>
                </c:pt>
                <c:pt idx="14" formatCode="General">
                  <c:v>22</c:v>
                </c:pt>
                <c:pt idx="15" formatCode="General">
                  <c:v>1</c:v>
                </c:pt>
                <c:pt idx="16" formatCode="General">
                  <c:v>2</c:v>
                </c:pt>
                <c:pt idx="17" formatCode="General">
                  <c:v>12</c:v>
                </c:pt>
                <c:pt idx="18" formatCode="General">
                  <c:v>-16</c:v>
                </c:pt>
                <c:pt idx="19" formatCode="General">
                  <c:v>-20</c:v>
                </c:pt>
                <c:pt idx="20" formatCode="General">
                  <c:v>-17</c:v>
                </c:pt>
                <c:pt idx="21" formatCode="General">
                  <c:v>35</c:v>
                </c:pt>
                <c:pt idx="22" formatCode="General">
                  <c:v>25</c:v>
                </c:pt>
                <c:pt idx="23" formatCode="General">
                  <c:v>35</c:v>
                </c:pt>
                <c:pt idx="24" formatCode="General">
                  <c:v>14</c:v>
                </c:pt>
                <c:pt idx="25" formatCode="General">
                  <c:v>9</c:v>
                </c:pt>
                <c:pt idx="26" formatCode="General">
                  <c:v>-7</c:v>
                </c:pt>
                <c:pt idx="27" formatCode="General">
                  <c:v>3</c:v>
                </c:pt>
                <c:pt idx="28">
                  <c:v>2.3666666666666663</c:v>
                </c:pt>
                <c:pt idx="29">
                  <c:v>1.7333333333333321</c:v>
                </c:pt>
                <c:pt idx="30">
                  <c:v>1.0999999999999983</c:v>
                </c:pt>
                <c:pt idx="31">
                  <c:v>9.8999999999999986</c:v>
                </c:pt>
                <c:pt idx="32">
                  <c:v>18.7</c:v>
                </c:pt>
                <c:pt idx="33">
                  <c:v>16.95</c:v>
                </c:pt>
                <c:pt idx="34">
                  <c:v>15.2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Sektorer'!$B$54:$C$54</c:f>
              <c:strCache>
                <c:ptCount val="2"/>
                <c:pt idx="0">
                  <c:v>Värmland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Sektorer'!$D$52:$AL$52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Sektorer'!$D$54:$AL$54</c:f>
              <c:numCache>
                <c:formatCode>0</c:formatCode>
                <c:ptCount val="35"/>
                <c:pt idx="0" formatCode="General">
                  <c:v>3</c:v>
                </c:pt>
                <c:pt idx="1">
                  <c:v>9.5</c:v>
                </c:pt>
                <c:pt idx="2" formatCode="General">
                  <c:v>16</c:v>
                </c:pt>
                <c:pt idx="3" formatCode="General">
                  <c:v>19</c:v>
                </c:pt>
                <c:pt idx="4" formatCode="General">
                  <c:v>10</c:v>
                </c:pt>
                <c:pt idx="5" formatCode="General">
                  <c:v>20</c:v>
                </c:pt>
                <c:pt idx="6" formatCode="General">
                  <c:v>18</c:v>
                </c:pt>
                <c:pt idx="7" formatCode="General">
                  <c:v>6</c:v>
                </c:pt>
                <c:pt idx="8" formatCode="General">
                  <c:v>10</c:v>
                </c:pt>
                <c:pt idx="9" formatCode="General">
                  <c:v>9</c:v>
                </c:pt>
                <c:pt idx="10" formatCode="General">
                  <c:v>7</c:v>
                </c:pt>
                <c:pt idx="11" formatCode="General">
                  <c:v>6</c:v>
                </c:pt>
                <c:pt idx="12" formatCode="General">
                  <c:v>3</c:v>
                </c:pt>
                <c:pt idx="13" formatCode="General">
                  <c:v>13</c:v>
                </c:pt>
                <c:pt idx="14" formatCode="General">
                  <c:v>6</c:v>
                </c:pt>
                <c:pt idx="15" formatCode="General">
                  <c:v>13</c:v>
                </c:pt>
                <c:pt idx="16" formatCode="General">
                  <c:v>15</c:v>
                </c:pt>
                <c:pt idx="17" formatCode="General">
                  <c:v>25</c:v>
                </c:pt>
                <c:pt idx="18" formatCode="General">
                  <c:v>3</c:v>
                </c:pt>
                <c:pt idx="19" formatCode="General">
                  <c:v>-7</c:v>
                </c:pt>
                <c:pt idx="20" formatCode="General">
                  <c:v>-4</c:v>
                </c:pt>
                <c:pt idx="21" formatCode="General">
                  <c:v>-1</c:v>
                </c:pt>
                <c:pt idx="22" formatCode="General">
                  <c:v>12</c:v>
                </c:pt>
                <c:pt idx="23" formatCode="General">
                  <c:v>-1</c:v>
                </c:pt>
                <c:pt idx="24" formatCode="General">
                  <c:v>1</c:v>
                </c:pt>
                <c:pt idx="25" formatCode="General">
                  <c:v>5</c:v>
                </c:pt>
                <c:pt idx="26" formatCode="General">
                  <c:v>4</c:v>
                </c:pt>
                <c:pt idx="27" formatCode="General">
                  <c:v>6</c:v>
                </c:pt>
                <c:pt idx="28">
                  <c:v>8.3333333333333321</c:v>
                </c:pt>
                <c:pt idx="29">
                  <c:v>10.666666666666666</c:v>
                </c:pt>
                <c:pt idx="30">
                  <c:v>13</c:v>
                </c:pt>
                <c:pt idx="31">
                  <c:v>15.549999999999999</c:v>
                </c:pt>
                <c:pt idx="32">
                  <c:v>18.099999999999998</c:v>
                </c:pt>
                <c:pt idx="33">
                  <c:v>22.8</c:v>
                </c:pt>
                <c:pt idx="34">
                  <c:v>27.500000000000004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154976"/>
        <c:axId val="155167512"/>
      </c:lineChart>
      <c:catAx>
        <c:axId val="155154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167512"/>
        <c:crosses val="autoZero"/>
        <c:auto val="1"/>
        <c:lblAlgn val="ctr"/>
        <c:lblOffset val="100"/>
        <c:tickLblSkip val="2"/>
        <c:noMultiLvlLbl val="0"/>
      </c:catAx>
      <c:valAx>
        <c:axId val="155167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15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Riket och Län'!$B$53</c:f>
              <c:strCache>
                <c:ptCount val="1"/>
                <c:pt idx="0">
                  <c:v>Värmland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Län'!$C$52:$AU$52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Län'!$C$53:$AU$53</c:f>
              <c:numCache>
                <c:formatCode>0</c:formatCode>
                <c:ptCount val="45"/>
                <c:pt idx="0" formatCode="General">
                  <c:v>33</c:v>
                </c:pt>
                <c:pt idx="1">
                  <c:v>44.5</c:v>
                </c:pt>
                <c:pt idx="2">
                  <c:v>56</c:v>
                </c:pt>
                <c:pt idx="3">
                  <c:v>38.5</c:v>
                </c:pt>
                <c:pt idx="4">
                  <c:v>21</c:v>
                </c:pt>
                <c:pt idx="5">
                  <c:v>33</c:v>
                </c:pt>
                <c:pt idx="6">
                  <c:v>45</c:v>
                </c:pt>
                <c:pt idx="7">
                  <c:v>30</c:v>
                </c:pt>
                <c:pt idx="8">
                  <c:v>15</c:v>
                </c:pt>
                <c:pt idx="9">
                  <c:v>25</c:v>
                </c:pt>
                <c:pt idx="10" formatCode="General">
                  <c:v>35</c:v>
                </c:pt>
                <c:pt idx="11" formatCode="General">
                  <c:v>46</c:v>
                </c:pt>
                <c:pt idx="12" formatCode="General">
                  <c:v>32</c:v>
                </c:pt>
                <c:pt idx="13" formatCode="General">
                  <c:v>35</c:v>
                </c:pt>
                <c:pt idx="14" formatCode="General">
                  <c:v>22</c:v>
                </c:pt>
                <c:pt idx="15" formatCode="General">
                  <c:v>25</c:v>
                </c:pt>
                <c:pt idx="16" formatCode="General">
                  <c:v>40</c:v>
                </c:pt>
                <c:pt idx="17" formatCode="General">
                  <c:v>20</c:v>
                </c:pt>
                <c:pt idx="18" formatCode="General">
                  <c:v>14</c:v>
                </c:pt>
                <c:pt idx="19" formatCode="General">
                  <c:v>21</c:v>
                </c:pt>
                <c:pt idx="20" formatCode="General">
                  <c:v>11</c:v>
                </c:pt>
                <c:pt idx="21" formatCode="General">
                  <c:v>43</c:v>
                </c:pt>
                <c:pt idx="22" formatCode="General">
                  <c:v>35</c:v>
                </c:pt>
                <c:pt idx="23" formatCode="General">
                  <c:v>48</c:v>
                </c:pt>
                <c:pt idx="24" formatCode="General">
                  <c:v>49</c:v>
                </c:pt>
                <c:pt idx="25" formatCode="General">
                  <c:v>31</c:v>
                </c:pt>
                <c:pt idx="26" formatCode="General">
                  <c:v>14</c:v>
                </c:pt>
                <c:pt idx="27" formatCode="General">
                  <c:v>26</c:v>
                </c:pt>
                <c:pt idx="28" formatCode="General">
                  <c:v>-2</c:v>
                </c:pt>
                <c:pt idx="29" formatCode="General">
                  <c:v>-12</c:v>
                </c:pt>
                <c:pt idx="30" formatCode="General">
                  <c:v>16</c:v>
                </c:pt>
                <c:pt idx="31" formatCode="General">
                  <c:v>51</c:v>
                </c:pt>
                <c:pt idx="32" formatCode="General">
                  <c:v>44</c:v>
                </c:pt>
                <c:pt idx="33" formatCode="General">
                  <c:v>29</c:v>
                </c:pt>
                <c:pt idx="34" formatCode="General">
                  <c:v>28</c:v>
                </c:pt>
                <c:pt idx="35" formatCode="General">
                  <c:v>22</c:v>
                </c:pt>
                <c:pt idx="36" formatCode="General">
                  <c:v>9</c:v>
                </c:pt>
                <c:pt idx="37" formatCode="General">
                  <c:v>28</c:v>
                </c:pt>
                <c:pt idx="38">
                  <c:v>24.633333333333333</c:v>
                </c:pt>
                <c:pt idx="39">
                  <c:v>21.266666666666666</c:v>
                </c:pt>
                <c:pt idx="40">
                  <c:v>17.900000000000002</c:v>
                </c:pt>
                <c:pt idx="41">
                  <c:v>20.550000000000004</c:v>
                </c:pt>
                <c:pt idx="42">
                  <c:v>23.200000000000003</c:v>
                </c:pt>
                <c:pt idx="43">
                  <c:v>28.3</c:v>
                </c:pt>
                <c:pt idx="44">
                  <c:v>33.4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Riket och Län'!$B$54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Län'!$C$52:$AU$52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Län'!$C$54:$AU$54</c:f>
              <c:numCache>
                <c:formatCode>0</c:formatCode>
                <c:ptCount val="45"/>
                <c:pt idx="0" formatCode="General">
                  <c:v>51</c:v>
                </c:pt>
                <c:pt idx="1">
                  <c:v>47.5</c:v>
                </c:pt>
                <c:pt idx="2">
                  <c:v>44</c:v>
                </c:pt>
                <c:pt idx="3">
                  <c:v>36</c:v>
                </c:pt>
                <c:pt idx="4">
                  <c:v>28</c:v>
                </c:pt>
                <c:pt idx="5">
                  <c:v>34</c:v>
                </c:pt>
                <c:pt idx="6">
                  <c:v>40</c:v>
                </c:pt>
                <c:pt idx="7">
                  <c:v>36</c:v>
                </c:pt>
                <c:pt idx="8">
                  <c:v>32</c:v>
                </c:pt>
                <c:pt idx="9">
                  <c:v>39.5</c:v>
                </c:pt>
                <c:pt idx="10" formatCode="General">
                  <c:v>47</c:v>
                </c:pt>
                <c:pt idx="11" formatCode="General">
                  <c:v>52</c:v>
                </c:pt>
                <c:pt idx="12" formatCode="General">
                  <c:v>44</c:v>
                </c:pt>
                <c:pt idx="13" formatCode="General">
                  <c:v>25</c:v>
                </c:pt>
                <c:pt idx="14" formatCode="General">
                  <c:v>20</c:v>
                </c:pt>
                <c:pt idx="15" formatCode="General">
                  <c:v>20</c:v>
                </c:pt>
                <c:pt idx="16" formatCode="General">
                  <c:v>19</c:v>
                </c:pt>
                <c:pt idx="17" formatCode="General">
                  <c:v>16</c:v>
                </c:pt>
                <c:pt idx="18" formatCode="General">
                  <c:v>15</c:v>
                </c:pt>
                <c:pt idx="19" formatCode="General">
                  <c:v>32</c:v>
                </c:pt>
                <c:pt idx="20" formatCode="General">
                  <c:v>29</c:v>
                </c:pt>
                <c:pt idx="21" formatCode="General">
                  <c:v>41</c:v>
                </c:pt>
                <c:pt idx="22" formatCode="General">
                  <c:v>46</c:v>
                </c:pt>
                <c:pt idx="23" formatCode="General">
                  <c:v>54</c:v>
                </c:pt>
                <c:pt idx="24" formatCode="General">
                  <c:v>48</c:v>
                </c:pt>
                <c:pt idx="25" formatCode="General">
                  <c:v>49</c:v>
                </c:pt>
                <c:pt idx="26" formatCode="General">
                  <c:v>43</c:v>
                </c:pt>
                <c:pt idx="27" formatCode="General">
                  <c:v>31</c:v>
                </c:pt>
                <c:pt idx="28" formatCode="General">
                  <c:v>0.7</c:v>
                </c:pt>
                <c:pt idx="29" formatCode="General">
                  <c:v>1</c:v>
                </c:pt>
                <c:pt idx="30" formatCode="General">
                  <c:v>15</c:v>
                </c:pt>
                <c:pt idx="31" formatCode="General">
                  <c:v>41</c:v>
                </c:pt>
                <c:pt idx="32" formatCode="General">
                  <c:v>39</c:v>
                </c:pt>
                <c:pt idx="33" formatCode="General">
                  <c:v>36</c:v>
                </c:pt>
                <c:pt idx="34" formatCode="General">
                  <c:v>24</c:v>
                </c:pt>
                <c:pt idx="35" formatCode="General">
                  <c:v>18</c:v>
                </c:pt>
                <c:pt idx="36" formatCode="General">
                  <c:v>12</c:v>
                </c:pt>
                <c:pt idx="37" formatCode="General">
                  <c:v>27</c:v>
                </c:pt>
                <c:pt idx="38">
                  <c:v>26.533333333333331</c:v>
                </c:pt>
                <c:pt idx="39">
                  <c:v>26.066666666666666</c:v>
                </c:pt>
                <c:pt idx="40">
                  <c:v>25.6</c:v>
                </c:pt>
                <c:pt idx="41">
                  <c:v>29.450000000000003</c:v>
                </c:pt>
                <c:pt idx="42">
                  <c:v>33.300000000000004</c:v>
                </c:pt>
                <c:pt idx="43">
                  <c:v>34.75</c:v>
                </c:pt>
                <c:pt idx="44">
                  <c:v>36.199999999999996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497704"/>
        <c:axId val="154498096"/>
      </c:lineChart>
      <c:catAx>
        <c:axId val="15449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498096"/>
        <c:crosses val="autoZero"/>
        <c:auto val="1"/>
        <c:lblAlgn val="ctr"/>
        <c:lblOffset val="100"/>
        <c:noMultiLvlLbl val="0"/>
      </c:catAx>
      <c:valAx>
        <c:axId val="15449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497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Sektorer per län'!$B$53:$C$53</c:f>
              <c:strCache>
                <c:ptCount val="2"/>
                <c:pt idx="0">
                  <c:v>Värmland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län'!$D$52:$AL$52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län'!$D$53:$AL$53</c:f>
              <c:numCache>
                <c:formatCode>0</c:formatCode>
                <c:ptCount val="35"/>
                <c:pt idx="0" formatCode="General">
                  <c:v>53</c:v>
                </c:pt>
                <c:pt idx="1">
                  <c:v>38</c:v>
                </c:pt>
                <c:pt idx="2" formatCode="General">
                  <c:v>23</c:v>
                </c:pt>
                <c:pt idx="3" formatCode="General">
                  <c:v>28</c:v>
                </c:pt>
                <c:pt idx="4" formatCode="General">
                  <c:v>21</c:v>
                </c:pt>
                <c:pt idx="5" formatCode="General">
                  <c:v>20</c:v>
                </c:pt>
                <c:pt idx="6" formatCode="General">
                  <c:v>48</c:v>
                </c:pt>
                <c:pt idx="7" formatCode="General">
                  <c:v>12</c:v>
                </c:pt>
                <c:pt idx="8" formatCode="General">
                  <c:v>9</c:v>
                </c:pt>
                <c:pt idx="9" formatCode="General">
                  <c:v>10</c:v>
                </c:pt>
                <c:pt idx="10" formatCode="General">
                  <c:v>0</c:v>
                </c:pt>
                <c:pt idx="11" formatCode="General">
                  <c:v>54</c:v>
                </c:pt>
                <c:pt idx="12" formatCode="General">
                  <c:v>41</c:v>
                </c:pt>
                <c:pt idx="13" formatCode="General">
                  <c:v>57</c:v>
                </c:pt>
                <c:pt idx="14" formatCode="General">
                  <c:v>50</c:v>
                </c:pt>
                <c:pt idx="15" formatCode="General">
                  <c:v>28</c:v>
                </c:pt>
                <c:pt idx="16" formatCode="General">
                  <c:v>8</c:v>
                </c:pt>
                <c:pt idx="17" formatCode="General">
                  <c:v>31</c:v>
                </c:pt>
                <c:pt idx="18" formatCode="General">
                  <c:v>1</c:v>
                </c:pt>
                <c:pt idx="19" formatCode="General">
                  <c:v>-9</c:v>
                </c:pt>
                <c:pt idx="20" formatCode="General">
                  <c:v>24</c:v>
                </c:pt>
                <c:pt idx="21" formatCode="General">
                  <c:v>68</c:v>
                </c:pt>
                <c:pt idx="22" formatCode="General">
                  <c:v>44</c:v>
                </c:pt>
                <c:pt idx="23" formatCode="General">
                  <c:v>30</c:v>
                </c:pt>
                <c:pt idx="24" formatCode="General">
                  <c:v>33</c:v>
                </c:pt>
                <c:pt idx="25" formatCode="General">
                  <c:v>24</c:v>
                </c:pt>
                <c:pt idx="26" formatCode="General">
                  <c:v>12</c:v>
                </c:pt>
                <c:pt idx="27" formatCode="General">
                  <c:v>22</c:v>
                </c:pt>
                <c:pt idx="28">
                  <c:v>27.233333333333334</c:v>
                </c:pt>
                <c:pt idx="29">
                  <c:v>32.466666666666669</c:v>
                </c:pt>
                <c:pt idx="30">
                  <c:v>37.700000000000003</c:v>
                </c:pt>
                <c:pt idx="31">
                  <c:v>24.700000000000003</c:v>
                </c:pt>
                <c:pt idx="32">
                  <c:v>11.700000000000001</c:v>
                </c:pt>
                <c:pt idx="33">
                  <c:v>24.400000000000002</c:v>
                </c:pt>
                <c:pt idx="34">
                  <c:v>37.1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Sektorer per län'!$B$54:$C$54</c:f>
              <c:strCache>
                <c:ptCount val="2"/>
                <c:pt idx="0">
                  <c:v>Värmland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län'!$D$52:$AL$52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län'!$D$54:$AL$54</c:f>
              <c:numCache>
                <c:formatCode>0</c:formatCode>
                <c:ptCount val="35"/>
                <c:pt idx="0" formatCode="General">
                  <c:v>38</c:v>
                </c:pt>
                <c:pt idx="1">
                  <c:v>37</c:v>
                </c:pt>
                <c:pt idx="2" formatCode="General">
                  <c:v>36</c:v>
                </c:pt>
                <c:pt idx="3" formatCode="General">
                  <c:v>46</c:v>
                </c:pt>
                <c:pt idx="4" formatCode="General">
                  <c:v>22</c:v>
                </c:pt>
                <c:pt idx="5" formatCode="General">
                  <c:v>32</c:v>
                </c:pt>
                <c:pt idx="6" formatCode="General">
                  <c:v>31</c:v>
                </c:pt>
                <c:pt idx="7" formatCode="General">
                  <c:v>33</c:v>
                </c:pt>
                <c:pt idx="8" formatCode="General">
                  <c:v>22</c:v>
                </c:pt>
                <c:pt idx="9" formatCode="General">
                  <c:v>37</c:v>
                </c:pt>
                <c:pt idx="10" formatCode="General">
                  <c:v>28</c:v>
                </c:pt>
                <c:pt idx="11" formatCode="General">
                  <c:v>30</c:v>
                </c:pt>
                <c:pt idx="12" formatCode="General">
                  <c:v>29</c:v>
                </c:pt>
                <c:pt idx="13" formatCode="General">
                  <c:v>38</c:v>
                </c:pt>
                <c:pt idx="14" formatCode="General">
                  <c:v>47</c:v>
                </c:pt>
                <c:pt idx="15" formatCode="General">
                  <c:v>35</c:v>
                </c:pt>
                <c:pt idx="16" formatCode="General">
                  <c:v>23</c:v>
                </c:pt>
                <c:pt idx="17" formatCode="General">
                  <c:v>18</c:v>
                </c:pt>
                <c:pt idx="18" formatCode="General">
                  <c:v>-7</c:v>
                </c:pt>
                <c:pt idx="19" formatCode="General">
                  <c:v>-16</c:v>
                </c:pt>
                <c:pt idx="20" formatCode="General">
                  <c:v>9</c:v>
                </c:pt>
                <c:pt idx="21" formatCode="General">
                  <c:v>27</c:v>
                </c:pt>
                <c:pt idx="22" formatCode="General">
                  <c:v>44</c:v>
                </c:pt>
                <c:pt idx="23" formatCode="General">
                  <c:v>26</c:v>
                </c:pt>
                <c:pt idx="24" formatCode="General">
                  <c:v>13</c:v>
                </c:pt>
                <c:pt idx="25" formatCode="General">
                  <c:v>9</c:v>
                </c:pt>
                <c:pt idx="26" formatCode="General">
                  <c:v>6</c:v>
                </c:pt>
                <c:pt idx="27" formatCode="General">
                  <c:v>32</c:v>
                </c:pt>
                <c:pt idx="28">
                  <c:v>24.966666666666665</c:v>
                </c:pt>
                <c:pt idx="29">
                  <c:v>17.93333333333333</c:v>
                </c:pt>
                <c:pt idx="30">
                  <c:v>10.899999999999999</c:v>
                </c:pt>
                <c:pt idx="31">
                  <c:v>19.25</c:v>
                </c:pt>
                <c:pt idx="32">
                  <c:v>27.6</c:v>
                </c:pt>
                <c:pt idx="33">
                  <c:v>29.700000000000003</c:v>
                </c:pt>
                <c:pt idx="34">
                  <c:v>31.8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498880"/>
        <c:axId val="154499272"/>
      </c:lineChart>
      <c:catAx>
        <c:axId val="154498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499272"/>
        <c:crosses val="autoZero"/>
        <c:auto val="1"/>
        <c:lblAlgn val="ctr"/>
        <c:lblOffset val="100"/>
        <c:tickLblSkip val="2"/>
        <c:noMultiLvlLbl val="0"/>
      </c:catAx>
      <c:valAx>
        <c:axId val="154499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49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175812793515751"/>
          <c:y val="4.5905052447426063E-2"/>
          <c:w val="0.43971058215424219"/>
          <c:h val="0.908189895105147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'LÄN diagram '!$P$3</c:f>
              <c:strCache>
                <c:ptCount val="1"/>
                <c:pt idx="0">
                  <c:v>Värmlands län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'!$B$4:$B$10</c:f>
              <c:strCache>
                <c:ptCount val="7"/>
                <c:pt idx="0">
                  <c:v>För att ni redan har mer att göra än vad ni hinner med</c:v>
                </c:pt>
                <c:pt idx="1">
                  <c:v>P g a arbetskraftsbrist</c:v>
                </c:pt>
                <c:pt idx="2">
                  <c:v>Att ni varit osäkra på kunden/kunderna</c:v>
                </c:pt>
                <c:pt idx="3">
                  <c:v>Något annat</c:v>
                </c:pt>
                <c:pt idx="4">
                  <c:v>P g a finansieringsproblem</c:v>
                </c:pt>
                <c:pt idx="5">
                  <c:v>För att det skulle kräva stora investeringar</c:v>
                </c:pt>
                <c:pt idx="6">
                  <c:v>Tveksam, vet ej</c:v>
                </c:pt>
              </c:strCache>
            </c:strRef>
          </c:cat>
          <c:val>
            <c:numRef>
              <c:f>'LÄN diagram '!$P$4:$P$10</c:f>
              <c:numCache>
                <c:formatCode>0%</c:formatCode>
                <c:ptCount val="7"/>
                <c:pt idx="0">
                  <c:v>0.56899999999999995</c:v>
                </c:pt>
                <c:pt idx="1">
                  <c:v>0.18</c:v>
                </c:pt>
                <c:pt idx="2">
                  <c:v>9.1999999999999998E-2</c:v>
                </c:pt>
                <c:pt idx="3">
                  <c:v>7.8E-2</c:v>
                </c:pt>
                <c:pt idx="4">
                  <c:v>8.1000000000000003E-2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4500056"/>
        <c:axId val="154811952"/>
      </c:barChart>
      <c:catAx>
        <c:axId val="154500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811952"/>
        <c:crosses val="autoZero"/>
        <c:auto val="1"/>
        <c:lblAlgn val="ctr"/>
        <c:lblOffset val="100"/>
        <c:noMultiLvlLbl val="0"/>
      </c:catAx>
      <c:valAx>
        <c:axId val="15481195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4500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Riket och Län'!$B$53</c:f>
              <c:strCache>
                <c:ptCount val="1"/>
                <c:pt idx="0">
                  <c:v>Värmland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Län'!$C$52:$AU$52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Län'!$C$53:$AU$53</c:f>
              <c:numCache>
                <c:formatCode>0</c:formatCode>
                <c:ptCount val="45"/>
                <c:pt idx="0">
                  <c:v>46</c:v>
                </c:pt>
                <c:pt idx="1">
                  <c:v>47</c:v>
                </c:pt>
                <c:pt idx="2">
                  <c:v>48</c:v>
                </c:pt>
                <c:pt idx="3">
                  <c:v>36.5</c:v>
                </c:pt>
                <c:pt idx="4">
                  <c:v>25</c:v>
                </c:pt>
                <c:pt idx="5">
                  <c:v>34.5</c:v>
                </c:pt>
                <c:pt idx="6">
                  <c:v>44</c:v>
                </c:pt>
                <c:pt idx="7">
                  <c:v>40</c:v>
                </c:pt>
                <c:pt idx="8">
                  <c:v>36</c:v>
                </c:pt>
                <c:pt idx="9">
                  <c:v>42</c:v>
                </c:pt>
                <c:pt idx="10">
                  <c:v>48</c:v>
                </c:pt>
                <c:pt idx="11">
                  <c:v>37</c:v>
                </c:pt>
                <c:pt idx="12">
                  <c:v>40</c:v>
                </c:pt>
                <c:pt idx="13">
                  <c:v>43</c:v>
                </c:pt>
                <c:pt idx="14" formatCode="General">
                  <c:v>40</c:v>
                </c:pt>
                <c:pt idx="15" formatCode="General">
                  <c:v>48</c:v>
                </c:pt>
                <c:pt idx="16" formatCode="General">
                  <c:v>40</c:v>
                </c:pt>
                <c:pt idx="17" formatCode="General">
                  <c:v>29</c:v>
                </c:pt>
                <c:pt idx="18" formatCode="General">
                  <c:v>29</c:v>
                </c:pt>
                <c:pt idx="19" formatCode="General">
                  <c:v>23</c:v>
                </c:pt>
                <c:pt idx="20" formatCode="General">
                  <c:v>30</c:v>
                </c:pt>
                <c:pt idx="21" formatCode="General">
                  <c:v>51</c:v>
                </c:pt>
                <c:pt idx="22" formatCode="General">
                  <c:v>49</c:v>
                </c:pt>
                <c:pt idx="23" formatCode="General">
                  <c:v>44</c:v>
                </c:pt>
                <c:pt idx="24" formatCode="General">
                  <c:v>49</c:v>
                </c:pt>
                <c:pt idx="25" formatCode="General">
                  <c:v>39</c:v>
                </c:pt>
                <c:pt idx="26" formatCode="General">
                  <c:v>30</c:v>
                </c:pt>
                <c:pt idx="27" formatCode="General">
                  <c:v>36</c:v>
                </c:pt>
                <c:pt idx="28" formatCode="General">
                  <c:v>18</c:v>
                </c:pt>
                <c:pt idx="29" formatCode="General">
                  <c:v>-20</c:v>
                </c:pt>
                <c:pt idx="30" formatCode="General">
                  <c:v>16</c:v>
                </c:pt>
                <c:pt idx="31" formatCode="General">
                  <c:v>45</c:v>
                </c:pt>
                <c:pt idx="32" formatCode="General">
                  <c:v>48</c:v>
                </c:pt>
                <c:pt idx="33" formatCode="General">
                  <c:v>41</c:v>
                </c:pt>
                <c:pt idx="34" formatCode="General">
                  <c:v>25</c:v>
                </c:pt>
                <c:pt idx="35" formatCode="General">
                  <c:v>23</c:v>
                </c:pt>
                <c:pt idx="36" formatCode="General">
                  <c:v>14</c:v>
                </c:pt>
                <c:pt idx="37" formatCode="General">
                  <c:v>34</c:v>
                </c:pt>
                <c:pt idx="38">
                  <c:v>33.233333333333334</c:v>
                </c:pt>
                <c:pt idx="39">
                  <c:v>32.466666666666669</c:v>
                </c:pt>
                <c:pt idx="40">
                  <c:v>31.700000000000006</c:v>
                </c:pt>
                <c:pt idx="41">
                  <c:v>29.050000000000004</c:v>
                </c:pt>
                <c:pt idx="42">
                  <c:v>26.400000000000002</c:v>
                </c:pt>
                <c:pt idx="43">
                  <c:v>33.75</c:v>
                </c:pt>
                <c:pt idx="44">
                  <c:v>41.099999999999994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Riket och Län'!$B$54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Län'!$C$52:$AU$52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Län'!$C$54:$AU$54</c:f>
              <c:numCache>
                <c:formatCode>0</c:formatCode>
                <c:ptCount val="45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36.5</c:v>
                </c:pt>
                <c:pt idx="4">
                  <c:v>31</c:v>
                </c:pt>
                <c:pt idx="5">
                  <c:v>40.5</c:v>
                </c:pt>
                <c:pt idx="6">
                  <c:v>50</c:v>
                </c:pt>
                <c:pt idx="7">
                  <c:v>45</c:v>
                </c:pt>
                <c:pt idx="8">
                  <c:v>40</c:v>
                </c:pt>
                <c:pt idx="9">
                  <c:v>46.5</c:v>
                </c:pt>
                <c:pt idx="10">
                  <c:v>53</c:v>
                </c:pt>
                <c:pt idx="11">
                  <c:v>53</c:v>
                </c:pt>
                <c:pt idx="12">
                  <c:v>50</c:v>
                </c:pt>
                <c:pt idx="13">
                  <c:v>35</c:v>
                </c:pt>
                <c:pt idx="14" formatCode="General">
                  <c:v>36</c:v>
                </c:pt>
                <c:pt idx="15" formatCode="General">
                  <c:v>32</c:v>
                </c:pt>
                <c:pt idx="16" formatCode="General">
                  <c:v>29</c:v>
                </c:pt>
                <c:pt idx="17" formatCode="General">
                  <c:v>21</c:v>
                </c:pt>
                <c:pt idx="18" formatCode="General">
                  <c:v>22</c:v>
                </c:pt>
                <c:pt idx="19" formatCode="General">
                  <c:v>24</c:v>
                </c:pt>
                <c:pt idx="20" formatCode="General">
                  <c:v>32</c:v>
                </c:pt>
                <c:pt idx="21" formatCode="General">
                  <c:v>39</c:v>
                </c:pt>
                <c:pt idx="22" formatCode="General">
                  <c:v>46</c:v>
                </c:pt>
                <c:pt idx="23" formatCode="General">
                  <c:v>50</c:v>
                </c:pt>
                <c:pt idx="24" formatCode="General">
                  <c:v>56</c:v>
                </c:pt>
                <c:pt idx="25" formatCode="General">
                  <c:v>52</c:v>
                </c:pt>
                <c:pt idx="26" formatCode="General">
                  <c:v>52</c:v>
                </c:pt>
                <c:pt idx="27" formatCode="General">
                  <c:v>35</c:v>
                </c:pt>
                <c:pt idx="28" formatCode="General">
                  <c:v>15</c:v>
                </c:pt>
                <c:pt idx="29" formatCode="General">
                  <c:v>-3</c:v>
                </c:pt>
                <c:pt idx="30" formatCode="General">
                  <c:v>9</c:v>
                </c:pt>
                <c:pt idx="31" formatCode="General">
                  <c:v>32</c:v>
                </c:pt>
                <c:pt idx="32" formatCode="General">
                  <c:v>41</c:v>
                </c:pt>
                <c:pt idx="33" formatCode="General">
                  <c:v>34</c:v>
                </c:pt>
                <c:pt idx="34" formatCode="General">
                  <c:v>30</c:v>
                </c:pt>
                <c:pt idx="35" formatCode="General">
                  <c:v>20</c:v>
                </c:pt>
                <c:pt idx="36" formatCode="General">
                  <c:v>15</c:v>
                </c:pt>
                <c:pt idx="37" formatCode="General">
                  <c:v>19</c:v>
                </c:pt>
                <c:pt idx="38">
                  <c:v>22.4</c:v>
                </c:pt>
                <c:pt idx="39">
                  <c:v>25.799999999999997</c:v>
                </c:pt>
                <c:pt idx="40">
                  <c:v>29.2</c:v>
                </c:pt>
                <c:pt idx="41">
                  <c:v>31.25</c:v>
                </c:pt>
                <c:pt idx="42">
                  <c:v>33.300000000000004</c:v>
                </c:pt>
                <c:pt idx="43">
                  <c:v>36.450000000000003</c:v>
                </c:pt>
                <c:pt idx="44">
                  <c:v>39.6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12736"/>
        <c:axId val="154813128"/>
      </c:lineChart>
      <c:catAx>
        <c:axId val="15481273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813128"/>
        <c:crosses val="autoZero"/>
        <c:auto val="1"/>
        <c:lblAlgn val="ctr"/>
        <c:lblOffset val="100"/>
        <c:noMultiLvlLbl val="0"/>
      </c:catAx>
      <c:valAx>
        <c:axId val="154813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81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Sektorer per län'!$B$53:$C$53</c:f>
              <c:strCache>
                <c:ptCount val="2"/>
                <c:pt idx="0">
                  <c:v>Värmland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län'!$D$52:$AL$52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län'!$D$53:$AL$53</c:f>
              <c:numCache>
                <c:formatCode>0</c:formatCode>
                <c:ptCount val="35"/>
                <c:pt idx="0" formatCode="General">
                  <c:v>54</c:v>
                </c:pt>
                <c:pt idx="1">
                  <c:v>39</c:v>
                </c:pt>
                <c:pt idx="2" formatCode="General">
                  <c:v>24</c:v>
                </c:pt>
                <c:pt idx="3" formatCode="General">
                  <c:v>47</c:v>
                </c:pt>
                <c:pt idx="4" formatCode="General">
                  <c:v>40</c:v>
                </c:pt>
                <c:pt idx="5" formatCode="General">
                  <c:v>41</c:v>
                </c:pt>
                <c:pt idx="6" formatCode="General">
                  <c:v>57</c:v>
                </c:pt>
                <c:pt idx="7" formatCode="General">
                  <c:v>13</c:v>
                </c:pt>
                <c:pt idx="8" formatCode="General">
                  <c:v>37</c:v>
                </c:pt>
                <c:pt idx="9" formatCode="General">
                  <c:v>11</c:v>
                </c:pt>
                <c:pt idx="10" formatCode="General">
                  <c:v>9</c:v>
                </c:pt>
                <c:pt idx="11" formatCode="General">
                  <c:v>69</c:v>
                </c:pt>
                <c:pt idx="12" formatCode="General">
                  <c:v>50</c:v>
                </c:pt>
                <c:pt idx="13" formatCode="General">
                  <c:v>45</c:v>
                </c:pt>
                <c:pt idx="14" formatCode="General">
                  <c:v>66</c:v>
                </c:pt>
                <c:pt idx="15" formatCode="General">
                  <c:v>27</c:v>
                </c:pt>
                <c:pt idx="16" formatCode="General">
                  <c:v>25</c:v>
                </c:pt>
                <c:pt idx="17" formatCode="General">
                  <c:v>33</c:v>
                </c:pt>
                <c:pt idx="18" formatCode="General">
                  <c:v>42</c:v>
                </c:pt>
                <c:pt idx="19" formatCode="General">
                  <c:v>-39</c:v>
                </c:pt>
                <c:pt idx="20" formatCode="General">
                  <c:v>9</c:v>
                </c:pt>
                <c:pt idx="21" formatCode="General">
                  <c:v>55</c:v>
                </c:pt>
                <c:pt idx="22" formatCode="General">
                  <c:v>57</c:v>
                </c:pt>
                <c:pt idx="23" formatCode="General">
                  <c:v>61</c:v>
                </c:pt>
                <c:pt idx="24" formatCode="General">
                  <c:v>43</c:v>
                </c:pt>
                <c:pt idx="25" formatCode="General">
                  <c:v>33</c:v>
                </c:pt>
                <c:pt idx="26" formatCode="General">
                  <c:v>1</c:v>
                </c:pt>
                <c:pt idx="27" formatCode="General">
                  <c:v>22</c:v>
                </c:pt>
                <c:pt idx="28">
                  <c:v>29.133333333333333</c:v>
                </c:pt>
                <c:pt idx="29">
                  <c:v>36.266666666666666</c:v>
                </c:pt>
                <c:pt idx="30">
                  <c:v>43.4</c:v>
                </c:pt>
                <c:pt idx="31">
                  <c:v>29.549999999999997</c:v>
                </c:pt>
                <c:pt idx="32">
                  <c:v>15.7</c:v>
                </c:pt>
                <c:pt idx="33">
                  <c:v>27.700000000000003</c:v>
                </c:pt>
                <c:pt idx="34">
                  <c:v>39.700000000000003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Sektorer per län'!$B$54:$C$54</c:f>
              <c:strCache>
                <c:ptCount val="2"/>
                <c:pt idx="0">
                  <c:v>Värmland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län'!$D$52:$AL$52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län'!$D$54:$AL$54</c:f>
              <c:numCache>
                <c:formatCode>0</c:formatCode>
                <c:ptCount val="35"/>
                <c:pt idx="0" formatCode="General">
                  <c:v>30</c:v>
                </c:pt>
                <c:pt idx="1">
                  <c:v>35</c:v>
                </c:pt>
                <c:pt idx="2" formatCode="General">
                  <c:v>40</c:v>
                </c:pt>
                <c:pt idx="3" formatCode="General">
                  <c:v>41</c:v>
                </c:pt>
                <c:pt idx="4" formatCode="General">
                  <c:v>40</c:v>
                </c:pt>
                <c:pt idx="5" formatCode="General">
                  <c:v>52</c:v>
                </c:pt>
                <c:pt idx="6" formatCode="General">
                  <c:v>33</c:v>
                </c:pt>
                <c:pt idx="7" formatCode="General">
                  <c:v>37</c:v>
                </c:pt>
                <c:pt idx="8" formatCode="General">
                  <c:v>25</c:v>
                </c:pt>
                <c:pt idx="9" formatCode="General">
                  <c:v>28</c:v>
                </c:pt>
                <c:pt idx="10" formatCode="General">
                  <c:v>41</c:v>
                </c:pt>
                <c:pt idx="11" formatCode="General">
                  <c:v>43</c:v>
                </c:pt>
                <c:pt idx="12" formatCode="General">
                  <c:v>48</c:v>
                </c:pt>
                <c:pt idx="13" formatCode="General">
                  <c:v>44</c:v>
                </c:pt>
                <c:pt idx="14" formatCode="General">
                  <c:v>41</c:v>
                </c:pt>
                <c:pt idx="15" formatCode="General">
                  <c:v>44</c:v>
                </c:pt>
                <c:pt idx="16" formatCode="General">
                  <c:v>33</c:v>
                </c:pt>
                <c:pt idx="17" formatCode="General">
                  <c:v>38</c:v>
                </c:pt>
                <c:pt idx="18" formatCode="General">
                  <c:v>2</c:v>
                </c:pt>
                <c:pt idx="19" formatCode="General">
                  <c:v>-11</c:v>
                </c:pt>
                <c:pt idx="20" formatCode="General">
                  <c:v>18</c:v>
                </c:pt>
                <c:pt idx="21" formatCode="General">
                  <c:v>40</c:v>
                </c:pt>
                <c:pt idx="22" formatCode="General">
                  <c:v>45</c:v>
                </c:pt>
                <c:pt idx="23" formatCode="General">
                  <c:v>34</c:v>
                </c:pt>
                <c:pt idx="24" formatCode="General">
                  <c:v>19</c:v>
                </c:pt>
                <c:pt idx="25" formatCode="General">
                  <c:v>19</c:v>
                </c:pt>
                <c:pt idx="26" formatCode="General">
                  <c:v>19</c:v>
                </c:pt>
                <c:pt idx="27" formatCode="General">
                  <c:v>38</c:v>
                </c:pt>
                <c:pt idx="28">
                  <c:v>34.533333333333331</c:v>
                </c:pt>
                <c:pt idx="29">
                  <c:v>31.066666666666663</c:v>
                </c:pt>
                <c:pt idx="30">
                  <c:v>27.6</c:v>
                </c:pt>
                <c:pt idx="31">
                  <c:v>29</c:v>
                </c:pt>
                <c:pt idx="32">
                  <c:v>30.4</c:v>
                </c:pt>
                <c:pt idx="33">
                  <c:v>35.950000000000003</c:v>
                </c:pt>
                <c:pt idx="34">
                  <c:v>41.5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13912"/>
        <c:axId val="154814304"/>
      </c:lineChart>
      <c:catAx>
        <c:axId val="154813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814304"/>
        <c:crosses val="autoZero"/>
        <c:auto val="1"/>
        <c:lblAlgn val="ctr"/>
        <c:lblOffset val="100"/>
        <c:tickLblSkip val="2"/>
        <c:noMultiLvlLbl val="0"/>
      </c:catAx>
      <c:valAx>
        <c:axId val="15481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813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Riket och Län'!$B$53</c:f>
              <c:strCache>
                <c:ptCount val="1"/>
                <c:pt idx="0">
                  <c:v>Värmland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Län'!$C$52:$AU$52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Län'!$C$53:$AU$53</c:f>
              <c:numCache>
                <c:formatCode>0</c:formatCode>
                <c:ptCount val="45"/>
                <c:pt idx="0">
                  <c:v>107</c:v>
                </c:pt>
                <c:pt idx="1">
                  <c:v>119</c:v>
                </c:pt>
                <c:pt idx="2">
                  <c:v>131</c:v>
                </c:pt>
                <c:pt idx="3">
                  <c:v>87.5</c:v>
                </c:pt>
                <c:pt idx="4">
                  <c:v>44</c:v>
                </c:pt>
                <c:pt idx="5">
                  <c:v>76</c:v>
                </c:pt>
                <c:pt idx="6">
                  <c:v>108</c:v>
                </c:pt>
                <c:pt idx="7">
                  <c:v>83</c:v>
                </c:pt>
                <c:pt idx="8">
                  <c:v>58</c:v>
                </c:pt>
                <c:pt idx="9">
                  <c:v>73.5</c:v>
                </c:pt>
                <c:pt idx="10">
                  <c:v>89</c:v>
                </c:pt>
                <c:pt idx="11">
                  <c:v>87</c:v>
                </c:pt>
                <c:pt idx="12">
                  <c:v>87</c:v>
                </c:pt>
                <c:pt idx="13" formatCode="General">
                  <c:v>94</c:v>
                </c:pt>
                <c:pt idx="14" formatCode="General">
                  <c:v>67</c:v>
                </c:pt>
                <c:pt idx="15" formatCode="General">
                  <c:v>78</c:v>
                </c:pt>
                <c:pt idx="16" formatCode="General">
                  <c:v>98</c:v>
                </c:pt>
                <c:pt idx="17" formatCode="General">
                  <c:v>55</c:v>
                </c:pt>
                <c:pt idx="18" formatCode="General">
                  <c:v>49</c:v>
                </c:pt>
                <c:pt idx="19" formatCode="General">
                  <c:v>49</c:v>
                </c:pt>
                <c:pt idx="20" formatCode="General">
                  <c:v>41</c:v>
                </c:pt>
                <c:pt idx="21" formatCode="General">
                  <c:v>110</c:v>
                </c:pt>
                <c:pt idx="22" formatCode="General">
                  <c:v>89</c:v>
                </c:pt>
                <c:pt idx="23" formatCode="General">
                  <c:v>105</c:v>
                </c:pt>
                <c:pt idx="24" formatCode="General">
                  <c:v>109</c:v>
                </c:pt>
                <c:pt idx="25" formatCode="General">
                  <c:v>79</c:v>
                </c:pt>
                <c:pt idx="26" formatCode="General">
                  <c:v>55</c:v>
                </c:pt>
                <c:pt idx="27" formatCode="General">
                  <c:v>82</c:v>
                </c:pt>
                <c:pt idx="28" formatCode="General">
                  <c:v>11</c:v>
                </c:pt>
                <c:pt idx="29" formatCode="General">
                  <c:v>-43</c:v>
                </c:pt>
                <c:pt idx="30" formatCode="General">
                  <c:v>24</c:v>
                </c:pt>
                <c:pt idx="31" formatCode="General">
                  <c:v>107</c:v>
                </c:pt>
                <c:pt idx="32" formatCode="General">
                  <c:v>108</c:v>
                </c:pt>
                <c:pt idx="33" formatCode="General">
                  <c:v>80</c:v>
                </c:pt>
                <c:pt idx="34" formatCode="General">
                  <c:v>58</c:v>
                </c:pt>
                <c:pt idx="35" formatCode="General">
                  <c:v>51</c:v>
                </c:pt>
                <c:pt idx="36" formatCode="General">
                  <c:v>24</c:v>
                </c:pt>
                <c:pt idx="37" formatCode="General">
                  <c:v>67</c:v>
                </c:pt>
                <c:pt idx="38">
                  <c:v>64.5</c:v>
                </c:pt>
                <c:pt idx="39">
                  <c:v>62</c:v>
                </c:pt>
                <c:pt idx="40">
                  <c:v>59.500000000000007</c:v>
                </c:pt>
                <c:pt idx="41">
                  <c:v>63.7</c:v>
                </c:pt>
                <c:pt idx="42">
                  <c:v>67.900000000000006</c:v>
                </c:pt>
                <c:pt idx="43">
                  <c:v>83.25</c:v>
                </c:pt>
                <c:pt idx="44">
                  <c:v>98.6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Riket och Län'!$B$54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Län'!$C$52:$AU$52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Län'!$C$54:$AU$54</c:f>
              <c:numCache>
                <c:formatCode>0</c:formatCode>
                <c:ptCount val="45"/>
                <c:pt idx="0">
                  <c:v>111</c:v>
                </c:pt>
                <c:pt idx="1">
                  <c:v>110</c:v>
                </c:pt>
                <c:pt idx="2">
                  <c:v>109</c:v>
                </c:pt>
                <c:pt idx="3">
                  <c:v>90.5</c:v>
                </c:pt>
                <c:pt idx="4">
                  <c:v>72</c:v>
                </c:pt>
                <c:pt idx="5">
                  <c:v>94</c:v>
                </c:pt>
                <c:pt idx="6">
                  <c:v>116</c:v>
                </c:pt>
                <c:pt idx="7">
                  <c:v>100</c:v>
                </c:pt>
                <c:pt idx="8">
                  <c:v>84</c:v>
                </c:pt>
                <c:pt idx="9">
                  <c:v>100</c:v>
                </c:pt>
                <c:pt idx="10">
                  <c:v>116</c:v>
                </c:pt>
                <c:pt idx="11">
                  <c:v>127</c:v>
                </c:pt>
                <c:pt idx="12">
                  <c:v>114</c:v>
                </c:pt>
                <c:pt idx="13" formatCode="General">
                  <c:v>71</c:v>
                </c:pt>
                <c:pt idx="14" formatCode="General">
                  <c:v>62</c:v>
                </c:pt>
                <c:pt idx="15" formatCode="General">
                  <c:v>60</c:v>
                </c:pt>
                <c:pt idx="16" formatCode="General">
                  <c:v>51</c:v>
                </c:pt>
                <c:pt idx="17" formatCode="General">
                  <c:v>40</c:v>
                </c:pt>
                <c:pt idx="18" formatCode="General">
                  <c:v>39</c:v>
                </c:pt>
                <c:pt idx="19" formatCode="General">
                  <c:v>61</c:v>
                </c:pt>
                <c:pt idx="20" formatCode="General">
                  <c:v>67</c:v>
                </c:pt>
                <c:pt idx="21" formatCode="General">
                  <c:v>89</c:v>
                </c:pt>
                <c:pt idx="22" formatCode="General">
                  <c:v>105</c:v>
                </c:pt>
                <c:pt idx="23" formatCode="General">
                  <c:v>120</c:v>
                </c:pt>
                <c:pt idx="24" formatCode="General">
                  <c:v>124</c:v>
                </c:pt>
                <c:pt idx="25" formatCode="General">
                  <c:v>122</c:v>
                </c:pt>
                <c:pt idx="26" formatCode="General">
                  <c:v>115</c:v>
                </c:pt>
                <c:pt idx="27" formatCode="General">
                  <c:v>82</c:v>
                </c:pt>
                <c:pt idx="28" formatCode="General">
                  <c:v>14</c:v>
                </c:pt>
                <c:pt idx="29" formatCode="General">
                  <c:v>-8</c:v>
                </c:pt>
                <c:pt idx="30" formatCode="General">
                  <c:v>26</c:v>
                </c:pt>
                <c:pt idx="31" formatCode="General">
                  <c:v>84</c:v>
                </c:pt>
                <c:pt idx="32" formatCode="General">
                  <c:v>96</c:v>
                </c:pt>
                <c:pt idx="33" formatCode="General">
                  <c:v>83</c:v>
                </c:pt>
                <c:pt idx="34" formatCode="General">
                  <c:v>63</c:v>
                </c:pt>
                <c:pt idx="35" formatCode="General">
                  <c:v>48</c:v>
                </c:pt>
                <c:pt idx="36" formatCode="General">
                  <c:v>31</c:v>
                </c:pt>
                <c:pt idx="37" formatCode="General">
                  <c:v>54</c:v>
                </c:pt>
                <c:pt idx="38">
                  <c:v>57.333333333333329</c:v>
                </c:pt>
                <c:pt idx="39">
                  <c:v>60.666666666666664</c:v>
                </c:pt>
                <c:pt idx="40">
                  <c:v>64</c:v>
                </c:pt>
                <c:pt idx="41">
                  <c:v>72.050000000000011</c:v>
                </c:pt>
                <c:pt idx="42">
                  <c:v>80.100000000000009</c:v>
                </c:pt>
                <c:pt idx="43">
                  <c:v>87.85</c:v>
                </c:pt>
                <c:pt idx="4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15088"/>
        <c:axId val="154815480"/>
      </c:lineChart>
      <c:catAx>
        <c:axId val="154815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815480"/>
        <c:crosses val="autoZero"/>
        <c:auto val="1"/>
        <c:lblAlgn val="ctr"/>
        <c:lblOffset val="100"/>
        <c:tickLblSkip val="2"/>
        <c:noMultiLvlLbl val="0"/>
      </c:catAx>
      <c:valAx>
        <c:axId val="154815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81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A4AC-A0B0-43D0-A3F7-0DA15A98D8BD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2EC1-39BE-4F89-979B-3ABEE9787C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1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70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5429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4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574325" y="4356459"/>
            <a:ext cx="2608887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#hashtag</a:t>
            </a:r>
            <a:endParaRPr lang="sv-SE" sz="1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" y="-847904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5" y="-348343"/>
            <a:ext cx="9225080" cy="6130834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6"/>
            <a:ext cx="9144000" cy="607695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3000">
                <a:srgbClr val="CDEA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7" r:id="rId1"/>
    <p:sldLayoutId id="2147493548" r:id="rId2"/>
    <p:sldLayoutId id="2147493549" r:id="rId3"/>
    <p:sldLayoutId id="2147493550" r:id="rId4"/>
    <p:sldLayoutId id="2147493551" r:id="rId5"/>
    <p:sldLayoutId id="2147493553" r:id="rId6"/>
    <p:sldLayoutId id="2147493561" r:id="rId7"/>
    <p:sldLayoutId id="2147493562" r:id="rId8"/>
    <p:sldLayoutId id="2147493563" r:id="rId9"/>
    <p:sldLayoutId id="2147493554" r:id="rId10"/>
    <p:sldLayoutId id="2147493555" r:id="rId11"/>
    <p:sldLayoutId id="2147493556" r:id="rId12"/>
    <p:sldLayoutId id="2147493557" r:id="rId13"/>
    <p:sldLayoutId id="214749356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C0A9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716303" y="1828959"/>
            <a:ext cx="7379236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>
                <a:solidFill>
                  <a:schemeClr val="bg1"/>
                </a:solidFill>
                <a:latin typeface="Museo 700" panose="02000000000000000000" pitchFamily="50" charset="0"/>
              </a:rPr>
              <a:t> </a:t>
            </a:r>
          </a:p>
          <a:p>
            <a:r>
              <a:rPr lang="sv-SE" sz="3200" dirty="0">
                <a:solidFill>
                  <a:schemeClr val="bg1"/>
                </a:solidFill>
                <a:latin typeface="Museo 500" panose="02000000000000000000" pitchFamily="50" charset="0"/>
              </a:rPr>
              <a:t>Småföretagsbarometern </a:t>
            </a:r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2016</a:t>
            </a:r>
          </a:p>
          <a:p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Värmland län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591"/>
            <a:ext cx="9144000" cy="52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Omsättningsutveckling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679262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63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Omsättningsutveckling, </a:t>
            </a:r>
            <a:r>
              <a:rPr lang="sv-SE" sz="3000" dirty="0"/>
              <a:t>industri- 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6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712663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Autofit/>
          </a:bodyPr>
          <a:lstStyle/>
          <a:p>
            <a:r>
              <a:rPr lang="sv-SE" sz="3000" dirty="0"/>
              <a:t>Sammanlagd konjunkturindikator; sysselsättning, orderingång och </a:t>
            </a:r>
            <a:r>
              <a:rPr lang="sv-SE" sz="3000" dirty="0" smtClean="0"/>
              <a:t>omsättning, industri- </a:t>
            </a:r>
            <a:r>
              <a:rPr lang="sv-SE" sz="3000" dirty="0"/>
              <a:t>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51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Länsfördelning runt riksgenomsnittet av sammanlagd konjunkturindikator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738170"/>
              </p:ext>
            </p:extLst>
          </p:nvPr>
        </p:nvGraphicFramePr>
        <p:xfrm>
          <a:off x="238205" y="1370013"/>
          <a:ext cx="8223356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5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1985-2016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70013"/>
          <a:ext cx="7946732" cy="34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40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Lönsamhetsutveckling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165" y="273844"/>
            <a:ext cx="8088185" cy="994172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Expansionsutsikter (andel som ser goda expansionsmöjligheter) i </a:t>
            </a:r>
            <a:r>
              <a:rPr lang="sv-SE" sz="3600" dirty="0" smtClean="0"/>
              <a:t>länet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61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Företagens expansionsutsikter (andel som ser goda expansionsmöjligheter) per län och i riket 2016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741752"/>
              </p:ext>
            </p:extLst>
          </p:nvPr>
        </p:nvGraphicFramePr>
        <p:xfrm>
          <a:off x="176733" y="1370013"/>
          <a:ext cx="8338617" cy="349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7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tillväxthinder 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77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Småföretagsbarometern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Småföretagsbarometern produceras i samverkan </a:t>
            </a:r>
            <a:r>
              <a:rPr lang="sv-SE" dirty="0" smtClean="0"/>
              <a:t>mellan Företagarna, Swedbank och </a:t>
            </a:r>
            <a:r>
              <a:rPr lang="sv-SE" dirty="0"/>
              <a:t>Sparbankernas </a:t>
            </a:r>
            <a:r>
              <a:rPr lang="sv-SE" dirty="0" smtClean="0"/>
              <a:t>Riksförbund</a:t>
            </a:r>
          </a:p>
          <a:p>
            <a:r>
              <a:rPr lang="sv-SE" dirty="0" smtClean="0"/>
              <a:t>Småföretagsbarometern </a:t>
            </a:r>
            <a:r>
              <a:rPr lang="sv-SE" dirty="0"/>
              <a:t>redovisar hur Sveriges småföretag uppfattar det ekonomiska läget och förväntningarna inför den närmaste framtiden.</a:t>
            </a:r>
          </a:p>
          <a:p>
            <a:r>
              <a:rPr lang="sv-SE" dirty="0"/>
              <a:t>Omfattar 4 000 företagare inom det privata näringslivet med 1-49 </a:t>
            </a:r>
            <a:r>
              <a:rPr lang="sv-SE" dirty="0" smtClean="0"/>
              <a:t>anställda</a:t>
            </a:r>
            <a:r>
              <a:rPr lang="sv-SE" dirty="0"/>
              <a:t> </a:t>
            </a:r>
            <a:r>
              <a:rPr lang="sv-SE" dirty="0" smtClean="0"/>
              <a:t>(128 i Värmland län)</a:t>
            </a:r>
            <a:endParaRPr lang="sv-SE" dirty="0"/>
          </a:p>
          <a:p>
            <a:r>
              <a:rPr lang="sv-SE" dirty="0"/>
              <a:t>Sveriges </a:t>
            </a:r>
            <a:r>
              <a:rPr lang="sv-SE" dirty="0" smtClean="0"/>
              <a:t>äldsta (sedan 1985) </a:t>
            </a:r>
            <a:r>
              <a:rPr lang="sv-SE" dirty="0"/>
              <a:t>och största konjunkturundersökning bland småföretag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63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</a:t>
            </a:r>
            <a:r>
              <a:rPr lang="sv-SE" dirty="0"/>
              <a:t>konjunkturrisken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48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Största </a:t>
            </a:r>
            <a:r>
              <a:rPr lang="sv-SE" dirty="0"/>
              <a:t>politiska 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5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</a:t>
            </a:r>
            <a:r>
              <a:rPr lang="sv-SE" dirty="0"/>
              <a:t>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4640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sv-SE" b="1" dirty="0" smtClean="0"/>
              <a:t>Småföretagskonjunkturen </a:t>
            </a:r>
            <a:r>
              <a:rPr lang="sv-SE" dirty="0" smtClean="0"/>
              <a:t>har ökat</a:t>
            </a:r>
          </a:p>
          <a:p>
            <a:pPr lvl="0">
              <a:buFontTx/>
              <a:buChar char="-"/>
            </a:pPr>
            <a:r>
              <a:rPr lang="sv-SE" dirty="0" smtClean="0"/>
              <a:t>Indikatorn för länet: </a:t>
            </a:r>
            <a:r>
              <a:rPr lang="sv-SE" dirty="0" smtClean="0"/>
              <a:t>68</a:t>
            </a:r>
            <a:r>
              <a:rPr lang="sv-SE" dirty="0" smtClean="0"/>
              <a:t>, för riksgenomsnittet; 80</a:t>
            </a:r>
          </a:p>
          <a:p>
            <a:pPr lvl="0">
              <a:buFontTx/>
              <a:buChar char="-"/>
            </a:pPr>
            <a:r>
              <a:rPr lang="sv-SE" dirty="0" smtClean="0"/>
              <a:t>Relativt sett har länet en sämre utveckling än riksgenomsnittet </a:t>
            </a:r>
          </a:p>
          <a:p>
            <a:pPr lvl="0"/>
            <a:r>
              <a:rPr lang="sv-SE" b="1" dirty="0" smtClean="0"/>
              <a:t>Sysselsättningstillväxten</a:t>
            </a:r>
            <a:r>
              <a:rPr lang="sv-SE" dirty="0" smtClean="0"/>
              <a:t> </a:t>
            </a:r>
            <a:r>
              <a:rPr lang="sv-SE" dirty="0"/>
              <a:t>fortsätter öka </a:t>
            </a:r>
            <a:endParaRPr lang="sv-SE" dirty="0" smtClean="0"/>
          </a:p>
          <a:p>
            <a:pPr lvl="0">
              <a:buFontTx/>
              <a:buChar char="-"/>
            </a:pPr>
            <a:r>
              <a:rPr lang="sv-SE" dirty="0" smtClean="0"/>
              <a:t>Beror </a:t>
            </a:r>
            <a:r>
              <a:rPr lang="sv-SE" dirty="0"/>
              <a:t>på att sysselsättningstillväxten i industriföretagen varit mycket god under </a:t>
            </a:r>
            <a:r>
              <a:rPr lang="sv-SE" dirty="0" smtClean="0"/>
              <a:t>året</a:t>
            </a:r>
          </a:p>
          <a:p>
            <a:pPr lvl="0">
              <a:buFontTx/>
              <a:buChar char="-"/>
            </a:pPr>
            <a:r>
              <a:rPr lang="sv-SE" dirty="0" smtClean="0"/>
              <a:t>Även </a:t>
            </a:r>
            <a:r>
              <a:rPr lang="sv-SE" dirty="0"/>
              <a:t>tjänsteföretagen anställer i en jämn takt i förhållande till tidigare </a:t>
            </a:r>
            <a:r>
              <a:rPr lang="sv-SE" dirty="0" smtClean="0"/>
              <a:t>mätning</a:t>
            </a:r>
          </a:p>
          <a:p>
            <a:r>
              <a:rPr lang="sv-SE" b="1" dirty="0" smtClean="0"/>
              <a:t>Orderingången </a:t>
            </a:r>
            <a:r>
              <a:rPr lang="sv-SE" dirty="0" smtClean="0"/>
              <a:t>har utvecklats positivt</a:t>
            </a:r>
          </a:p>
          <a:p>
            <a:pPr>
              <a:buFontTx/>
              <a:buChar char="-"/>
            </a:pPr>
            <a:r>
              <a:rPr lang="sv-SE" dirty="0" smtClean="0"/>
              <a:t>Nettotal för länet: 23, för riksgenomsnittet; 33</a:t>
            </a:r>
          </a:p>
          <a:p>
            <a:pPr>
              <a:buFontTx/>
              <a:buChar char="-"/>
            </a:pPr>
            <a:r>
              <a:rPr lang="sv-SE" dirty="0" smtClean="0"/>
              <a:t>Framöver </a:t>
            </a:r>
            <a:r>
              <a:rPr lang="sv-SE" dirty="0"/>
              <a:t>ser industriföretagen dock mer positivt på utvecklingen än </a:t>
            </a:r>
            <a:r>
              <a:rPr lang="sv-SE" dirty="0" smtClean="0"/>
              <a:t>tjänsteföretagen </a:t>
            </a:r>
            <a:endParaRPr lang="sv-SE" dirty="0"/>
          </a:p>
          <a:p>
            <a:pPr lvl="0"/>
            <a:r>
              <a:rPr lang="sv-SE" b="1" dirty="0"/>
              <a:t>Omsättningstillväxten</a:t>
            </a:r>
            <a:r>
              <a:rPr lang="sv-SE" dirty="0"/>
              <a:t> </a:t>
            </a:r>
            <a:r>
              <a:rPr lang="sv-SE" dirty="0" smtClean="0"/>
              <a:t>minskade </a:t>
            </a:r>
            <a:r>
              <a:rPr lang="sv-SE" dirty="0"/>
              <a:t>något under året</a:t>
            </a:r>
            <a:r>
              <a:rPr lang="sv-SE" dirty="0" smtClean="0"/>
              <a:t>,</a:t>
            </a:r>
          </a:p>
          <a:p>
            <a:pPr lvl="0">
              <a:buFontTx/>
              <a:buChar char="-"/>
            </a:pPr>
            <a:r>
              <a:rPr lang="sv-SE" dirty="0" smtClean="0"/>
              <a:t>Nettotal för länet; 26, för riksgenomsnittet: 33</a:t>
            </a:r>
          </a:p>
          <a:p>
            <a:pPr lvl="0">
              <a:buFontTx/>
              <a:buChar char="-"/>
            </a:pPr>
            <a:r>
              <a:rPr lang="sv-SE" dirty="0" smtClean="0"/>
              <a:t>Totalt </a:t>
            </a:r>
            <a:r>
              <a:rPr lang="sv-SE" dirty="0"/>
              <a:t>sett tror företagen i Värmland på en omsättningstillväxt de kommande </a:t>
            </a:r>
            <a:r>
              <a:rPr lang="sv-SE" dirty="0" smtClean="0"/>
              <a:t>12 månaderna </a:t>
            </a:r>
            <a:r>
              <a:rPr lang="sv-SE" dirty="0"/>
              <a:t>som gör att nettotalet landar på 41, precis över rikets prognos på </a:t>
            </a:r>
            <a:r>
              <a:rPr lang="sv-SE" dirty="0" smtClean="0"/>
              <a:t>40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782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sv-SE" b="1" dirty="0"/>
              <a:t>Tillväxten av lönsamheten</a:t>
            </a:r>
            <a:r>
              <a:rPr lang="sv-SE" dirty="0"/>
              <a:t> </a:t>
            </a:r>
            <a:r>
              <a:rPr lang="sv-SE" dirty="0" smtClean="0"/>
              <a:t>har fallit kraftigt för industriföretagen</a:t>
            </a:r>
          </a:p>
          <a:p>
            <a:pPr lvl="0">
              <a:buFontTx/>
              <a:buChar char="-"/>
            </a:pPr>
            <a:r>
              <a:rPr lang="sv-SE" dirty="0" smtClean="0"/>
              <a:t>Men ökat för tjänsteföretagen</a:t>
            </a:r>
          </a:p>
          <a:p>
            <a:pPr lvl="0">
              <a:buFontTx/>
              <a:buChar char="-"/>
            </a:pPr>
            <a:r>
              <a:rPr lang="sv-SE" dirty="0" smtClean="0"/>
              <a:t> Båda sektorerna tror dock på en positiv utveckling kommande år</a:t>
            </a:r>
          </a:p>
          <a:p>
            <a:r>
              <a:rPr lang="sv-SE" dirty="0" smtClean="0"/>
              <a:t>75 </a:t>
            </a:r>
            <a:r>
              <a:rPr lang="sv-SE" dirty="0"/>
              <a:t>% av företagen anser att de har </a:t>
            </a:r>
            <a:r>
              <a:rPr lang="sv-SE" b="1" dirty="0"/>
              <a:t>goda utsikter att expandera</a:t>
            </a:r>
          </a:p>
          <a:p>
            <a:pPr>
              <a:buFontTx/>
              <a:buChar char="-"/>
            </a:pPr>
            <a:r>
              <a:rPr lang="sv-SE" dirty="0"/>
              <a:t>För riksgenomsnittet är detta 70 %  </a:t>
            </a:r>
          </a:p>
          <a:p>
            <a:r>
              <a:rPr lang="sv-SE" b="1" dirty="0"/>
              <a:t>Främsta tillväxthindren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 smtClean="0"/>
              <a:t>Vill inte växa</a:t>
            </a:r>
          </a:p>
          <a:p>
            <a:pPr marL="457200" indent="-457200">
              <a:buAutoNum type="arabicPeriod"/>
            </a:pPr>
            <a:r>
              <a:rPr lang="sv-SE" dirty="0" smtClean="0"/>
              <a:t>Svårt att finna lämplig arbetskraft</a:t>
            </a:r>
            <a:endParaRPr lang="sv-SE" dirty="0"/>
          </a:p>
          <a:p>
            <a:r>
              <a:rPr lang="sv-SE" smtClean="0"/>
              <a:t>Den </a:t>
            </a:r>
            <a:r>
              <a:rPr lang="sv-SE" dirty="0"/>
              <a:t>största </a:t>
            </a:r>
            <a:r>
              <a:rPr lang="sv-SE" b="1" dirty="0"/>
              <a:t>konjunkturrisken </a:t>
            </a:r>
            <a:r>
              <a:rPr lang="sv-SE" dirty="0"/>
              <a:t>är den inhemska konjunkturen</a:t>
            </a:r>
          </a:p>
          <a:p>
            <a:r>
              <a:rPr lang="sv-SE" dirty="0"/>
              <a:t>De största </a:t>
            </a:r>
            <a:r>
              <a:rPr lang="sv-SE" b="1" dirty="0"/>
              <a:t>politiska riskerna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Potentiellt höjda arbetskraftskostnader och arbetsgivaravgifter</a:t>
            </a:r>
          </a:p>
          <a:p>
            <a:pPr marL="457200" indent="-457200">
              <a:buAutoNum type="arabicPeriod"/>
            </a:pPr>
            <a:r>
              <a:rPr lang="sv-SE" dirty="0"/>
              <a:t>Skattekostnader </a:t>
            </a:r>
          </a:p>
          <a:p>
            <a:pPr lvl="0">
              <a:buFontTx/>
              <a:buChar char="-"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151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Brexit</a:t>
            </a:r>
            <a:r>
              <a:rPr lang="sv-SE" dirty="0" smtClean="0"/>
              <a:t>-nyhet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191025"/>
            <a:ext cx="7886700" cy="3432490"/>
          </a:xfrm>
        </p:spPr>
        <p:txBody>
          <a:bodyPr/>
          <a:lstStyle/>
          <a:p>
            <a:r>
              <a:rPr lang="sv-SE" sz="1400" dirty="0" err="1" smtClean="0"/>
              <a:t>Wilcoxon</a:t>
            </a:r>
            <a:r>
              <a:rPr lang="sv-SE" sz="1400" dirty="0"/>
              <a:t>-Mann-Whitney och Chi-</a:t>
            </a:r>
            <a:r>
              <a:rPr lang="sv-SE" sz="1400" dirty="0" err="1"/>
              <a:t>square</a:t>
            </a:r>
            <a:r>
              <a:rPr lang="sv-SE" sz="1400" dirty="0"/>
              <a:t> </a:t>
            </a:r>
            <a:r>
              <a:rPr lang="sv-SE" sz="1400" dirty="0" smtClean="0"/>
              <a:t>test visar att det finns en signifikant skillnad för några variabler mellan intervjuerna som gjordes innan och efter </a:t>
            </a:r>
            <a:r>
              <a:rPr lang="sv-SE" sz="1400" dirty="0" err="1" smtClean="0"/>
              <a:t>Brexit</a:t>
            </a:r>
            <a:r>
              <a:rPr lang="sv-SE" sz="1400" dirty="0" smtClean="0"/>
              <a:t>-nyheten (24:e juni)</a:t>
            </a:r>
          </a:p>
          <a:p>
            <a:r>
              <a:rPr lang="sv-SE" sz="1400" dirty="0" smtClean="0"/>
              <a:t>Skillnaderna är dock väldig små, och påverkar inte resultaten</a:t>
            </a:r>
          </a:p>
          <a:p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32072"/>
              </p:ext>
            </p:extLst>
          </p:nvPr>
        </p:nvGraphicFramePr>
        <p:xfrm>
          <a:off x="899032" y="2005534"/>
          <a:ext cx="6998634" cy="27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1201670" y="4830568"/>
            <a:ext cx="73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Museo 300" panose="02000000000000000000" pitchFamily="50" charset="0"/>
              </a:rPr>
              <a:t>Brexit</a:t>
            </a:r>
            <a:r>
              <a:rPr lang="sv-SE" sz="1400" dirty="0" smtClean="0">
                <a:latin typeface="Museo 300" panose="02000000000000000000" pitchFamily="50" charset="0"/>
              </a:rPr>
              <a:t> </a:t>
            </a:r>
            <a:r>
              <a:rPr lang="sv-SE" sz="1400" dirty="0">
                <a:latin typeface="Museo 300" panose="02000000000000000000" pitchFamily="50" charset="0"/>
              </a:rPr>
              <a:t>nyhet </a:t>
            </a:r>
            <a:r>
              <a:rPr lang="sv-SE" sz="1400" dirty="0" smtClean="0">
                <a:latin typeface="Museo 300" panose="02000000000000000000" pitchFamily="50" charset="0"/>
              </a:rPr>
              <a:t>presenterades 24:e juni, mellan veckonummer 25 </a:t>
            </a:r>
            <a:r>
              <a:rPr lang="sv-SE" sz="1400" dirty="0">
                <a:latin typeface="Museo 300" panose="02000000000000000000" pitchFamily="50" charset="0"/>
              </a:rPr>
              <a:t>och </a:t>
            </a:r>
            <a:r>
              <a:rPr lang="sv-SE" sz="1400" dirty="0" smtClean="0">
                <a:latin typeface="Museo 300" panose="02000000000000000000" pitchFamily="50" charset="0"/>
              </a:rPr>
              <a:t>26</a:t>
            </a:r>
            <a:endParaRPr lang="sv-SE" sz="14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-889000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22010" y="1722255"/>
            <a:ext cx="5128709" cy="18851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sv-SE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useo 700" panose="02000000000000000000" pitchFamily="50" charset="0"/>
              </a:rPr>
              <a:t>FRÅGOR</a:t>
            </a:r>
            <a:endParaRPr lang="sv-SE" sz="9600" dirty="0">
              <a:solidFill>
                <a:schemeClr val="accent4">
                  <a:lumMod val="20000"/>
                  <a:lumOff val="80000"/>
                </a:schemeClr>
              </a:solidFill>
              <a:latin typeface="Museo 700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2831" y="2219467"/>
            <a:ext cx="2027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600" dirty="0">
                <a:solidFill>
                  <a:schemeClr val="bg1"/>
                </a:solidFill>
                <a:latin typeface="Museo 700" panose="02000000000000000000" pitchFamily="50" charset="0"/>
              </a:rPr>
              <a:t>?</a:t>
            </a:r>
            <a:endParaRPr lang="en-GB" sz="96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Nettotal och </a:t>
            </a:r>
            <a:r>
              <a:rPr lang="sv-SE" dirty="0" smtClean="0"/>
              <a:t>konjunkturindikatorn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För </a:t>
            </a:r>
            <a:r>
              <a:rPr lang="sv-SE" dirty="0"/>
              <a:t>att underlätta snabba svar ställs frågorna så att de kan besvaras utan hjälp av bokföring och statistik. </a:t>
            </a:r>
          </a:p>
          <a:p>
            <a:pPr lvl="1"/>
            <a:r>
              <a:rPr lang="sv-SE" dirty="0"/>
              <a:t>a)	Ja/nej</a:t>
            </a:r>
          </a:p>
          <a:p>
            <a:pPr lvl="1"/>
            <a:r>
              <a:rPr lang="sv-SE" dirty="0"/>
              <a:t>b)	Större, oförändrad eller mindre</a:t>
            </a:r>
          </a:p>
          <a:p>
            <a:r>
              <a:rPr lang="sv-SE" dirty="0"/>
              <a:t>Småföretagsbarometerns konjunkturindikator arbetar med </a:t>
            </a:r>
            <a:r>
              <a:rPr lang="sv-SE" b="1" dirty="0"/>
              <a:t>nettotal</a:t>
            </a:r>
            <a:r>
              <a:rPr lang="sv-SE" dirty="0"/>
              <a:t> där svaren räknas om till procentandelar. Skillnaden mellan procentandelen positiva svar minus procentandelen negativa svar benämns nettotal. Ett värde mindre än 0 betyder kontraktion, medan ett värde över 0 betyder expansion. Nettotalet visar alltså hur snabbt tillväxten förändras, snarare än en absolut nivå. </a:t>
            </a:r>
          </a:p>
          <a:p>
            <a:r>
              <a:rPr lang="sv-SE" dirty="0"/>
              <a:t>Sedan adderas nettotalen för sysselsättning, orderingång och omsättning. Summan av dessa nettotal bildar </a:t>
            </a:r>
            <a:r>
              <a:rPr lang="sv-SE" b="1" dirty="0"/>
              <a:t>småföretagens </a:t>
            </a:r>
            <a:r>
              <a:rPr lang="sv-SE" b="1" dirty="0" smtClean="0"/>
              <a:t>konjunkturindikator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52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Tillväxt av </a:t>
            </a:r>
            <a:r>
              <a:rPr lang="sv-SE" dirty="0" smtClean="0"/>
              <a:t>jobb </a:t>
            </a:r>
            <a:r>
              <a:rPr lang="sv-SE" dirty="0"/>
              <a:t>i </a:t>
            </a:r>
            <a:r>
              <a:rPr lang="sv-SE" dirty="0" smtClean="0"/>
              <a:t>länet </a:t>
            </a:r>
            <a:r>
              <a:rPr lang="sv-SE" dirty="0"/>
              <a:t>sedan </a:t>
            </a:r>
            <a:r>
              <a:rPr lang="sv-SE" dirty="0" smtClean="0"/>
              <a:t>1990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28651" y="4589502"/>
            <a:ext cx="5011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latin typeface="Museo 500" panose="02000000000000000000" pitchFamily="50" charset="0"/>
              </a:rPr>
              <a:t>Källa: SCB</a:t>
            </a:r>
          </a:p>
          <a:p>
            <a:r>
              <a:rPr lang="sv-SE" sz="900" dirty="0" smtClean="0">
                <a:latin typeface="Museo 500" panose="02000000000000000000" pitchFamily="50" charset="0"/>
              </a:rPr>
              <a:t>Arbetsställen </a:t>
            </a:r>
            <a:r>
              <a:rPr lang="sv-SE" sz="900" dirty="0">
                <a:latin typeface="Museo 500" panose="02000000000000000000" pitchFamily="50" charset="0"/>
              </a:rPr>
              <a:t>utan anställda räknas som 1 jobb. Sektorn jordbruk, skogsbruk &amp; fiske, samt juridiska former så som bostadsrättföreningar, kommuner och dödsbon exkluderas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9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Sysselsättningsutvecklingen </a:t>
            </a:r>
            <a:r>
              <a:rPr lang="sv-SE" dirty="0" smtClean="0"/>
              <a:t>1995-2016 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767862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64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Sysselsättningsutvecklingen, </a:t>
            </a:r>
            <a:r>
              <a:rPr lang="sv-SE" sz="3000" dirty="0"/>
              <a:t>industri- 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9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Orderutveckling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09421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76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Orderutveckling, industri- </a:t>
            </a:r>
            <a:r>
              <a:rPr lang="sv-SE" sz="3000" dirty="0"/>
              <a:t>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7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 smtClean="0"/>
              <a:t>33</a:t>
            </a:r>
            <a:r>
              <a:rPr lang="sv-SE" sz="3600" dirty="0" smtClean="0"/>
              <a:t> </a:t>
            </a:r>
            <a:r>
              <a:rPr lang="sv-SE" sz="3600" dirty="0"/>
              <a:t>procent av företagen i länet har tvingats tacka nej till </a:t>
            </a:r>
            <a:r>
              <a:rPr lang="sv-SE" sz="3600" dirty="0" smtClean="0"/>
              <a:t>order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24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C0A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6945</TotalTime>
  <Words>489</Words>
  <Application>Microsoft Office PowerPoint</Application>
  <PresentationFormat>Bildspel på skärmen (16:9)</PresentationFormat>
  <Paragraphs>77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Calibri</vt:lpstr>
      <vt:lpstr>Museo 300</vt:lpstr>
      <vt:lpstr>Museo 500</vt:lpstr>
      <vt:lpstr>Museo 700</vt:lpstr>
      <vt:lpstr>Office-tema</vt:lpstr>
      <vt:lpstr>PowerPoint-presentation</vt:lpstr>
      <vt:lpstr>Om Småföretagsbarometern</vt:lpstr>
      <vt:lpstr>Nettotal och konjunkturindikatorn</vt:lpstr>
      <vt:lpstr>Tillväxt av jobb i länet sedan 1990</vt:lpstr>
      <vt:lpstr>Sysselsättningsutvecklingen 1995-2016 </vt:lpstr>
      <vt:lpstr>Sysselsättningsutvecklingen, industri- och tjänstesektor 2000-2016</vt:lpstr>
      <vt:lpstr>Orderutveckling 1995-2016</vt:lpstr>
      <vt:lpstr>Orderutveckling, industri- och tjänstesektor 2000-2016</vt:lpstr>
      <vt:lpstr>33 procent av företagen i länet har tvingats tacka nej till order</vt:lpstr>
      <vt:lpstr>Omsättningsutveckling 1995-2016</vt:lpstr>
      <vt:lpstr>Omsättningsutveckling, industri- och tjänstesektor 2000-2016</vt:lpstr>
      <vt:lpstr>Sammanlagd konjunkturindikator; sysselsättning, orderingång och omsättning 1995-2016</vt:lpstr>
      <vt:lpstr>Sammanlagd konjunkturindikator; sysselsättning, orderingång och omsättning, industri- och tjänstesektor 2000-2016</vt:lpstr>
      <vt:lpstr>Länsfördelning runt riksgenomsnittet av sammanlagd konjunkturindikator 2016</vt:lpstr>
      <vt:lpstr>Sammanlagd konjunkturindikator; sysselsättning, orderingång och omsättning 1985-2016</vt:lpstr>
      <vt:lpstr>Lönsamhetsutveckling 2000-2016</vt:lpstr>
      <vt:lpstr>Expansionsutsikter (andel som ser goda expansionsmöjligheter) i länet 2000-2016</vt:lpstr>
      <vt:lpstr>Företagens expansionsutsikter (andel som ser goda expansionsmöjligheter) per län och i riket 2016</vt:lpstr>
      <vt:lpstr>Största tillväxthinder 2016</vt:lpstr>
      <vt:lpstr>Största konjunkturrisken 2016</vt:lpstr>
      <vt:lpstr>Största politiska risken 2016</vt:lpstr>
      <vt:lpstr>Sammanfattning</vt:lpstr>
      <vt:lpstr>Sammanfattning</vt:lpstr>
      <vt:lpstr>Brexit-nyhet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Julia Setterberg</cp:lastModifiedBy>
  <cp:revision>477</cp:revision>
  <cp:lastPrinted>2015-11-05T08:54:09Z</cp:lastPrinted>
  <dcterms:created xsi:type="dcterms:W3CDTF">2010-04-12T23:12:02Z</dcterms:created>
  <dcterms:modified xsi:type="dcterms:W3CDTF">2016-09-06T08:58:16Z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