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6"/>
  </p:notesMasterIdLst>
  <p:handoutMasterIdLst>
    <p:handoutMasterId r:id="rId37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41" r:id="rId26"/>
    <p:sldId id="342" r:id="rId27"/>
    <p:sldId id="343" r:id="rId28"/>
    <p:sldId id="344" r:id="rId29"/>
    <p:sldId id="345" r:id="rId30"/>
    <p:sldId id="346" r:id="rId31"/>
    <p:sldId id="321" r:id="rId32"/>
    <p:sldId id="332" r:id="rId33"/>
    <p:sldId id="333" r:id="rId34"/>
    <p:sldId id="306" r:id="rId3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6433" autoAdjust="0"/>
  </p:normalViewPr>
  <p:slideViewPr>
    <p:cSldViewPr snapToGrid="0" snapToObjects="1">
      <p:cViewPr varScale="1">
        <p:scale>
          <a:sx n="104" d="100"/>
          <a:sy n="104" d="100"/>
        </p:scale>
        <p:origin x="114" y="282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län'!$D$708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län'!$E$707:$AD$707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län'!$E$708:$AD$708</c:f>
              <c:numCache>
                <c:formatCode>#,##0</c:formatCode>
                <c:ptCount val="26"/>
                <c:pt idx="0">
                  <c:v>0</c:v>
                </c:pt>
                <c:pt idx="1">
                  <c:v>-329.99999999999818</c:v>
                </c:pt>
                <c:pt idx="2">
                  <c:v>-165.99999999999636</c:v>
                </c:pt>
                <c:pt idx="3">
                  <c:v>-27</c:v>
                </c:pt>
                <c:pt idx="4">
                  <c:v>993.00000000000182</c:v>
                </c:pt>
                <c:pt idx="5">
                  <c:v>1911.0000000000018</c:v>
                </c:pt>
                <c:pt idx="6">
                  <c:v>2420.0000000000018</c:v>
                </c:pt>
                <c:pt idx="7">
                  <c:v>4291.0000000000018</c:v>
                </c:pt>
                <c:pt idx="8">
                  <c:v>4843.0000000000055</c:v>
                </c:pt>
                <c:pt idx="9">
                  <c:v>4781.0000000000018</c:v>
                </c:pt>
                <c:pt idx="10">
                  <c:v>5233.9999999999982</c:v>
                </c:pt>
                <c:pt idx="11">
                  <c:v>5649.9999999999945</c:v>
                </c:pt>
                <c:pt idx="12">
                  <c:v>5693.0000000000018</c:v>
                </c:pt>
                <c:pt idx="13">
                  <c:v>6043.0000000000018</c:v>
                </c:pt>
                <c:pt idx="14">
                  <c:v>6617.0000000000018</c:v>
                </c:pt>
                <c:pt idx="15">
                  <c:v>7129.0000000000091</c:v>
                </c:pt>
                <c:pt idx="16">
                  <c:v>7899.0000000000018</c:v>
                </c:pt>
                <c:pt idx="17">
                  <c:v>8837.0000000000055</c:v>
                </c:pt>
                <c:pt idx="18">
                  <c:v>9519.9999999999982</c:v>
                </c:pt>
                <c:pt idx="19">
                  <c:v>9997.9999999999945</c:v>
                </c:pt>
                <c:pt idx="20">
                  <c:v>10110.000000000002</c:v>
                </c:pt>
                <c:pt idx="21">
                  <c:v>12214.000000000002</c:v>
                </c:pt>
                <c:pt idx="22">
                  <c:v>12766.000000000002</c:v>
                </c:pt>
                <c:pt idx="23">
                  <c:v>12222.000000000005</c:v>
                </c:pt>
                <c:pt idx="24">
                  <c:v>12532.000000000002</c:v>
                </c:pt>
                <c:pt idx="25">
                  <c:v>13289.000000000009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län'!$D$709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län'!$E$707:$AD$707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län'!$E$709:$AD$709</c:f>
              <c:numCache>
                <c:formatCode>#,##0</c:formatCode>
                <c:ptCount val="26"/>
                <c:pt idx="0">
                  <c:v>0</c:v>
                </c:pt>
                <c:pt idx="1">
                  <c:v>311.99999999999636</c:v>
                </c:pt>
                <c:pt idx="2">
                  <c:v>-255.00000000000182</c:v>
                </c:pt>
                <c:pt idx="3">
                  <c:v>-992.00000000000182</c:v>
                </c:pt>
                <c:pt idx="4">
                  <c:v>-1208</c:v>
                </c:pt>
                <c:pt idx="5">
                  <c:v>-430.00000000000182</c:v>
                </c:pt>
                <c:pt idx="6">
                  <c:v>-160.00000000000182</c:v>
                </c:pt>
                <c:pt idx="7">
                  <c:v>404.99999999999818</c:v>
                </c:pt>
                <c:pt idx="8">
                  <c:v>705.99999999999818</c:v>
                </c:pt>
                <c:pt idx="9">
                  <c:v>842</c:v>
                </c:pt>
                <c:pt idx="10">
                  <c:v>1506.9999999999982</c:v>
                </c:pt>
                <c:pt idx="11">
                  <c:v>1725.9999999999945</c:v>
                </c:pt>
                <c:pt idx="12">
                  <c:v>1966.9999999999982</c:v>
                </c:pt>
                <c:pt idx="13">
                  <c:v>1715.9999999999945</c:v>
                </c:pt>
                <c:pt idx="14">
                  <c:v>1826.9999999999982</c:v>
                </c:pt>
                <c:pt idx="15">
                  <c:v>2096.0000000000018</c:v>
                </c:pt>
                <c:pt idx="16">
                  <c:v>2020</c:v>
                </c:pt>
                <c:pt idx="17">
                  <c:v>2113.9999999999982</c:v>
                </c:pt>
                <c:pt idx="18">
                  <c:v>2947.0000000000018</c:v>
                </c:pt>
                <c:pt idx="19">
                  <c:v>3009</c:v>
                </c:pt>
                <c:pt idx="20">
                  <c:v>2453</c:v>
                </c:pt>
                <c:pt idx="21">
                  <c:v>3168.9999999999982</c:v>
                </c:pt>
                <c:pt idx="22">
                  <c:v>3458.9999999999982</c:v>
                </c:pt>
                <c:pt idx="23">
                  <c:v>4061</c:v>
                </c:pt>
                <c:pt idx="24">
                  <c:v>4088.9999999999964</c:v>
                </c:pt>
                <c:pt idx="25">
                  <c:v>4500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län'!$D$710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län'!$E$707:$AD$707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län'!$E$710:$AD$710</c:f>
              <c:numCache>
                <c:formatCode>#,##0</c:formatCode>
                <c:ptCount val="26"/>
                <c:pt idx="0">
                  <c:v>0</c:v>
                </c:pt>
                <c:pt idx="1">
                  <c:v>560</c:v>
                </c:pt>
                <c:pt idx="2">
                  <c:v>-683</c:v>
                </c:pt>
                <c:pt idx="3">
                  <c:v>-1009</c:v>
                </c:pt>
                <c:pt idx="4">
                  <c:v>-1347</c:v>
                </c:pt>
                <c:pt idx="5">
                  <c:v>-582</c:v>
                </c:pt>
                <c:pt idx="6">
                  <c:v>-638</c:v>
                </c:pt>
                <c:pt idx="7">
                  <c:v>-925</c:v>
                </c:pt>
                <c:pt idx="8">
                  <c:v>-1368</c:v>
                </c:pt>
                <c:pt idx="9">
                  <c:v>-1737</c:v>
                </c:pt>
                <c:pt idx="10">
                  <c:v>-1749</c:v>
                </c:pt>
                <c:pt idx="11">
                  <c:v>-960</c:v>
                </c:pt>
                <c:pt idx="12">
                  <c:v>-644</c:v>
                </c:pt>
                <c:pt idx="13">
                  <c:v>-1618</c:v>
                </c:pt>
                <c:pt idx="14">
                  <c:v>-1987</c:v>
                </c:pt>
                <c:pt idx="15">
                  <c:v>-2375</c:v>
                </c:pt>
                <c:pt idx="16">
                  <c:v>-1458</c:v>
                </c:pt>
                <c:pt idx="17">
                  <c:v>-1401</c:v>
                </c:pt>
                <c:pt idx="18">
                  <c:v>-1463</c:v>
                </c:pt>
                <c:pt idx="19">
                  <c:v>-1984.9999999999991</c:v>
                </c:pt>
                <c:pt idx="20">
                  <c:v>-2483</c:v>
                </c:pt>
                <c:pt idx="21">
                  <c:v>-1817.9999999999991</c:v>
                </c:pt>
                <c:pt idx="22">
                  <c:v>-791</c:v>
                </c:pt>
                <c:pt idx="23">
                  <c:v>-1306</c:v>
                </c:pt>
                <c:pt idx="24">
                  <c:v>-1007</c:v>
                </c:pt>
                <c:pt idx="25">
                  <c:v>-939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län'!$D$711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län'!$E$707:$AD$707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län'!$E$711:$AD$711</c:f>
              <c:numCache>
                <c:formatCode>#,##0</c:formatCode>
                <c:ptCount val="26"/>
                <c:pt idx="0">
                  <c:v>0</c:v>
                </c:pt>
                <c:pt idx="1">
                  <c:v>-1077</c:v>
                </c:pt>
                <c:pt idx="2">
                  <c:v>-3227</c:v>
                </c:pt>
                <c:pt idx="3">
                  <c:v>-4251</c:v>
                </c:pt>
                <c:pt idx="4">
                  <c:v>-8848</c:v>
                </c:pt>
                <c:pt idx="5">
                  <c:v>-5298</c:v>
                </c:pt>
                <c:pt idx="6">
                  <c:v>-5482</c:v>
                </c:pt>
                <c:pt idx="7">
                  <c:v>-5619</c:v>
                </c:pt>
                <c:pt idx="8">
                  <c:v>-4790</c:v>
                </c:pt>
                <c:pt idx="9">
                  <c:v>-4216.0000000000036</c:v>
                </c:pt>
                <c:pt idx="10">
                  <c:v>-3849</c:v>
                </c:pt>
                <c:pt idx="11">
                  <c:v>-3858</c:v>
                </c:pt>
                <c:pt idx="12">
                  <c:v>-5328</c:v>
                </c:pt>
                <c:pt idx="13">
                  <c:v>-4547</c:v>
                </c:pt>
                <c:pt idx="14">
                  <c:v>-4958</c:v>
                </c:pt>
                <c:pt idx="15">
                  <c:v>-4362</c:v>
                </c:pt>
                <c:pt idx="16">
                  <c:v>-4523</c:v>
                </c:pt>
                <c:pt idx="17">
                  <c:v>-3253</c:v>
                </c:pt>
                <c:pt idx="18">
                  <c:v>-2208</c:v>
                </c:pt>
                <c:pt idx="19">
                  <c:v>-1997</c:v>
                </c:pt>
                <c:pt idx="20">
                  <c:v>-2823</c:v>
                </c:pt>
                <c:pt idx="21">
                  <c:v>-2353</c:v>
                </c:pt>
                <c:pt idx="22">
                  <c:v>-1654</c:v>
                </c:pt>
                <c:pt idx="23">
                  <c:v>-1262</c:v>
                </c:pt>
                <c:pt idx="24">
                  <c:v>-1486</c:v>
                </c:pt>
                <c:pt idx="25">
                  <c:v>-1024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län'!$D$712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län'!$E$707:$AD$707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län'!$E$712:$AD$712</c:f>
              <c:numCache>
                <c:formatCode>#,##0</c:formatCode>
                <c:ptCount val="26"/>
                <c:pt idx="0">
                  <c:v>0</c:v>
                </c:pt>
                <c:pt idx="1">
                  <c:v>699</c:v>
                </c:pt>
                <c:pt idx="2">
                  <c:v>-64</c:v>
                </c:pt>
                <c:pt idx="3">
                  <c:v>-4234</c:v>
                </c:pt>
                <c:pt idx="4">
                  <c:v>-3148</c:v>
                </c:pt>
                <c:pt idx="5">
                  <c:v>-10880</c:v>
                </c:pt>
                <c:pt idx="6">
                  <c:v>-9973</c:v>
                </c:pt>
                <c:pt idx="7">
                  <c:v>-10349</c:v>
                </c:pt>
                <c:pt idx="8">
                  <c:v>-10693</c:v>
                </c:pt>
                <c:pt idx="9">
                  <c:v>-9736</c:v>
                </c:pt>
                <c:pt idx="10">
                  <c:v>-9233</c:v>
                </c:pt>
                <c:pt idx="11">
                  <c:v>-8835</c:v>
                </c:pt>
                <c:pt idx="12">
                  <c:v>-8873</c:v>
                </c:pt>
                <c:pt idx="13">
                  <c:v>-5505.9999999999927</c:v>
                </c:pt>
                <c:pt idx="14">
                  <c:v>-5552</c:v>
                </c:pt>
                <c:pt idx="15">
                  <c:v>-5807</c:v>
                </c:pt>
                <c:pt idx="16">
                  <c:v>-4941</c:v>
                </c:pt>
                <c:pt idx="17">
                  <c:v>-4239</c:v>
                </c:pt>
                <c:pt idx="18">
                  <c:v>-4325</c:v>
                </c:pt>
                <c:pt idx="19">
                  <c:v>-4553</c:v>
                </c:pt>
                <c:pt idx="20">
                  <c:v>-4585</c:v>
                </c:pt>
                <c:pt idx="21">
                  <c:v>-5857</c:v>
                </c:pt>
                <c:pt idx="22">
                  <c:v>-5885</c:v>
                </c:pt>
                <c:pt idx="23">
                  <c:v>-5316</c:v>
                </c:pt>
                <c:pt idx="24">
                  <c:v>-5278</c:v>
                </c:pt>
                <c:pt idx="25">
                  <c:v>-5151.9999999999927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092736"/>
        <c:axId val="157744720"/>
      </c:lineChart>
      <c:catAx>
        <c:axId val="15809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744720"/>
        <c:crosses val="autoZero"/>
        <c:auto val="1"/>
        <c:lblAlgn val="ctr"/>
        <c:lblOffset val="100"/>
        <c:tickLblSkip val="5"/>
        <c:noMultiLvlLbl val="0"/>
      </c:catAx>
      <c:valAx>
        <c:axId val="15774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09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län'!$B$13:$C$13</c:f>
              <c:strCache>
                <c:ptCount val="2"/>
                <c:pt idx="0">
                  <c:v>Södermanland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län'!$D$13:$AL$13</c:f>
              <c:numCache>
                <c:formatCode>0</c:formatCode>
                <c:ptCount val="35"/>
                <c:pt idx="0" formatCode="General">
                  <c:v>120</c:v>
                </c:pt>
                <c:pt idx="1">
                  <c:v>134.5</c:v>
                </c:pt>
                <c:pt idx="2" formatCode="General">
                  <c:v>149</c:v>
                </c:pt>
                <c:pt idx="3" formatCode="General">
                  <c:v>68</c:v>
                </c:pt>
                <c:pt idx="4" formatCode="General">
                  <c:v>83</c:v>
                </c:pt>
                <c:pt idx="5" formatCode="General">
                  <c:v>73</c:v>
                </c:pt>
                <c:pt idx="6" formatCode="General">
                  <c:v>51</c:v>
                </c:pt>
                <c:pt idx="7" formatCode="General">
                  <c:v>15</c:v>
                </c:pt>
                <c:pt idx="8" formatCode="General">
                  <c:v>33</c:v>
                </c:pt>
                <c:pt idx="9" formatCode="General">
                  <c:v>93</c:v>
                </c:pt>
                <c:pt idx="10" formatCode="General">
                  <c:v>102</c:v>
                </c:pt>
                <c:pt idx="11" formatCode="General">
                  <c:v>69</c:v>
                </c:pt>
                <c:pt idx="12" formatCode="General">
                  <c:v>98</c:v>
                </c:pt>
                <c:pt idx="13" formatCode="General">
                  <c:v>144</c:v>
                </c:pt>
                <c:pt idx="14" formatCode="General">
                  <c:v>135</c:v>
                </c:pt>
                <c:pt idx="15" formatCode="General">
                  <c:v>147</c:v>
                </c:pt>
                <c:pt idx="16" formatCode="General">
                  <c:v>113</c:v>
                </c:pt>
                <c:pt idx="17" formatCode="General">
                  <c:v>45</c:v>
                </c:pt>
                <c:pt idx="18" formatCode="General">
                  <c:v>-37</c:v>
                </c:pt>
                <c:pt idx="19" formatCode="General">
                  <c:v>-50</c:v>
                </c:pt>
                <c:pt idx="20" formatCode="General">
                  <c:v>-6</c:v>
                </c:pt>
                <c:pt idx="21" formatCode="General">
                  <c:v>152</c:v>
                </c:pt>
                <c:pt idx="22" formatCode="General">
                  <c:v>93</c:v>
                </c:pt>
                <c:pt idx="23" formatCode="General">
                  <c:v>169</c:v>
                </c:pt>
                <c:pt idx="24" formatCode="General">
                  <c:v>109</c:v>
                </c:pt>
                <c:pt idx="25" formatCode="General">
                  <c:v>26</c:v>
                </c:pt>
                <c:pt idx="26" formatCode="General">
                  <c:v>-4</c:v>
                </c:pt>
                <c:pt idx="27" formatCode="General">
                  <c:v>93</c:v>
                </c:pt>
                <c:pt idx="28">
                  <c:v>75.099999999999994</c:v>
                </c:pt>
                <c:pt idx="29">
                  <c:v>57.2</c:v>
                </c:pt>
                <c:pt idx="30">
                  <c:v>39.300000000000004</c:v>
                </c:pt>
                <c:pt idx="31">
                  <c:v>59.350000000000009</c:v>
                </c:pt>
                <c:pt idx="32">
                  <c:v>79.400000000000006</c:v>
                </c:pt>
                <c:pt idx="33">
                  <c:v>79.75</c:v>
                </c:pt>
                <c:pt idx="34">
                  <c:v>80.099999999999994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län'!$B$14:$C$14</c:f>
              <c:strCache>
                <c:ptCount val="2"/>
                <c:pt idx="0">
                  <c:v>Södermanland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län'!$D$14:$AL$14</c:f>
              <c:numCache>
                <c:formatCode>0</c:formatCode>
                <c:ptCount val="35"/>
                <c:pt idx="0" formatCode="General">
                  <c:v>113</c:v>
                </c:pt>
                <c:pt idx="1">
                  <c:v>129.5</c:v>
                </c:pt>
                <c:pt idx="2" formatCode="General">
                  <c:v>146</c:v>
                </c:pt>
                <c:pt idx="3" formatCode="General">
                  <c:v>108</c:v>
                </c:pt>
                <c:pt idx="4" formatCode="General">
                  <c:v>76</c:v>
                </c:pt>
                <c:pt idx="5" formatCode="General">
                  <c:v>81</c:v>
                </c:pt>
                <c:pt idx="6" formatCode="General">
                  <c:v>70</c:v>
                </c:pt>
                <c:pt idx="7" formatCode="General">
                  <c:v>46</c:v>
                </c:pt>
                <c:pt idx="8" formatCode="General">
                  <c:v>13</c:v>
                </c:pt>
                <c:pt idx="9" formatCode="General">
                  <c:v>41</c:v>
                </c:pt>
                <c:pt idx="10" formatCode="General">
                  <c:v>56</c:v>
                </c:pt>
                <c:pt idx="11" formatCode="General">
                  <c:v>86</c:v>
                </c:pt>
                <c:pt idx="12" formatCode="General">
                  <c:v>81</c:v>
                </c:pt>
                <c:pt idx="13" formatCode="General">
                  <c:v>88</c:v>
                </c:pt>
                <c:pt idx="14" formatCode="General">
                  <c:v>95</c:v>
                </c:pt>
                <c:pt idx="15" formatCode="General">
                  <c:v>104</c:v>
                </c:pt>
                <c:pt idx="16" formatCode="General">
                  <c:v>117</c:v>
                </c:pt>
                <c:pt idx="17" formatCode="General">
                  <c:v>95</c:v>
                </c:pt>
                <c:pt idx="18" formatCode="General">
                  <c:v>28</c:v>
                </c:pt>
                <c:pt idx="19" formatCode="General">
                  <c:v>-15</c:v>
                </c:pt>
                <c:pt idx="20" formatCode="General">
                  <c:v>14</c:v>
                </c:pt>
                <c:pt idx="21" formatCode="General">
                  <c:v>52</c:v>
                </c:pt>
                <c:pt idx="22" formatCode="General">
                  <c:v>78</c:v>
                </c:pt>
                <c:pt idx="23" formatCode="General">
                  <c:v>120</c:v>
                </c:pt>
                <c:pt idx="24" formatCode="General">
                  <c:v>75</c:v>
                </c:pt>
                <c:pt idx="25" formatCode="General">
                  <c:v>88</c:v>
                </c:pt>
                <c:pt idx="26" formatCode="General">
                  <c:v>55</c:v>
                </c:pt>
                <c:pt idx="27" formatCode="General">
                  <c:v>54</c:v>
                </c:pt>
                <c:pt idx="28">
                  <c:v>48.733333333333334</c:v>
                </c:pt>
                <c:pt idx="29">
                  <c:v>43.466666666666669</c:v>
                </c:pt>
                <c:pt idx="30">
                  <c:v>38.200000000000003</c:v>
                </c:pt>
                <c:pt idx="31">
                  <c:v>42.8</c:v>
                </c:pt>
                <c:pt idx="32">
                  <c:v>47.4</c:v>
                </c:pt>
                <c:pt idx="33">
                  <c:v>58.149999999999991</c:v>
                </c:pt>
                <c:pt idx="34">
                  <c:v>68.899999999999991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80152"/>
        <c:axId val="157480544"/>
      </c:lineChart>
      <c:catAx>
        <c:axId val="157480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80544"/>
        <c:crosses val="autoZero"/>
        <c:auto val="1"/>
        <c:lblAlgn val="ctr"/>
        <c:lblOffset val="100"/>
        <c:tickLblSkip val="2"/>
        <c:noMultiLvlLbl val="0"/>
      </c:catAx>
      <c:valAx>
        <c:axId val="1574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8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7648592"/>
        <c:axId val="157648984"/>
      </c:barChart>
      <c:catAx>
        <c:axId val="15764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48984"/>
        <c:crosses val="autoZero"/>
        <c:auto val="1"/>
        <c:lblAlgn val="ctr"/>
        <c:lblOffset val="100"/>
        <c:noMultiLvlLbl val="0"/>
      </c:catAx>
      <c:valAx>
        <c:axId val="1576489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5764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7649768"/>
        <c:axId val="157650160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49768"/>
        <c:axId val="157650160"/>
      </c:lineChart>
      <c:catAx>
        <c:axId val="157649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157650160"/>
        <c:crosses val="autoZero"/>
        <c:auto val="1"/>
        <c:lblAlgn val="ctr"/>
        <c:lblOffset val="100"/>
        <c:noMultiLvlLbl val="0"/>
      </c:catAx>
      <c:valAx>
        <c:axId val="157650160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1576497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län'!$B$13:$C$13</c:f>
              <c:strCache>
                <c:ptCount val="2"/>
                <c:pt idx="0">
                  <c:v>Södermanland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län'!$D$13:$AL$13</c:f>
              <c:numCache>
                <c:formatCode>0</c:formatCode>
                <c:ptCount val="35"/>
                <c:pt idx="0" formatCode="General">
                  <c:v>28</c:v>
                </c:pt>
                <c:pt idx="1">
                  <c:v>38</c:v>
                </c:pt>
                <c:pt idx="2" formatCode="General">
                  <c:v>48</c:v>
                </c:pt>
                <c:pt idx="3" formatCode="General">
                  <c:v>12</c:v>
                </c:pt>
                <c:pt idx="4" formatCode="General">
                  <c:v>14</c:v>
                </c:pt>
                <c:pt idx="5" formatCode="General">
                  <c:v>13</c:v>
                </c:pt>
                <c:pt idx="6" formatCode="General">
                  <c:v>-6</c:v>
                </c:pt>
                <c:pt idx="7" formatCode="General">
                  <c:v>10</c:v>
                </c:pt>
                <c:pt idx="8" formatCode="General">
                  <c:v>5</c:v>
                </c:pt>
                <c:pt idx="9" formatCode="General">
                  <c:v>-6</c:v>
                </c:pt>
                <c:pt idx="10" formatCode="General">
                  <c:v>11</c:v>
                </c:pt>
                <c:pt idx="11" formatCode="General">
                  <c:v>12</c:v>
                </c:pt>
                <c:pt idx="12" formatCode="General">
                  <c:v>13</c:v>
                </c:pt>
                <c:pt idx="13" formatCode="General">
                  <c:v>32</c:v>
                </c:pt>
                <c:pt idx="14" formatCode="General">
                  <c:v>38</c:v>
                </c:pt>
                <c:pt idx="15" formatCode="General">
                  <c:v>20</c:v>
                </c:pt>
                <c:pt idx="16" formatCode="General">
                  <c:v>32</c:v>
                </c:pt>
                <c:pt idx="17" formatCode="General">
                  <c:v>23</c:v>
                </c:pt>
                <c:pt idx="18" formatCode="General">
                  <c:v>-5</c:v>
                </c:pt>
                <c:pt idx="19" formatCode="General">
                  <c:v>-22</c:v>
                </c:pt>
                <c:pt idx="20" formatCode="General">
                  <c:v>-10</c:v>
                </c:pt>
                <c:pt idx="21" formatCode="General">
                  <c:v>14</c:v>
                </c:pt>
                <c:pt idx="22" formatCode="General">
                  <c:v>28</c:v>
                </c:pt>
                <c:pt idx="23" formatCode="General">
                  <c:v>27</c:v>
                </c:pt>
                <c:pt idx="24" formatCode="General">
                  <c:v>43</c:v>
                </c:pt>
                <c:pt idx="25" formatCode="General">
                  <c:v>25</c:v>
                </c:pt>
                <c:pt idx="26" formatCode="General">
                  <c:v>-2</c:v>
                </c:pt>
                <c:pt idx="27" formatCode="General">
                  <c:v>3</c:v>
                </c:pt>
                <c:pt idx="28">
                  <c:v>6.4333333333333336</c:v>
                </c:pt>
                <c:pt idx="29">
                  <c:v>9.8666666666666671</c:v>
                </c:pt>
                <c:pt idx="30">
                  <c:v>13.3</c:v>
                </c:pt>
                <c:pt idx="31">
                  <c:v>11.5</c:v>
                </c:pt>
                <c:pt idx="32">
                  <c:v>9.7000000000000011</c:v>
                </c:pt>
                <c:pt idx="33">
                  <c:v>18.900000000000002</c:v>
                </c:pt>
                <c:pt idx="34">
                  <c:v>28.1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län'!$B$14:$C$14</c:f>
              <c:strCache>
                <c:ptCount val="2"/>
                <c:pt idx="0">
                  <c:v>Södermanland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län'!$D$14:$AL$14</c:f>
              <c:numCache>
                <c:formatCode>0</c:formatCode>
                <c:ptCount val="35"/>
                <c:pt idx="0" formatCode="General">
                  <c:v>17</c:v>
                </c:pt>
                <c:pt idx="1">
                  <c:v>13</c:v>
                </c:pt>
                <c:pt idx="2" formatCode="General">
                  <c:v>9</c:v>
                </c:pt>
                <c:pt idx="3" formatCode="General">
                  <c:v>6</c:v>
                </c:pt>
                <c:pt idx="4" formatCode="General">
                  <c:v>8</c:v>
                </c:pt>
                <c:pt idx="5" formatCode="General">
                  <c:v>13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-8</c:v>
                </c:pt>
                <c:pt idx="9" formatCode="General">
                  <c:v>-2</c:v>
                </c:pt>
                <c:pt idx="10" formatCode="General">
                  <c:v>4</c:v>
                </c:pt>
                <c:pt idx="11" formatCode="General">
                  <c:v>9</c:v>
                </c:pt>
                <c:pt idx="12" formatCode="General">
                  <c:v>9</c:v>
                </c:pt>
                <c:pt idx="13" formatCode="General">
                  <c:v>33</c:v>
                </c:pt>
                <c:pt idx="14" formatCode="General">
                  <c:v>30</c:v>
                </c:pt>
                <c:pt idx="15" formatCode="General">
                  <c:v>20</c:v>
                </c:pt>
                <c:pt idx="16" formatCode="General">
                  <c:v>34</c:v>
                </c:pt>
                <c:pt idx="17" formatCode="General">
                  <c:v>13</c:v>
                </c:pt>
                <c:pt idx="18" formatCode="General">
                  <c:v>6</c:v>
                </c:pt>
                <c:pt idx="19" formatCode="General">
                  <c:v>22</c:v>
                </c:pt>
                <c:pt idx="20" formatCode="General">
                  <c:v>3</c:v>
                </c:pt>
                <c:pt idx="21" formatCode="General">
                  <c:v>27</c:v>
                </c:pt>
                <c:pt idx="22" formatCode="General">
                  <c:v>34</c:v>
                </c:pt>
                <c:pt idx="23" formatCode="General">
                  <c:v>31</c:v>
                </c:pt>
                <c:pt idx="24" formatCode="General">
                  <c:v>17</c:v>
                </c:pt>
                <c:pt idx="25" formatCode="General">
                  <c:v>14</c:v>
                </c:pt>
                <c:pt idx="26" formatCode="General">
                  <c:v>10</c:v>
                </c:pt>
                <c:pt idx="27" formatCode="General">
                  <c:v>20</c:v>
                </c:pt>
                <c:pt idx="28">
                  <c:v>15.866666666666665</c:v>
                </c:pt>
                <c:pt idx="29">
                  <c:v>11.733333333333334</c:v>
                </c:pt>
                <c:pt idx="30">
                  <c:v>7.6000000000000014</c:v>
                </c:pt>
                <c:pt idx="31">
                  <c:v>14</c:v>
                </c:pt>
                <c:pt idx="32">
                  <c:v>20.399999999999999</c:v>
                </c:pt>
                <c:pt idx="33">
                  <c:v>21.4</c:v>
                </c:pt>
                <c:pt idx="34">
                  <c:v>22.400000000000002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957224"/>
        <c:axId val="107956832"/>
      </c:lineChart>
      <c:catAx>
        <c:axId val="107957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7956832"/>
        <c:crosses val="autoZero"/>
        <c:auto val="1"/>
        <c:lblAlgn val="ctr"/>
        <c:lblOffset val="100"/>
        <c:tickLblSkip val="2"/>
        <c:noMultiLvlLbl val="0"/>
      </c:catAx>
      <c:valAx>
        <c:axId val="10795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0795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Sektorer'!$B$13:$C$13</c:f>
              <c:strCache>
                <c:ptCount val="2"/>
                <c:pt idx="0">
                  <c:v>Södermanland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Sektorer'!$D$12:$AJ$12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Sektorer'!$D$13:$AJ$13</c:f>
              <c:numCache>
                <c:formatCode>0%</c:formatCode>
                <c:ptCount val="33"/>
                <c:pt idx="0">
                  <c:v>0.75</c:v>
                </c:pt>
                <c:pt idx="1">
                  <c:v>0.73</c:v>
                </c:pt>
                <c:pt idx="2">
                  <c:v>0.71</c:v>
                </c:pt>
                <c:pt idx="3">
                  <c:v>0.61</c:v>
                </c:pt>
                <c:pt idx="4">
                  <c:v>0.70000000000000007</c:v>
                </c:pt>
                <c:pt idx="5">
                  <c:v>0.61</c:v>
                </c:pt>
                <c:pt idx="6">
                  <c:v>0.6</c:v>
                </c:pt>
                <c:pt idx="7">
                  <c:v>0.47000000000000003</c:v>
                </c:pt>
                <c:pt idx="8">
                  <c:v>0.67</c:v>
                </c:pt>
                <c:pt idx="9">
                  <c:v>0.64</c:v>
                </c:pt>
                <c:pt idx="10">
                  <c:v>0.56000000000000005</c:v>
                </c:pt>
                <c:pt idx="11">
                  <c:v>0.57999999999999996</c:v>
                </c:pt>
                <c:pt idx="12">
                  <c:v>0.51</c:v>
                </c:pt>
                <c:pt idx="13">
                  <c:v>0.71</c:v>
                </c:pt>
                <c:pt idx="14">
                  <c:v>0.78</c:v>
                </c:pt>
                <c:pt idx="15">
                  <c:v>0.51</c:v>
                </c:pt>
                <c:pt idx="16">
                  <c:v>0.52</c:v>
                </c:pt>
                <c:pt idx="17">
                  <c:v>0.52</c:v>
                </c:pt>
                <c:pt idx="18">
                  <c:v>0.64</c:v>
                </c:pt>
                <c:pt idx="19">
                  <c:v>0.64</c:v>
                </c:pt>
                <c:pt idx="20">
                  <c:v>0.84</c:v>
                </c:pt>
                <c:pt idx="21">
                  <c:v>0.88</c:v>
                </c:pt>
                <c:pt idx="22">
                  <c:v>0.73</c:v>
                </c:pt>
                <c:pt idx="23">
                  <c:v>0.62</c:v>
                </c:pt>
                <c:pt idx="24">
                  <c:v>0.63</c:v>
                </c:pt>
                <c:pt idx="25">
                  <c:v>0.55000000000000004</c:v>
                </c:pt>
                <c:pt idx="26">
                  <c:v>0.55000000000000004</c:v>
                </c:pt>
                <c:pt idx="27">
                  <c:v>0.75</c:v>
                </c:pt>
                <c:pt idx="28">
                  <c:v>0.70499999999999996</c:v>
                </c:pt>
                <c:pt idx="29">
                  <c:v>0.65999999999999992</c:v>
                </c:pt>
                <c:pt idx="30">
                  <c:v>0.61499999999999999</c:v>
                </c:pt>
                <c:pt idx="31">
                  <c:v>0.70100000000000007</c:v>
                </c:pt>
                <c:pt idx="32">
                  <c:v>0.78700000000000003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Sektorer'!$B$14:$C$14</c:f>
              <c:strCache>
                <c:ptCount val="2"/>
                <c:pt idx="0">
                  <c:v>Södermanland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Sektorer'!$D$12:$AJ$12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Sektorer'!$D$14:$AJ$14</c:f>
              <c:numCache>
                <c:formatCode>0%</c:formatCode>
                <c:ptCount val="33"/>
                <c:pt idx="0">
                  <c:v>0.6</c:v>
                </c:pt>
                <c:pt idx="1">
                  <c:v>0.61499999999999999</c:v>
                </c:pt>
                <c:pt idx="2">
                  <c:v>0.63</c:v>
                </c:pt>
                <c:pt idx="3">
                  <c:v>0.70000000000000007</c:v>
                </c:pt>
                <c:pt idx="4">
                  <c:v>0.67</c:v>
                </c:pt>
                <c:pt idx="5">
                  <c:v>0.5</c:v>
                </c:pt>
                <c:pt idx="6">
                  <c:v>0.54</c:v>
                </c:pt>
                <c:pt idx="7">
                  <c:v>0.57999999999999996</c:v>
                </c:pt>
                <c:pt idx="8">
                  <c:v>0.53</c:v>
                </c:pt>
                <c:pt idx="9">
                  <c:v>0.51</c:v>
                </c:pt>
                <c:pt idx="10">
                  <c:v>0.54</c:v>
                </c:pt>
                <c:pt idx="11">
                  <c:v>0.62</c:v>
                </c:pt>
                <c:pt idx="12">
                  <c:v>0.57000000000000006</c:v>
                </c:pt>
                <c:pt idx="13">
                  <c:v>0.67</c:v>
                </c:pt>
                <c:pt idx="14">
                  <c:v>0.66</c:v>
                </c:pt>
                <c:pt idx="15">
                  <c:v>0.57999999999999996</c:v>
                </c:pt>
                <c:pt idx="16">
                  <c:v>0.64</c:v>
                </c:pt>
                <c:pt idx="17">
                  <c:v>0.59</c:v>
                </c:pt>
                <c:pt idx="18">
                  <c:v>0.57000000000000006</c:v>
                </c:pt>
                <c:pt idx="19">
                  <c:v>0.63</c:v>
                </c:pt>
                <c:pt idx="20">
                  <c:v>0.7</c:v>
                </c:pt>
                <c:pt idx="21">
                  <c:v>0.66</c:v>
                </c:pt>
                <c:pt idx="22">
                  <c:v>0.64</c:v>
                </c:pt>
                <c:pt idx="23">
                  <c:v>0.74</c:v>
                </c:pt>
                <c:pt idx="24">
                  <c:v>0.64</c:v>
                </c:pt>
                <c:pt idx="25">
                  <c:v>0.56000000000000005</c:v>
                </c:pt>
                <c:pt idx="26">
                  <c:v>0.56000000000000005</c:v>
                </c:pt>
                <c:pt idx="27">
                  <c:v>0.62</c:v>
                </c:pt>
                <c:pt idx="28">
                  <c:v>0.57666666666666666</c:v>
                </c:pt>
                <c:pt idx="29">
                  <c:v>0.53333333333333333</c:v>
                </c:pt>
                <c:pt idx="30">
                  <c:v>0.49</c:v>
                </c:pt>
                <c:pt idx="31">
                  <c:v>0.55649999999999999</c:v>
                </c:pt>
                <c:pt idx="32">
                  <c:v>0.623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651336"/>
        <c:axId val="157651728"/>
      </c:lineChart>
      <c:catAx>
        <c:axId val="157651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51728"/>
        <c:crosses val="autoZero"/>
        <c:auto val="1"/>
        <c:lblAlgn val="ctr"/>
        <c:lblOffset val="100"/>
        <c:tickLblSkip val="2"/>
        <c:noMultiLvlLbl val="0"/>
      </c:catAx>
      <c:valAx>
        <c:axId val="15765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65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583824"/>
        <c:axId val="158584216"/>
      </c:barChart>
      <c:catAx>
        <c:axId val="15858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84216"/>
        <c:crosses val="autoZero"/>
        <c:auto val="1"/>
        <c:lblAlgn val="ctr"/>
        <c:lblOffset val="100"/>
        <c:noMultiLvlLbl val="0"/>
      </c:catAx>
      <c:valAx>
        <c:axId val="158584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858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'!$F$29</c:f>
              <c:strCache>
                <c:ptCount val="1"/>
                <c:pt idx="0">
                  <c:v>Södermanlands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'!$F$30:$F$40</c:f>
              <c:numCache>
                <c:formatCode>0%</c:formatCode>
                <c:ptCount val="11"/>
                <c:pt idx="0">
                  <c:v>0.29899999999999999</c:v>
                </c:pt>
                <c:pt idx="1">
                  <c:v>0.17299999999999999</c:v>
                </c:pt>
                <c:pt idx="2">
                  <c:v>0.17699999999999999</c:v>
                </c:pt>
                <c:pt idx="3">
                  <c:v>4.8000000000000001E-2</c:v>
                </c:pt>
                <c:pt idx="4">
                  <c:v>4.3999999999999997E-2</c:v>
                </c:pt>
                <c:pt idx="5">
                  <c:v>3.5000000000000003E-2</c:v>
                </c:pt>
                <c:pt idx="6">
                  <c:v>5.1999999999999998E-2</c:v>
                </c:pt>
                <c:pt idx="7">
                  <c:v>5.7000000000000002E-2</c:v>
                </c:pt>
                <c:pt idx="8">
                  <c:v>8.9999999999999993E-3</c:v>
                </c:pt>
                <c:pt idx="9">
                  <c:v>2.7E-2</c:v>
                </c:pt>
                <c:pt idx="10">
                  <c:v>7.9000000000000001E-2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585000"/>
        <c:axId val="158585392"/>
      </c:barChart>
      <c:catAx>
        <c:axId val="158585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85392"/>
        <c:crosses val="autoZero"/>
        <c:auto val="1"/>
        <c:lblAlgn val="ctr"/>
        <c:lblOffset val="100"/>
        <c:noMultiLvlLbl val="0"/>
      </c:catAx>
      <c:valAx>
        <c:axId val="15858539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58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'!$F$81</c:f>
              <c:strCache>
                <c:ptCount val="1"/>
                <c:pt idx="0">
                  <c:v>Södermanlands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'!$F$82:$F$89</c:f>
              <c:numCache>
                <c:formatCode>0%</c:formatCode>
                <c:ptCount val="8"/>
                <c:pt idx="0">
                  <c:v>0.52400000000000002</c:v>
                </c:pt>
                <c:pt idx="1">
                  <c:v>0.105</c:v>
                </c:pt>
                <c:pt idx="2">
                  <c:v>8.4000000000000005E-2</c:v>
                </c:pt>
                <c:pt idx="3">
                  <c:v>9.9000000000000005E-2</c:v>
                </c:pt>
                <c:pt idx="4">
                  <c:v>0.10199999999999999</c:v>
                </c:pt>
                <c:pt idx="5">
                  <c:v>2.5000000000000001E-2</c:v>
                </c:pt>
                <c:pt idx="6">
                  <c:v>5.8999999999999997E-2</c:v>
                </c:pt>
                <c:pt idx="7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8586176"/>
        <c:axId val="158586568"/>
      </c:barChart>
      <c:catAx>
        <c:axId val="15858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586568"/>
        <c:crosses val="autoZero"/>
        <c:auto val="1"/>
        <c:lblAlgn val="ctr"/>
        <c:lblOffset val="100"/>
        <c:noMultiLvlLbl val="0"/>
      </c:catAx>
      <c:valAx>
        <c:axId val="1585865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5858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'!$F$112</c:f>
              <c:strCache>
                <c:ptCount val="1"/>
                <c:pt idx="0">
                  <c:v>Södermanlands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'!$F$113:$F$119</c:f>
              <c:numCache>
                <c:formatCode>0%</c:formatCode>
                <c:ptCount val="7"/>
                <c:pt idx="0">
                  <c:v>0.42599999999999999</c:v>
                </c:pt>
                <c:pt idx="1">
                  <c:v>0.18099999999999999</c:v>
                </c:pt>
                <c:pt idx="2">
                  <c:v>0.111</c:v>
                </c:pt>
                <c:pt idx="3">
                  <c:v>1E-3</c:v>
                </c:pt>
                <c:pt idx="4">
                  <c:v>0.14099999999999999</c:v>
                </c:pt>
                <c:pt idx="5">
                  <c:v>6.7000000000000004E-2</c:v>
                </c:pt>
                <c:pt idx="6">
                  <c:v>7.1999999999999995E-2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2189904"/>
        <c:axId val="272190296"/>
      </c:barChart>
      <c:catAx>
        <c:axId val="27218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190296"/>
        <c:crosses val="autoZero"/>
        <c:auto val="1"/>
        <c:lblAlgn val="ctr"/>
        <c:lblOffset val="100"/>
        <c:noMultiLvlLbl val="0"/>
      </c:catAx>
      <c:valAx>
        <c:axId val="272190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7218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SÖDERMANLAND!$B$10</c:f>
              <c:strCache>
                <c:ptCount val="1"/>
                <c:pt idx="0">
                  <c:v>Nyköping/Oxelösund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SÖDERMANLAND!$C$9:$O$9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SÖDERMANLAND!$C$10:$O$10</c:f>
              <c:numCache>
                <c:formatCode>General</c:formatCode>
                <c:ptCount val="13"/>
                <c:pt idx="0">
                  <c:v>17</c:v>
                </c:pt>
                <c:pt idx="1">
                  <c:v>34</c:v>
                </c:pt>
                <c:pt idx="2">
                  <c:v>6</c:v>
                </c:pt>
                <c:pt idx="3">
                  <c:v>12</c:v>
                </c:pt>
                <c:pt idx="4">
                  <c:v>6</c:v>
                </c:pt>
                <c:pt idx="5">
                  <c:v>15</c:v>
                </c:pt>
                <c:pt idx="6" formatCode="0">
                  <c:v>10.633333333333333</c:v>
                </c:pt>
                <c:pt idx="7" formatCode="0">
                  <c:v>6.2666666666666666</c:v>
                </c:pt>
                <c:pt idx="8" formatCode="0">
                  <c:v>1.9000000000000004</c:v>
                </c:pt>
                <c:pt idx="9" formatCode="0">
                  <c:v>11.600000000000001</c:v>
                </c:pt>
                <c:pt idx="10" formatCode="0">
                  <c:v>21.3</c:v>
                </c:pt>
                <c:pt idx="11" formatCode="0">
                  <c:v>19.649999999999999</c:v>
                </c:pt>
                <c:pt idx="12" formatCode="0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SÖDERMANLAND!$B$11</c:f>
              <c:strCache>
                <c:ptCount val="1"/>
                <c:pt idx="0">
                  <c:v>Eskilstuna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SÖDERMANLAND!$C$9:$O$9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SÖDERMANLAND!$C$11:$O$11</c:f>
              <c:numCache>
                <c:formatCode>General</c:formatCode>
                <c:ptCount val="13"/>
                <c:pt idx="0">
                  <c:v>11</c:v>
                </c:pt>
                <c:pt idx="1">
                  <c:v>21</c:v>
                </c:pt>
                <c:pt idx="2">
                  <c:v>6</c:v>
                </c:pt>
                <c:pt idx="3">
                  <c:v>14</c:v>
                </c:pt>
                <c:pt idx="4">
                  <c:v>6</c:v>
                </c:pt>
                <c:pt idx="5">
                  <c:v>11</c:v>
                </c:pt>
                <c:pt idx="6" formatCode="0">
                  <c:v>2.1666666666666652</c:v>
                </c:pt>
                <c:pt idx="7" formatCode="0">
                  <c:v>-6.6666666666666696</c:v>
                </c:pt>
                <c:pt idx="8" formatCode="0">
                  <c:v>-15.500000000000004</c:v>
                </c:pt>
                <c:pt idx="9" formatCode="0">
                  <c:v>-3.450000000000002</c:v>
                </c:pt>
                <c:pt idx="10" formatCode="0">
                  <c:v>8.6</c:v>
                </c:pt>
                <c:pt idx="11" formatCode="0">
                  <c:v>8.8000000000000007</c:v>
                </c:pt>
                <c:pt idx="12" formatCode="0">
                  <c:v>9.0000000000000018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SÖDERMANLAND!$B$12</c:f>
              <c:strCache>
                <c:ptCount val="1"/>
                <c:pt idx="0">
                  <c:v>Katrineholm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SÖDERMANLAND!$C$9:$O$9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SÖDERMANLAND!$C$12:$O$12</c:f>
              <c:numCache>
                <c:formatCode>General</c:formatCode>
                <c:ptCount val="13"/>
                <c:pt idx="0">
                  <c:v>21</c:v>
                </c:pt>
                <c:pt idx="1">
                  <c:v>23</c:v>
                </c:pt>
                <c:pt idx="2">
                  <c:v>10</c:v>
                </c:pt>
                <c:pt idx="3">
                  <c:v>15</c:v>
                </c:pt>
                <c:pt idx="4">
                  <c:v>2</c:v>
                </c:pt>
                <c:pt idx="5">
                  <c:v>6</c:v>
                </c:pt>
                <c:pt idx="6" formatCode="0">
                  <c:v>-0.26666666666666661</c:v>
                </c:pt>
                <c:pt idx="7" formatCode="0">
                  <c:v>-6.5333333333333332</c:v>
                </c:pt>
                <c:pt idx="8" formatCode="0">
                  <c:v>-12.8</c:v>
                </c:pt>
                <c:pt idx="9" formatCode="0">
                  <c:v>-23.450000000000003</c:v>
                </c:pt>
                <c:pt idx="10" formatCode="0">
                  <c:v>-34.1</c:v>
                </c:pt>
                <c:pt idx="11" formatCode="0">
                  <c:v>-18</c:v>
                </c:pt>
                <c:pt idx="12" formatCode="0">
                  <c:v>-1.9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191080"/>
        <c:axId val="272191472"/>
      </c:lineChart>
      <c:catAx>
        <c:axId val="27219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191472"/>
        <c:crosses val="autoZero"/>
        <c:auto val="1"/>
        <c:lblAlgn val="ctr"/>
        <c:lblOffset val="100"/>
        <c:tickLblSkip val="2"/>
        <c:noMultiLvlLbl val="0"/>
      </c:catAx>
      <c:valAx>
        <c:axId val="27219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19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Län'!$B$13</c:f>
              <c:strCache>
                <c:ptCount val="1"/>
                <c:pt idx="0">
                  <c:v>Södermanland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Län'!$C$12:$AU$12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Län'!$C$13:$AU$13</c:f>
              <c:numCache>
                <c:formatCode>0</c:formatCode>
                <c:ptCount val="45"/>
                <c:pt idx="0" formatCode="General">
                  <c:v>28</c:v>
                </c:pt>
                <c:pt idx="1">
                  <c:v>29.5</c:v>
                </c:pt>
                <c:pt idx="2">
                  <c:v>31</c:v>
                </c:pt>
                <c:pt idx="3">
                  <c:v>19.5</c:v>
                </c:pt>
                <c:pt idx="4">
                  <c:v>8</c:v>
                </c:pt>
                <c:pt idx="5">
                  <c:v>16.5</c:v>
                </c:pt>
                <c:pt idx="6">
                  <c:v>25</c:v>
                </c:pt>
                <c:pt idx="7">
                  <c:v>16.5</c:v>
                </c:pt>
                <c:pt idx="8">
                  <c:v>8</c:v>
                </c:pt>
                <c:pt idx="9">
                  <c:v>11.5</c:v>
                </c:pt>
                <c:pt idx="10" formatCode="General">
                  <c:v>15</c:v>
                </c:pt>
                <c:pt idx="11" formatCode="General">
                  <c:v>10</c:v>
                </c:pt>
                <c:pt idx="12" formatCode="General">
                  <c:v>26</c:v>
                </c:pt>
                <c:pt idx="13" formatCode="General">
                  <c:v>10</c:v>
                </c:pt>
                <c:pt idx="14" formatCode="General">
                  <c:v>11</c:v>
                </c:pt>
                <c:pt idx="15" formatCode="General">
                  <c:v>7</c:v>
                </c:pt>
                <c:pt idx="16" formatCode="General">
                  <c:v>3</c:v>
                </c:pt>
                <c:pt idx="17" formatCode="General">
                  <c:v>0</c:v>
                </c:pt>
                <c:pt idx="18" formatCode="General">
                  <c:v>4</c:v>
                </c:pt>
                <c:pt idx="19" formatCode="General">
                  <c:v>7</c:v>
                </c:pt>
                <c:pt idx="20" formatCode="General">
                  <c:v>5</c:v>
                </c:pt>
                <c:pt idx="21" formatCode="General">
                  <c:v>11</c:v>
                </c:pt>
                <c:pt idx="22" formatCode="General">
                  <c:v>3</c:v>
                </c:pt>
                <c:pt idx="23" formatCode="General">
                  <c:v>16</c:v>
                </c:pt>
                <c:pt idx="24" formatCode="General">
                  <c:v>18</c:v>
                </c:pt>
                <c:pt idx="25" formatCode="General">
                  <c:v>20</c:v>
                </c:pt>
                <c:pt idx="26" formatCode="General">
                  <c:v>12</c:v>
                </c:pt>
                <c:pt idx="27" formatCode="General">
                  <c:v>14</c:v>
                </c:pt>
                <c:pt idx="28" formatCode="General">
                  <c:v>-6</c:v>
                </c:pt>
                <c:pt idx="29" formatCode="General">
                  <c:v>-22</c:v>
                </c:pt>
                <c:pt idx="30" formatCode="General">
                  <c:v>-1</c:v>
                </c:pt>
                <c:pt idx="31" formatCode="General">
                  <c:v>17</c:v>
                </c:pt>
                <c:pt idx="32" formatCode="General">
                  <c:v>15</c:v>
                </c:pt>
                <c:pt idx="33" formatCode="General">
                  <c:v>26</c:v>
                </c:pt>
                <c:pt idx="34" formatCode="General">
                  <c:v>6</c:v>
                </c:pt>
                <c:pt idx="35" formatCode="General">
                  <c:v>13</c:v>
                </c:pt>
                <c:pt idx="36" formatCode="General">
                  <c:v>5</c:v>
                </c:pt>
                <c:pt idx="37" formatCode="General">
                  <c:v>12</c:v>
                </c:pt>
                <c:pt idx="38">
                  <c:v>5.2000000000000011</c:v>
                </c:pt>
                <c:pt idx="39">
                  <c:v>-1.5999999999999988</c:v>
                </c:pt>
                <c:pt idx="40">
                  <c:v>-8.3999999999999986</c:v>
                </c:pt>
                <c:pt idx="41">
                  <c:v>-1.0499999999999994</c:v>
                </c:pt>
                <c:pt idx="42">
                  <c:v>6.3</c:v>
                </c:pt>
                <c:pt idx="43">
                  <c:v>7.9499999999999993</c:v>
                </c:pt>
                <c:pt idx="44">
                  <c:v>9.6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Län'!$B$14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Län'!$C$12:$AU$12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Län'!$C$14:$AU$14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809152"/>
        <c:axId val="157866016"/>
      </c:lineChart>
      <c:catAx>
        <c:axId val="15780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66016"/>
        <c:crosses val="autoZero"/>
        <c:auto val="1"/>
        <c:lblAlgn val="ctr"/>
        <c:lblOffset val="100"/>
        <c:noMultiLvlLbl val="0"/>
      </c:catAx>
      <c:valAx>
        <c:axId val="1578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80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SÖDERMANLAND!$B$4</c:f>
              <c:strCache>
                <c:ptCount val="1"/>
                <c:pt idx="0">
                  <c:v>Nyköping/Oxelösund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SÖDERMANLAND!$C$3:$O$3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SÖDERMANLAND!$C$4:$O$4</c:f>
              <c:numCache>
                <c:formatCode>General</c:formatCode>
                <c:ptCount val="13"/>
                <c:pt idx="0">
                  <c:v>19</c:v>
                </c:pt>
                <c:pt idx="1">
                  <c:v>61</c:v>
                </c:pt>
                <c:pt idx="2">
                  <c:v>41</c:v>
                </c:pt>
                <c:pt idx="3">
                  <c:v>25</c:v>
                </c:pt>
                <c:pt idx="4">
                  <c:v>-1</c:v>
                </c:pt>
                <c:pt idx="5">
                  <c:v>32</c:v>
                </c:pt>
                <c:pt idx="6" formatCode="0">
                  <c:v>28.233333333333331</c:v>
                </c:pt>
                <c:pt idx="7" formatCode="0">
                  <c:v>24.466666666666665</c:v>
                </c:pt>
                <c:pt idx="8" formatCode="0">
                  <c:v>20.7</c:v>
                </c:pt>
                <c:pt idx="9" formatCode="0">
                  <c:v>31.699999999999996</c:v>
                </c:pt>
                <c:pt idx="10" formatCode="0">
                  <c:v>42.699999999999996</c:v>
                </c:pt>
                <c:pt idx="11" formatCode="0">
                  <c:v>38.649999999999991</c:v>
                </c:pt>
                <c:pt idx="12" formatCode="0">
                  <c:v>34.599999999999994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SÖDERMANLAND!$B$5</c:f>
              <c:strCache>
                <c:ptCount val="1"/>
                <c:pt idx="0">
                  <c:v>Eskilstuna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SÖDERMANLAND!$C$3:$O$3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SÖDERMANLAND!$C$5:$O$5</c:f>
              <c:numCache>
                <c:formatCode>General</c:formatCode>
                <c:ptCount val="13"/>
                <c:pt idx="0">
                  <c:v>43</c:v>
                </c:pt>
                <c:pt idx="1">
                  <c:v>47</c:v>
                </c:pt>
                <c:pt idx="2">
                  <c:v>27</c:v>
                </c:pt>
                <c:pt idx="3">
                  <c:v>12</c:v>
                </c:pt>
                <c:pt idx="4">
                  <c:v>21</c:v>
                </c:pt>
                <c:pt idx="5">
                  <c:v>21</c:v>
                </c:pt>
                <c:pt idx="6" formatCode="0">
                  <c:v>28.633333333333329</c:v>
                </c:pt>
                <c:pt idx="7" formatCode="0">
                  <c:v>36.266666666666659</c:v>
                </c:pt>
                <c:pt idx="8" formatCode="0">
                  <c:v>43.899999999999991</c:v>
                </c:pt>
                <c:pt idx="9" formatCode="0">
                  <c:v>30.299999999999997</c:v>
                </c:pt>
                <c:pt idx="10" formatCode="0">
                  <c:v>16.7</c:v>
                </c:pt>
                <c:pt idx="11" formatCode="0">
                  <c:v>24.9</c:v>
                </c:pt>
                <c:pt idx="12" formatCode="0">
                  <c:v>33.1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SÖDERMANLAND!$B$6</c:f>
              <c:strCache>
                <c:ptCount val="1"/>
                <c:pt idx="0">
                  <c:v>Katrineholm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SÖDERMANLAND!$C$3:$O$3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SÖDERMANLAND!$C$6:$O$6</c:f>
              <c:numCache>
                <c:formatCode>General</c:formatCode>
                <c:ptCount val="13"/>
                <c:pt idx="0">
                  <c:v>29</c:v>
                </c:pt>
                <c:pt idx="1">
                  <c:v>70</c:v>
                </c:pt>
                <c:pt idx="2">
                  <c:v>24</c:v>
                </c:pt>
                <c:pt idx="3">
                  <c:v>-2</c:v>
                </c:pt>
                <c:pt idx="4">
                  <c:v>33</c:v>
                </c:pt>
                <c:pt idx="5">
                  <c:v>45</c:v>
                </c:pt>
                <c:pt idx="6" formatCode="0">
                  <c:v>20.833333333333332</c:v>
                </c:pt>
                <c:pt idx="7" formatCode="0">
                  <c:v>-3.3333333333333357</c:v>
                </c:pt>
                <c:pt idx="8" formatCode="0">
                  <c:v>-27.500000000000004</c:v>
                </c:pt>
                <c:pt idx="9" formatCode="0">
                  <c:v>-15.600000000000001</c:v>
                </c:pt>
                <c:pt idx="10" formatCode="0">
                  <c:v>-3.6999999999999997</c:v>
                </c:pt>
                <c:pt idx="11" formatCode="0">
                  <c:v>6.85</c:v>
                </c:pt>
                <c:pt idx="12" formatCode="0">
                  <c:v>17.399999999999999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192256"/>
        <c:axId val="272192648"/>
      </c:lineChart>
      <c:catAx>
        <c:axId val="2721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192648"/>
        <c:crosses val="autoZero"/>
        <c:auto val="1"/>
        <c:lblAlgn val="ctr"/>
        <c:lblOffset val="100"/>
        <c:tickLblSkip val="2"/>
        <c:noMultiLvlLbl val="0"/>
      </c:catAx>
      <c:valAx>
        <c:axId val="27219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19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SÖDERMANLAND!$B$16</c:f>
              <c:strCache>
                <c:ptCount val="1"/>
                <c:pt idx="0">
                  <c:v>Nyköping/Oxelösund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SÖDERMANLAND!$C$15:$O$15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SÖDERMANLAND!$C$16:$O$16</c:f>
              <c:numCache>
                <c:formatCode>General</c:formatCode>
                <c:ptCount val="13"/>
                <c:pt idx="0">
                  <c:v>44</c:v>
                </c:pt>
                <c:pt idx="1">
                  <c:v>56</c:v>
                </c:pt>
                <c:pt idx="2">
                  <c:v>55</c:v>
                </c:pt>
                <c:pt idx="3">
                  <c:v>19</c:v>
                </c:pt>
                <c:pt idx="4">
                  <c:v>6</c:v>
                </c:pt>
                <c:pt idx="5">
                  <c:v>26</c:v>
                </c:pt>
                <c:pt idx="6" formatCode="0">
                  <c:v>26.233333333333334</c:v>
                </c:pt>
                <c:pt idx="7" formatCode="0">
                  <c:v>26.466666666666669</c:v>
                </c:pt>
                <c:pt idx="8" formatCode="0">
                  <c:v>26.700000000000003</c:v>
                </c:pt>
                <c:pt idx="9" formatCode="0">
                  <c:v>32.549999999999997</c:v>
                </c:pt>
                <c:pt idx="10" formatCode="0">
                  <c:v>41</c:v>
                </c:pt>
                <c:pt idx="11" formatCode="0">
                  <c:v>38.4</c:v>
                </c:pt>
                <c:pt idx="12" formatCode="0">
                  <c:v>35.799999999999997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SÖDERMANLAND!$B$17</c:f>
              <c:strCache>
                <c:ptCount val="1"/>
                <c:pt idx="0">
                  <c:v>Eskilstuna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SÖDERMANLAND!$C$15:$O$15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SÖDERMANLAND!$C$17:$O$17</c:f>
              <c:numCache>
                <c:formatCode>General</c:formatCode>
                <c:ptCount val="13"/>
                <c:pt idx="0">
                  <c:v>46</c:v>
                </c:pt>
                <c:pt idx="1">
                  <c:v>50</c:v>
                </c:pt>
                <c:pt idx="2">
                  <c:v>39</c:v>
                </c:pt>
                <c:pt idx="3">
                  <c:v>30</c:v>
                </c:pt>
                <c:pt idx="4">
                  <c:v>26</c:v>
                </c:pt>
                <c:pt idx="5">
                  <c:v>28</c:v>
                </c:pt>
                <c:pt idx="6" formatCode="0">
                  <c:v>30.466666666666661</c:v>
                </c:pt>
                <c:pt idx="7" formatCode="0">
                  <c:v>32.93333333333333</c:v>
                </c:pt>
                <c:pt idx="8" formatCode="0">
                  <c:v>35.4</c:v>
                </c:pt>
                <c:pt idx="9" formatCode="0">
                  <c:v>35.174999999999997</c:v>
                </c:pt>
                <c:pt idx="10" formatCode="0">
                  <c:v>32.999999999999993</c:v>
                </c:pt>
                <c:pt idx="11" formatCode="0">
                  <c:v>34.949999999999996</c:v>
                </c:pt>
                <c:pt idx="12" formatCode="0">
                  <c:v>36.9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SÖDERMANLAND!$B$18</c:f>
              <c:strCache>
                <c:ptCount val="1"/>
                <c:pt idx="0">
                  <c:v>Katrineholm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SÖDERMANLAND!$C$15:$O$15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SÖDERMANLAND!$C$18:$O$18</c:f>
              <c:numCache>
                <c:formatCode>General</c:formatCode>
                <c:ptCount val="13"/>
                <c:pt idx="0">
                  <c:v>33</c:v>
                </c:pt>
                <c:pt idx="1">
                  <c:v>53</c:v>
                </c:pt>
                <c:pt idx="2">
                  <c:v>22</c:v>
                </c:pt>
                <c:pt idx="3">
                  <c:v>15</c:v>
                </c:pt>
                <c:pt idx="4">
                  <c:v>15</c:v>
                </c:pt>
                <c:pt idx="5">
                  <c:v>28</c:v>
                </c:pt>
                <c:pt idx="6" formatCode="0">
                  <c:v>13.599999999999998</c:v>
                </c:pt>
                <c:pt idx="7" formatCode="0">
                  <c:v>-0.80000000000000249</c:v>
                </c:pt>
                <c:pt idx="8" formatCode="0">
                  <c:v>-15.200000000000003</c:v>
                </c:pt>
                <c:pt idx="9" formatCode="0">
                  <c:v>-6.7250000000000014</c:v>
                </c:pt>
                <c:pt idx="10" formatCode="0">
                  <c:v>-14.7</c:v>
                </c:pt>
                <c:pt idx="11" formatCode="0">
                  <c:v>1.75</c:v>
                </c:pt>
                <c:pt idx="12" formatCode="0">
                  <c:v>18.2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193432"/>
        <c:axId val="272461192"/>
      </c:lineChart>
      <c:catAx>
        <c:axId val="27219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461192"/>
        <c:crosses val="autoZero"/>
        <c:auto val="1"/>
        <c:lblAlgn val="ctr"/>
        <c:lblOffset val="100"/>
        <c:tickLblSkip val="2"/>
        <c:noMultiLvlLbl val="0"/>
      </c:catAx>
      <c:valAx>
        <c:axId val="27246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19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SÖDERMANLAND!$B$22</c:f>
              <c:strCache>
                <c:ptCount val="1"/>
                <c:pt idx="0">
                  <c:v>Nyköping/Oxelösund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SÖDERMANLAND!$C$21:$O$21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SÖDERMANLAND!$C$22:$O$22</c:f>
              <c:numCache>
                <c:formatCode>General</c:formatCode>
                <c:ptCount val="13"/>
                <c:pt idx="0">
                  <c:v>80</c:v>
                </c:pt>
                <c:pt idx="1">
                  <c:v>151</c:v>
                </c:pt>
                <c:pt idx="2">
                  <c:v>102</c:v>
                </c:pt>
                <c:pt idx="3">
                  <c:v>56</c:v>
                </c:pt>
                <c:pt idx="4">
                  <c:v>11</c:v>
                </c:pt>
                <c:pt idx="5">
                  <c:v>73</c:v>
                </c:pt>
                <c:pt idx="6" formatCode="0">
                  <c:v>65.099999999999994</c:v>
                </c:pt>
                <c:pt idx="7" formatCode="0">
                  <c:v>57.199999999999989</c:v>
                </c:pt>
                <c:pt idx="8" formatCode="0">
                  <c:v>49.3</c:v>
                </c:pt>
                <c:pt idx="9" formatCode="0">
                  <c:v>73</c:v>
                </c:pt>
                <c:pt idx="10" formatCode="0">
                  <c:v>105</c:v>
                </c:pt>
                <c:pt idx="11" formatCode="0">
                  <c:v>96.699999999999989</c:v>
                </c:pt>
                <c:pt idx="12" formatCode="0">
                  <c:v>88.399999999999991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SÖDERMANLAND!$B$23</c:f>
              <c:strCache>
                <c:ptCount val="1"/>
                <c:pt idx="0">
                  <c:v>Eskilstuna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SÖDERMANLAND!$C$21:$O$21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SÖDERMANLAND!$C$23:$O$23</c:f>
              <c:numCache>
                <c:formatCode>General</c:formatCode>
                <c:ptCount val="13"/>
                <c:pt idx="0">
                  <c:v>100</c:v>
                </c:pt>
                <c:pt idx="1">
                  <c:v>118</c:v>
                </c:pt>
                <c:pt idx="2">
                  <c:v>72</c:v>
                </c:pt>
                <c:pt idx="3">
                  <c:v>56</c:v>
                </c:pt>
                <c:pt idx="4">
                  <c:v>53</c:v>
                </c:pt>
                <c:pt idx="5">
                  <c:v>60</c:v>
                </c:pt>
                <c:pt idx="6" formatCode="0">
                  <c:v>61.266666666666666</c:v>
                </c:pt>
                <c:pt idx="7" formatCode="0">
                  <c:v>62.533333333333324</c:v>
                </c:pt>
                <c:pt idx="8" formatCode="0">
                  <c:v>63.79999999999999</c:v>
                </c:pt>
                <c:pt idx="9" formatCode="0">
                  <c:v>66.224999999999994</c:v>
                </c:pt>
                <c:pt idx="10" formatCode="0">
                  <c:v>58.29999999999999</c:v>
                </c:pt>
                <c:pt idx="11" formatCode="0">
                  <c:v>68.649999999999991</c:v>
                </c:pt>
                <c:pt idx="12" formatCode="0">
                  <c:v>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SÖDERMANLAND!$B$24</c:f>
              <c:strCache>
                <c:ptCount val="1"/>
                <c:pt idx="0">
                  <c:v>Katrineholm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SÖDERMANLAND!$C$21:$O$21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SÖDERMANLAND!$C$24:$O$24</c:f>
              <c:numCache>
                <c:formatCode>General</c:formatCode>
                <c:ptCount val="13"/>
                <c:pt idx="0">
                  <c:v>83</c:v>
                </c:pt>
                <c:pt idx="1">
                  <c:v>146</c:v>
                </c:pt>
                <c:pt idx="2">
                  <c:v>56</c:v>
                </c:pt>
                <c:pt idx="3">
                  <c:v>28</c:v>
                </c:pt>
                <c:pt idx="4">
                  <c:v>50</c:v>
                </c:pt>
                <c:pt idx="5">
                  <c:v>79</c:v>
                </c:pt>
                <c:pt idx="6" formatCode="0">
                  <c:v>33.966666666666661</c:v>
                </c:pt>
                <c:pt idx="7" formatCode="0">
                  <c:v>-11.066666666666674</c:v>
                </c:pt>
                <c:pt idx="8" formatCode="0">
                  <c:v>-56.100000000000009</c:v>
                </c:pt>
                <c:pt idx="9" formatCode="0">
                  <c:v>-32.750000000000007</c:v>
                </c:pt>
                <c:pt idx="10" formatCode="0">
                  <c:v>-52.5</c:v>
                </c:pt>
                <c:pt idx="11" formatCode="0">
                  <c:v>-9.4000000000000021</c:v>
                </c:pt>
                <c:pt idx="12" formatCode="0">
                  <c:v>33.699999999999996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461976"/>
        <c:axId val="272462368"/>
      </c:lineChart>
      <c:catAx>
        <c:axId val="27246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462368"/>
        <c:crosses val="autoZero"/>
        <c:auto val="1"/>
        <c:lblAlgn val="ctr"/>
        <c:lblOffset val="100"/>
        <c:tickLblSkip val="2"/>
        <c:noMultiLvlLbl val="0"/>
      </c:catAx>
      <c:valAx>
        <c:axId val="27246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46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SÖDERMANLAND!$B$28</c:f>
              <c:strCache>
                <c:ptCount val="1"/>
                <c:pt idx="0">
                  <c:v>Nyköping/Oxelösund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strRef>
              <c:f>SÖDERMANLAND!$C$27:$O$27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SÖDERMANLAND!$C$28:$O$28</c:f>
              <c:numCache>
                <c:formatCode>General</c:formatCode>
                <c:ptCount val="13"/>
                <c:pt idx="0">
                  <c:v>43</c:v>
                </c:pt>
                <c:pt idx="1">
                  <c:v>26</c:v>
                </c:pt>
                <c:pt idx="2">
                  <c:v>38</c:v>
                </c:pt>
                <c:pt idx="3">
                  <c:v>20</c:v>
                </c:pt>
                <c:pt idx="4">
                  <c:v>10</c:v>
                </c:pt>
                <c:pt idx="5">
                  <c:v>11</c:v>
                </c:pt>
                <c:pt idx="6" formatCode="0">
                  <c:v>9.3666666666666671</c:v>
                </c:pt>
                <c:pt idx="7" formatCode="0">
                  <c:v>7.7333333333333343</c:v>
                </c:pt>
                <c:pt idx="8" formatCode="0">
                  <c:v>6.1000000000000023</c:v>
                </c:pt>
                <c:pt idx="9" formatCode="0">
                  <c:v>21.224999999999998</c:v>
                </c:pt>
                <c:pt idx="10" formatCode="0">
                  <c:v>38</c:v>
                </c:pt>
                <c:pt idx="11" formatCode="0">
                  <c:v>36.349999999999994</c:v>
                </c:pt>
                <c:pt idx="12" formatCode="0">
                  <c:v>34.699999999999996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SÖDERMANLAND!$B$29</c:f>
              <c:strCache>
                <c:ptCount val="1"/>
                <c:pt idx="0">
                  <c:v>Eskilstuna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strRef>
              <c:f>SÖDERMANLAND!$C$27:$O$27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SÖDERMANLAND!$C$29:$O$29</c:f>
              <c:numCache>
                <c:formatCode>General</c:formatCode>
                <c:ptCount val="13"/>
                <c:pt idx="0">
                  <c:v>26</c:v>
                </c:pt>
                <c:pt idx="1">
                  <c:v>28</c:v>
                </c:pt>
                <c:pt idx="2">
                  <c:v>18</c:v>
                </c:pt>
                <c:pt idx="3">
                  <c:v>20</c:v>
                </c:pt>
                <c:pt idx="4">
                  <c:v>6</c:v>
                </c:pt>
                <c:pt idx="5">
                  <c:v>18</c:v>
                </c:pt>
                <c:pt idx="6" formatCode="0">
                  <c:v>18.7</c:v>
                </c:pt>
                <c:pt idx="7" formatCode="0">
                  <c:v>19.399999999999999</c:v>
                </c:pt>
                <c:pt idx="8" formatCode="0">
                  <c:v>20.100000000000001</c:v>
                </c:pt>
                <c:pt idx="9" formatCode="0">
                  <c:v>17.524999999999999</c:v>
                </c:pt>
                <c:pt idx="10" formatCode="0">
                  <c:v>9.6</c:v>
                </c:pt>
                <c:pt idx="11" formatCode="0">
                  <c:v>14.95</c:v>
                </c:pt>
                <c:pt idx="12" formatCode="0">
                  <c:v>20.3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SÖDERMANLAND!$B$30</c:f>
              <c:strCache>
                <c:ptCount val="1"/>
                <c:pt idx="0">
                  <c:v>Katrineholm</c:v>
                </c:pt>
              </c:strCache>
            </c:strRef>
          </c:tx>
          <c:spPr>
            <a:ln w="381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dPt>
            <c:idx val="11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2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7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dPt>
            <c:idx val="18"/>
            <c:marker>
              <c:symbol val="none"/>
            </c:marker>
            <c:bubble3D val="0"/>
            <c:spPr>
              <a:ln w="38100" cap="rnd">
                <a:solidFill>
                  <a:srgbClr val="FB4F14"/>
                </a:solidFill>
                <a:prstDash val="sysDot"/>
                <a:round/>
              </a:ln>
              <a:effectLst/>
            </c:spPr>
          </c:dPt>
          <c:cat>
            <c:strRef>
              <c:f>SÖDERMANLAND!$C$27:$O$27</c:f>
              <c:strCache>
                <c:ptCount val="13"/>
                <c:pt idx="0">
                  <c:v>2011</c:v>
                </c:pt>
                <c:pt idx="1">
                  <c:v>2011</c:v>
                </c:pt>
                <c:pt idx="2">
                  <c:v>2012</c:v>
                </c:pt>
                <c:pt idx="3">
                  <c:v>2012</c:v>
                </c:pt>
                <c:pt idx="4">
                  <c:v>2013</c:v>
                </c:pt>
                <c:pt idx="5">
                  <c:v>2013</c:v>
                </c:pt>
                <c:pt idx="6">
                  <c:v>2014</c:v>
                </c:pt>
                <c:pt idx="7">
                  <c:v>2014</c:v>
                </c:pt>
                <c:pt idx="8">
                  <c:v>2015</c:v>
                </c:pt>
                <c:pt idx="9">
                  <c:v>2015</c:v>
                </c:pt>
                <c:pt idx="10">
                  <c:v>2016</c:v>
                </c:pt>
                <c:pt idx="11">
                  <c:v>2016</c:v>
                </c:pt>
                <c:pt idx="12">
                  <c:v>prognos</c:v>
                </c:pt>
              </c:strCache>
            </c:strRef>
          </c:cat>
          <c:val>
            <c:numRef>
              <c:f>SÖDERMANLAND!$C$30:$O$30</c:f>
              <c:numCache>
                <c:formatCode>General</c:formatCode>
                <c:ptCount val="13"/>
                <c:pt idx="0">
                  <c:v>26</c:v>
                </c:pt>
                <c:pt idx="1">
                  <c:v>36</c:v>
                </c:pt>
                <c:pt idx="2">
                  <c:v>2</c:v>
                </c:pt>
                <c:pt idx="3">
                  <c:v>0</c:v>
                </c:pt>
                <c:pt idx="4">
                  <c:v>-4</c:v>
                </c:pt>
                <c:pt idx="5">
                  <c:v>19</c:v>
                </c:pt>
                <c:pt idx="6" formatCode="0">
                  <c:v>8.0666666666666664</c:v>
                </c:pt>
                <c:pt idx="7" formatCode="0">
                  <c:v>-2.8666666666666663</c:v>
                </c:pt>
                <c:pt idx="8" formatCode="0">
                  <c:v>-13.8</c:v>
                </c:pt>
                <c:pt idx="9" formatCode="0">
                  <c:v>-4.1750000000000007</c:v>
                </c:pt>
                <c:pt idx="10" formatCode="0">
                  <c:v>-3.0000000000000027</c:v>
                </c:pt>
                <c:pt idx="11" formatCode="0">
                  <c:v>5.4499999999999993</c:v>
                </c:pt>
                <c:pt idx="12" formatCode="0">
                  <c:v>13.900000000000002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463152"/>
        <c:axId val="272463544"/>
      </c:lineChart>
      <c:catAx>
        <c:axId val="27246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463544"/>
        <c:crosses val="autoZero"/>
        <c:auto val="1"/>
        <c:lblAlgn val="ctr"/>
        <c:lblOffset val="100"/>
        <c:tickLblSkip val="2"/>
        <c:noMultiLvlLbl val="0"/>
      </c:catAx>
      <c:valAx>
        <c:axId val="27246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46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72464328"/>
        <c:axId val="272464720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95072"/>
        <c:axId val="272694680"/>
      </c:lineChart>
      <c:catAx>
        <c:axId val="27246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72464720"/>
        <c:crosses val="autoZero"/>
        <c:auto val="1"/>
        <c:lblAlgn val="ctr"/>
        <c:lblOffset val="100"/>
        <c:noMultiLvlLbl val="0"/>
      </c:catAx>
      <c:valAx>
        <c:axId val="272464720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464328"/>
        <c:crosses val="autoZero"/>
        <c:crossBetween val="between"/>
      </c:valAx>
      <c:valAx>
        <c:axId val="27269468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72695072"/>
        <c:crosses val="max"/>
        <c:crossBetween val="between"/>
      </c:valAx>
      <c:catAx>
        <c:axId val="27269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2694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Sektorer'!$B$13:$C$13</c:f>
              <c:strCache>
                <c:ptCount val="2"/>
                <c:pt idx="0">
                  <c:v>Södermanland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Sektorer'!$D$13:$AL$13</c:f>
              <c:numCache>
                <c:formatCode>0</c:formatCode>
                <c:ptCount val="35"/>
                <c:pt idx="0" formatCode="General">
                  <c:v>16</c:v>
                </c:pt>
                <c:pt idx="1">
                  <c:v>20</c:v>
                </c:pt>
                <c:pt idx="2" formatCode="General">
                  <c:v>24</c:v>
                </c:pt>
                <c:pt idx="3" formatCode="General">
                  <c:v>3</c:v>
                </c:pt>
                <c:pt idx="4" formatCode="General">
                  <c:v>11</c:v>
                </c:pt>
                <c:pt idx="5" formatCode="General">
                  <c:v>-4</c:v>
                </c:pt>
                <c:pt idx="6" formatCode="General">
                  <c:v>4</c:v>
                </c:pt>
                <c:pt idx="7" formatCode="General">
                  <c:v>3</c:v>
                </c:pt>
                <c:pt idx="8" formatCode="General">
                  <c:v>6</c:v>
                </c:pt>
                <c:pt idx="9" formatCode="General">
                  <c:v>11</c:v>
                </c:pt>
                <c:pt idx="10" formatCode="General">
                  <c:v>10</c:v>
                </c:pt>
                <c:pt idx="11" formatCode="General">
                  <c:v>14</c:v>
                </c:pt>
                <c:pt idx="12" formatCode="General">
                  <c:v>7</c:v>
                </c:pt>
                <c:pt idx="13" formatCode="General">
                  <c:v>33</c:v>
                </c:pt>
                <c:pt idx="14" formatCode="General">
                  <c:v>18</c:v>
                </c:pt>
                <c:pt idx="15" formatCode="General">
                  <c:v>31</c:v>
                </c:pt>
                <c:pt idx="16" formatCode="General">
                  <c:v>6</c:v>
                </c:pt>
                <c:pt idx="17" formatCode="General">
                  <c:v>4</c:v>
                </c:pt>
                <c:pt idx="18" formatCode="General">
                  <c:v>-19</c:v>
                </c:pt>
                <c:pt idx="19" formatCode="General">
                  <c:v>-32</c:v>
                </c:pt>
                <c:pt idx="20" formatCode="General">
                  <c:v>3</c:v>
                </c:pt>
                <c:pt idx="21" formatCode="General">
                  <c:v>36</c:v>
                </c:pt>
                <c:pt idx="22" formatCode="General">
                  <c:v>23</c:v>
                </c:pt>
                <c:pt idx="23" formatCode="General">
                  <c:v>47</c:v>
                </c:pt>
                <c:pt idx="24" formatCode="General">
                  <c:v>4</c:v>
                </c:pt>
                <c:pt idx="25" formatCode="General">
                  <c:v>2</c:v>
                </c:pt>
                <c:pt idx="26" formatCode="General">
                  <c:v>3</c:v>
                </c:pt>
                <c:pt idx="27" formatCode="General">
                  <c:v>24</c:v>
                </c:pt>
                <c:pt idx="28">
                  <c:v>14.466666666666667</c:v>
                </c:pt>
                <c:pt idx="29">
                  <c:v>4.9333333333333345</c:v>
                </c:pt>
                <c:pt idx="30">
                  <c:v>-4.5999999999999988</c:v>
                </c:pt>
                <c:pt idx="31">
                  <c:v>0.4000000000000008</c:v>
                </c:pt>
                <c:pt idx="32">
                  <c:v>5.4</c:v>
                </c:pt>
                <c:pt idx="33">
                  <c:v>10.8</c:v>
                </c:pt>
                <c:pt idx="34">
                  <c:v>16.2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Sektorer'!$B$14:$C$14</c:f>
              <c:strCache>
                <c:ptCount val="2"/>
                <c:pt idx="0">
                  <c:v>Södermanland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Sektorer'!$D$14:$AL$14</c:f>
              <c:numCache>
                <c:formatCode>0</c:formatCode>
                <c:ptCount val="35"/>
                <c:pt idx="0" formatCode="General">
                  <c:v>7</c:v>
                </c:pt>
                <c:pt idx="1">
                  <c:v>16.5</c:v>
                </c:pt>
                <c:pt idx="2" formatCode="General">
                  <c:v>26</c:v>
                </c:pt>
                <c:pt idx="3" formatCode="General">
                  <c:v>13</c:v>
                </c:pt>
                <c:pt idx="4" formatCode="General">
                  <c:v>11</c:v>
                </c:pt>
                <c:pt idx="5" formatCode="General">
                  <c:v>12</c:v>
                </c:pt>
                <c:pt idx="6" formatCode="General">
                  <c:v>2</c:v>
                </c:pt>
                <c:pt idx="7" formatCode="General">
                  <c:v>-1</c:v>
                </c:pt>
                <c:pt idx="8" formatCode="General">
                  <c:v>3</c:v>
                </c:pt>
                <c:pt idx="9" formatCode="General">
                  <c:v>5</c:v>
                </c:pt>
                <c:pt idx="10" formatCode="General">
                  <c:v>2</c:v>
                </c:pt>
                <c:pt idx="11" formatCode="General">
                  <c:v>9</c:v>
                </c:pt>
                <c:pt idx="12" formatCode="General">
                  <c:v>1</c:v>
                </c:pt>
                <c:pt idx="13" formatCode="General">
                  <c:v>6</c:v>
                </c:pt>
                <c:pt idx="14" formatCode="General">
                  <c:v>19</c:v>
                </c:pt>
                <c:pt idx="15" formatCode="General">
                  <c:v>15</c:v>
                </c:pt>
                <c:pt idx="16" formatCode="General">
                  <c:v>14</c:v>
                </c:pt>
                <c:pt idx="17" formatCode="General">
                  <c:v>19</c:v>
                </c:pt>
                <c:pt idx="18" formatCode="General">
                  <c:v>1</c:v>
                </c:pt>
                <c:pt idx="19" formatCode="General">
                  <c:v>-16</c:v>
                </c:pt>
                <c:pt idx="20" formatCode="General">
                  <c:v>-3</c:v>
                </c:pt>
                <c:pt idx="21" formatCode="General">
                  <c:v>7</c:v>
                </c:pt>
                <c:pt idx="22" formatCode="General">
                  <c:v>10</c:v>
                </c:pt>
                <c:pt idx="23" formatCode="General">
                  <c:v>11</c:v>
                </c:pt>
                <c:pt idx="24" formatCode="General">
                  <c:v>7</c:v>
                </c:pt>
                <c:pt idx="25" formatCode="General">
                  <c:v>20</c:v>
                </c:pt>
                <c:pt idx="26" formatCode="General">
                  <c:v>6</c:v>
                </c:pt>
                <c:pt idx="27" formatCode="General">
                  <c:v>6</c:v>
                </c:pt>
                <c:pt idx="28">
                  <c:v>0.73333333333333384</c:v>
                </c:pt>
                <c:pt idx="29">
                  <c:v>-4.5333333333333323</c:v>
                </c:pt>
                <c:pt idx="30">
                  <c:v>-9.7999999999999989</c:v>
                </c:pt>
                <c:pt idx="31">
                  <c:v>-1.5499999999999994</c:v>
                </c:pt>
                <c:pt idx="32">
                  <c:v>6.7</c:v>
                </c:pt>
                <c:pt idx="33">
                  <c:v>7</c:v>
                </c:pt>
                <c:pt idx="34">
                  <c:v>7.3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007448"/>
        <c:axId val="157975344"/>
      </c:lineChart>
      <c:catAx>
        <c:axId val="156007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975344"/>
        <c:crosses val="autoZero"/>
        <c:auto val="1"/>
        <c:lblAlgn val="ctr"/>
        <c:lblOffset val="100"/>
        <c:tickLblSkip val="2"/>
        <c:noMultiLvlLbl val="0"/>
      </c:catAx>
      <c:valAx>
        <c:axId val="15797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600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Län'!$B$13</c:f>
              <c:strCache>
                <c:ptCount val="1"/>
                <c:pt idx="0">
                  <c:v>Södermanland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Län'!$C$12:$AU$12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Län'!$C$13:$AU$13</c:f>
              <c:numCache>
                <c:formatCode>0</c:formatCode>
                <c:ptCount val="45"/>
                <c:pt idx="0" formatCode="General">
                  <c:v>33</c:v>
                </c:pt>
                <c:pt idx="1">
                  <c:v>38.5</c:v>
                </c:pt>
                <c:pt idx="2">
                  <c:v>44</c:v>
                </c:pt>
                <c:pt idx="3">
                  <c:v>32.5</c:v>
                </c:pt>
                <c:pt idx="4">
                  <c:v>21</c:v>
                </c:pt>
                <c:pt idx="5">
                  <c:v>34</c:v>
                </c:pt>
                <c:pt idx="6">
                  <c:v>47</c:v>
                </c:pt>
                <c:pt idx="7">
                  <c:v>30</c:v>
                </c:pt>
                <c:pt idx="8">
                  <c:v>13</c:v>
                </c:pt>
                <c:pt idx="9">
                  <c:v>26.5</c:v>
                </c:pt>
                <c:pt idx="10" formatCode="General">
                  <c:v>40</c:v>
                </c:pt>
                <c:pt idx="11" formatCode="General">
                  <c:v>48</c:v>
                </c:pt>
                <c:pt idx="12" formatCode="General">
                  <c:v>59</c:v>
                </c:pt>
                <c:pt idx="13" formatCode="General">
                  <c:v>37</c:v>
                </c:pt>
                <c:pt idx="14" formatCode="General">
                  <c:v>26</c:v>
                </c:pt>
                <c:pt idx="15" formatCode="General">
                  <c:v>32</c:v>
                </c:pt>
                <c:pt idx="16" formatCode="General">
                  <c:v>31</c:v>
                </c:pt>
                <c:pt idx="17" formatCode="General">
                  <c:v>11</c:v>
                </c:pt>
                <c:pt idx="18" formatCode="General">
                  <c:v>13</c:v>
                </c:pt>
                <c:pt idx="19" formatCode="General">
                  <c:v>30</c:v>
                </c:pt>
                <c:pt idx="20" formatCode="General">
                  <c:v>29</c:v>
                </c:pt>
                <c:pt idx="21" formatCode="General">
                  <c:v>28</c:v>
                </c:pt>
                <c:pt idx="22" formatCode="General">
                  <c:v>42</c:v>
                </c:pt>
                <c:pt idx="23" formatCode="General">
                  <c:v>50</c:v>
                </c:pt>
                <c:pt idx="24" formatCode="General">
                  <c:v>46</c:v>
                </c:pt>
                <c:pt idx="25" formatCode="General">
                  <c:v>51</c:v>
                </c:pt>
                <c:pt idx="26" formatCode="General">
                  <c:v>58</c:v>
                </c:pt>
                <c:pt idx="27" formatCode="General">
                  <c:v>29</c:v>
                </c:pt>
                <c:pt idx="28" formatCode="General">
                  <c:v>-10</c:v>
                </c:pt>
                <c:pt idx="29" formatCode="General">
                  <c:v>-7</c:v>
                </c:pt>
                <c:pt idx="30" formatCode="General">
                  <c:v>5</c:v>
                </c:pt>
                <c:pt idx="31" formatCode="General">
                  <c:v>41</c:v>
                </c:pt>
                <c:pt idx="32" formatCode="General">
                  <c:v>30</c:v>
                </c:pt>
                <c:pt idx="33" formatCode="General">
                  <c:v>59</c:v>
                </c:pt>
                <c:pt idx="34" formatCode="General">
                  <c:v>36</c:v>
                </c:pt>
                <c:pt idx="35" formatCode="General">
                  <c:v>19</c:v>
                </c:pt>
                <c:pt idx="36" formatCode="General">
                  <c:v>11</c:v>
                </c:pt>
                <c:pt idx="37" formatCode="General">
                  <c:v>30</c:v>
                </c:pt>
                <c:pt idx="38">
                  <c:v>27.733333333333334</c:v>
                </c:pt>
                <c:pt idx="39">
                  <c:v>25.466666666666669</c:v>
                </c:pt>
                <c:pt idx="40">
                  <c:v>23.200000000000003</c:v>
                </c:pt>
                <c:pt idx="41">
                  <c:v>22.85</c:v>
                </c:pt>
                <c:pt idx="42">
                  <c:v>22.5</c:v>
                </c:pt>
                <c:pt idx="43">
                  <c:v>26.25</c:v>
                </c:pt>
                <c:pt idx="44">
                  <c:v>30.000000000000004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Län'!$B$14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Län'!$C$12:$AU$12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Län'!$C$14:$AU$14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48672"/>
        <c:axId val="83729880"/>
      </c:lineChart>
      <c:catAx>
        <c:axId val="1584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3729880"/>
        <c:crosses val="autoZero"/>
        <c:auto val="1"/>
        <c:lblAlgn val="ctr"/>
        <c:lblOffset val="100"/>
        <c:noMultiLvlLbl val="0"/>
      </c:catAx>
      <c:valAx>
        <c:axId val="8372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844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län'!$B$13:$C$13</c:f>
              <c:strCache>
                <c:ptCount val="2"/>
                <c:pt idx="0">
                  <c:v>Södermanland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län'!$D$13:$AL$13</c:f>
              <c:numCache>
                <c:formatCode>0</c:formatCode>
                <c:ptCount val="35"/>
                <c:pt idx="0" formatCode="General">
                  <c:v>51</c:v>
                </c:pt>
                <c:pt idx="1">
                  <c:v>56</c:v>
                </c:pt>
                <c:pt idx="2" formatCode="General">
                  <c:v>61</c:v>
                </c:pt>
                <c:pt idx="3" formatCode="General">
                  <c:v>27</c:v>
                </c:pt>
                <c:pt idx="4" formatCode="General">
                  <c:v>25</c:v>
                </c:pt>
                <c:pt idx="5" formatCode="General">
                  <c:v>33</c:v>
                </c:pt>
                <c:pt idx="6" formatCode="General">
                  <c:v>21</c:v>
                </c:pt>
                <c:pt idx="7" formatCode="General">
                  <c:v>6</c:v>
                </c:pt>
                <c:pt idx="8" formatCode="General">
                  <c:v>22</c:v>
                </c:pt>
                <c:pt idx="9" formatCode="General">
                  <c:v>40</c:v>
                </c:pt>
                <c:pt idx="10" formatCode="General">
                  <c:v>31</c:v>
                </c:pt>
                <c:pt idx="11" formatCode="General">
                  <c:v>19</c:v>
                </c:pt>
                <c:pt idx="12" formatCode="General">
                  <c:v>40</c:v>
                </c:pt>
                <c:pt idx="13" formatCode="General">
                  <c:v>55</c:v>
                </c:pt>
                <c:pt idx="14" formatCode="General">
                  <c:v>59</c:v>
                </c:pt>
                <c:pt idx="15" formatCode="General">
                  <c:v>55</c:v>
                </c:pt>
                <c:pt idx="16" formatCode="General">
                  <c:v>57</c:v>
                </c:pt>
                <c:pt idx="17" formatCode="General">
                  <c:v>19</c:v>
                </c:pt>
                <c:pt idx="18" formatCode="General">
                  <c:v>-28</c:v>
                </c:pt>
                <c:pt idx="19" formatCode="General">
                  <c:v>-10</c:v>
                </c:pt>
                <c:pt idx="20" formatCode="General">
                  <c:v>3</c:v>
                </c:pt>
                <c:pt idx="21" formatCode="General">
                  <c:v>61</c:v>
                </c:pt>
                <c:pt idx="22" formatCode="General">
                  <c:v>31</c:v>
                </c:pt>
                <c:pt idx="23" formatCode="General">
                  <c:v>58</c:v>
                </c:pt>
                <c:pt idx="24" formatCode="General">
                  <c:v>37</c:v>
                </c:pt>
                <c:pt idx="25" formatCode="General">
                  <c:v>14</c:v>
                </c:pt>
                <c:pt idx="26" formatCode="General">
                  <c:v>-8</c:v>
                </c:pt>
                <c:pt idx="27" formatCode="General">
                  <c:v>36</c:v>
                </c:pt>
                <c:pt idx="28">
                  <c:v>31.4</c:v>
                </c:pt>
                <c:pt idx="29">
                  <c:v>26.799999999999997</c:v>
                </c:pt>
                <c:pt idx="30">
                  <c:v>22.2</c:v>
                </c:pt>
                <c:pt idx="31">
                  <c:v>23.9</c:v>
                </c:pt>
                <c:pt idx="32">
                  <c:v>25.6</c:v>
                </c:pt>
                <c:pt idx="33">
                  <c:v>27.950000000000003</c:v>
                </c:pt>
                <c:pt idx="34">
                  <c:v>30.3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län'!$B$14:$C$14</c:f>
              <c:strCache>
                <c:ptCount val="2"/>
                <c:pt idx="0">
                  <c:v>Södermanland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län'!$D$14:$AL$14</c:f>
              <c:numCache>
                <c:formatCode>0</c:formatCode>
                <c:ptCount val="35"/>
                <c:pt idx="0" formatCode="General">
                  <c:v>46</c:v>
                </c:pt>
                <c:pt idx="1">
                  <c:v>51</c:v>
                </c:pt>
                <c:pt idx="2" formatCode="General">
                  <c:v>56</c:v>
                </c:pt>
                <c:pt idx="3" formatCode="General">
                  <c:v>53</c:v>
                </c:pt>
                <c:pt idx="4" formatCode="General">
                  <c:v>27</c:v>
                </c:pt>
                <c:pt idx="5" formatCode="General">
                  <c:v>30</c:v>
                </c:pt>
                <c:pt idx="6" formatCode="General">
                  <c:v>48</c:v>
                </c:pt>
                <c:pt idx="7" formatCode="General">
                  <c:v>21</c:v>
                </c:pt>
                <c:pt idx="8" formatCode="General">
                  <c:v>-1</c:v>
                </c:pt>
                <c:pt idx="9" formatCode="General">
                  <c:v>15</c:v>
                </c:pt>
                <c:pt idx="10" formatCode="General">
                  <c:v>27</c:v>
                </c:pt>
                <c:pt idx="11" formatCode="General">
                  <c:v>39</c:v>
                </c:pt>
                <c:pt idx="12" formatCode="General">
                  <c:v>45</c:v>
                </c:pt>
                <c:pt idx="13" formatCode="General">
                  <c:v>43</c:v>
                </c:pt>
                <c:pt idx="14" formatCode="General">
                  <c:v>27</c:v>
                </c:pt>
                <c:pt idx="15" formatCode="General">
                  <c:v>46</c:v>
                </c:pt>
                <c:pt idx="16" formatCode="General">
                  <c:v>58</c:v>
                </c:pt>
                <c:pt idx="17" formatCode="General">
                  <c:v>40</c:v>
                </c:pt>
                <c:pt idx="18" formatCode="General">
                  <c:v>14</c:v>
                </c:pt>
                <c:pt idx="19" formatCode="General">
                  <c:v>-4</c:v>
                </c:pt>
                <c:pt idx="20" formatCode="General">
                  <c:v>6</c:v>
                </c:pt>
                <c:pt idx="21" formatCode="General">
                  <c:v>22</c:v>
                </c:pt>
                <c:pt idx="22" formatCode="General">
                  <c:v>26</c:v>
                </c:pt>
                <c:pt idx="23" formatCode="General">
                  <c:v>64</c:v>
                </c:pt>
                <c:pt idx="24" formatCode="General">
                  <c:v>34</c:v>
                </c:pt>
                <c:pt idx="25" formatCode="General">
                  <c:v>40</c:v>
                </c:pt>
                <c:pt idx="26" formatCode="General">
                  <c:v>28</c:v>
                </c:pt>
                <c:pt idx="27" formatCode="General">
                  <c:v>24</c:v>
                </c:pt>
                <c:pt idx="28">
                  <c:v>23.866666666666667</c:v>
                </c:pt>
                <c:pt idx="29">
                  <c:v>23.733333333333334</c:v>
                </c:pt>
                <c:pt idx="30">
                  <c:v>23.6</c:v>
                </c:pt>
                <c:pt idx="31">
                  <c:v>22.5</c:v>
                </c:pt>
                <c:pt idx="32">
                  <c:v>21.4</c:v>
                </c:pt>
                <c:pt idx="33">
                  <c:v>25.65</c:v>
                </c:pt>
                <c:pt idx="34">
                  <c:v>29.9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30664"/>
        <c:axId val="83731056"/>
      </c:lineChart>
      <c:catAx>
        <c:axId val="83730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3731056"/>
        <c:crosses val="autoZero"/>
        <c:auto val="1"/>
        <c:lblAlgn val="ctr"/>
        <c:lblOffset val="100"/>
        <c:tickLblSkip val="2"/>
        <c:noMultiLvlLbl val="0"/>
      </c:catAx>
      <c:valAx>
        <c:axId val="8373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373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'!$F$3</c:f>
              <c:strCache>
                <c:ptCount val="1"/>
                <c:pt idx="0">
                  <c:v>Södermanlands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'!$F$4:$F$10</c:f>
              <c:numCache>
                <c:formatCode>0%</c:formatCode>
                <c:ptCount val="7"/>
                <c:pt idx="0">
                  <c:v>0.53200000000000003</c:v>
                </c:pt>
                <c:pt idx="1">
                  <c:v>0.13300000000000001</c:v>
                </c:pt>
                <c:pt idx="2">
                  <c:v>5.3999999999999999E-2</c:v>
                </c:pt>
                <c:pt idx="3">
                  <c:v>9.8000000000000004E-2</c:v>
                </c:pt>
                <c:pt idx="4">
                  <c:v>6.0000000000000001E-3</c:v>
                </c:pt>
                <c:pt idx="5">
                  <c:v>0.151</c:v>
                </c:pt>
                <c:pt idx="6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3731840"/>
        <c:axId val="83732232"/>
      </c:barChart>
      <c:catAx>
        <c:axId val="83731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3732232"/>
        <c:crosses val="autoZero"/>
        <c:auto val="1"/>
        <c:lblAlgn val="ctr"/>
        <c:lblOffset val="100"/>
        <c:noMultiLvlLbl val="0"/>
      </c:catAx>
      <c:valAx>
        <c:axId val="8373223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373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Län'!$B$13</c:f>
              <c:strCache>
                <c:ptCount val="1"/>
                <c:pt idx="0">
                  <c:v>Södermanland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Län'!$C$12:$AU$12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Län'!$C$13:$AU$13</c:f>
              <c:numCache>
                <c:formatCode>0</c:formatCode>
                <c:ptCount val="45"/>
                <c:pt idx="0">
                  <c:v>35</c:v>
                </c:pt>
                <c:pt idx="1">
                  <c:v>37.5</c:v>
                </c:pt>
                <c:pt idx="2">
                  <c:v>40</c:v>
                </c:pt>
                <c:pt idx="3">
                  <c:v>38.5</c:v>
                </c:pt>
                <c:pt idx="4">
                  <c:v>37</c:v>
                </c:pt>
                <c:pt idx="5">
                  <c:v>37.5</c:v>
                </c:pt>
                <c:pt idx="6">
                  <c:v>38</c:v>
                </c:pt>
                <c:pt idx="7">
                  <c:v>36.5</c:v>
                </c:pt>
                <c:pt idx="8">
                  <c:v>35</c:v>
                </c:pt>
                <c:pt idx="9">
                  <c:v>45</c:v>
                </c:pt>
                <c:pt idx="10">
                  <c:v>55</c:v>
                </c:pt>
                <c:pt idx="11">
                  <c:v>58</c:v>
                </c:pt>
                <c:pt idx="12">
                  <c:v>69</c:v>
                </c:pt>
                <c:pt idx="13">
                  <c:v>40</c:v>
                </c:pt>
                <c:pt idx="14" formatCode="General">
                  <c:v>41</c:v>
                </c:pt>
                <c:pt idx="15" formatCode="General">
                  <c:v>41</c:v>
                </c:pt>
                <c:pt idx="16" formatCode="General">
                  <c:v>22</c:v>
                </c:pt>
                <c:pt idx="17" formatCode="General">
                  <c:v>17</c:v>
                </c:pt>
                <c:pt idx="18" formatCode="General">
                  <c:v>9</c:v>
                </c:pt>
                <c:pt idx="19" formatCode="General">
                  <c:v>29</c:v>
                </c:pt>
                <c:pt idx="20" formatCode="General">
                  <c:v>40</c:v>
                </c:pt>
                <c:pt idx="21" formatCode="General">
                  <c:v>37</c:v>
                </c:pt>
                <c:pt idx="22" formatCode="General">
                  <c:v>40</c:v>
                </c:pt>
                <c:pt idx="23" formatCode="General">
                  <c:v>45</c:v>
                </c:pt>
                <c:pt idx="24" formatCode="General">
                  <c:v>53</c:v>
                </c:pt>
                <c:pt idx="25" formatCode="General">
                  <c:v>49</c:v>
                </c:pt>
                <c:pt idx="26" formatCode="General">
                  <c:v>47</c:v>
                </c:pt>
                <c:pt idx="27" formatCode="General">
                  <c:v>31</c:v>
                </c:pt>
                <c:pt idx="28" formatCode="General">
                  <c:v>12</c:v>
                </c:pt>
                <c:pt idx="29" formatCode="General">
                  <c:v>0.5</c:v>
                </c:pt>
                <c:pt idx="30" formatCode="General">
                  <c:v>3</c:v>
                </c:pt>
                <c:pt idx="31" formatCode="General">
                  <c:v>33</c:v>
                </c:pt>
                <c:pt idx="32" formatCode="General">
                  <c:v>41</c:v>
                </c:pt>
                <c:pt idx="33" formatCode="General">
                  <c:v>53</c:v>
                </c:pt>
                <c:pt idx="34" formatCode="General">
                  <c:v>44</c:v>
                </c:pt>
                <c:pt idx="35" formatCode="General">
                  <c:v>22</c:v>
                </c:pt>
                <c:pt idx="36" formatCode="General">
                  <c:v>15</c:v>
                </c:pt>
                <c:pt idx="37" formatCode="General">
                  <c:v>27</c:v>
                </c:pt>
                <c:pt idx="38">
                  <c:v>25.9</c:v>
                </c:pt>
                <c:pt idx="39">
                  <c:v>24.8</c:v>
                </c:pt>
                <c:pt idx="40">
                  <c:v>23.700000000000003</c:v>
                </c:pt>
                <c:pt idx="41">
                  <c:v>25.300000000000004</c:v>
                </c:pt>
                <c:pt idx="42">
                  <c:v>26.900000000000002</c:v>
                </c:pt>
                <c:pt idx="43">
                  <c:v>29.550000000000004</c:v>
                </c:pt>
                <c:pt idx="44">
                  <c:v>32.200000000000003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Län'!$B$14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Län'!$C$12:$AU$12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Län'!$C$14:$AU$14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733016"/>
        <c:axId val="157477016"/>
      </c:lineChart>
      <c:catAx>
        <c:axId val="83733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77016"/>
        <c:crosses val="autoZero"/>
        <c:auto val="1"/>
        <c:lblAlgn val="ctr"/>
        <c:lblOffset val="100"/>
        <c:tickLblSkip val="2"/>
        <c:noMultiLvlLbl val="0"/>
      </c:catAx>
      <c:valAx>
        <c:axId val="15747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373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län'!$B$13:$C$13</c:f>
              <c:strCache>
                <c:ptCount val="2"/>
                <c:pt idx="0">
                  <c:v>Södermanland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län'!$D$13:$AL$13</c:f>
              <c:numCache>
                <c:formatCode>0</c:formatCode>
                <c:ptCount val="35"/>
                <c:pt idx="0" formatCode="General">
                  <c:v>53</c:v>
                </c:pt>
                <c:pt idx="1">
                  <c:v>58.5</c:v>
                </c:pt>
                <c:pt idx="2" formatCode="General">
                  <c:v>64</c:v>
                </c:pt>
                <c:pt idx="3" formatCode="General">
                  <c:v>38</c:v>
                </c:pt>
                <c:pt idx="4" formatCode="General">
                  <c:v>47</c:v>
                </c:pt>
                <c:pt idx="5" formatCode="General">
                  <c:v>44</c:v>
                </c:pt>
                <c:pt idx="6" formatCode="General">
                  <c:v>26</c:v>
                </c:pt>
                <c:pt idx="7" formatCode="General">
                  <c:v>6</c:v>
                </c:pt>
                <c:pt idx="8" formatCode="General">
                  <c:v>5</c:v>
                </c:pt>
                <c:pt idx="9" formatCode="General">
                  <c:v>42</c:v>
                </c:pt>
                <c:pt idx="10" formatCode="General">
                  <c:v>61</c:v>
                </c:pt>
                <c:pt idx="11" formatCode="General">
                  <c:v>36</c:v>
                </c:pt>
                <c:pt idx="12" formatCode="General">
                  <c:v>51</c:v>
                </c:pt>
                <c:pt idx="13" formatCode="General">
                  <c:v>56</c:v>
                </c:pt>
                <c:pt idx="14" formatCode="General">
                  <c:v>58</c:v>
                </c:pt>
                <c:pt idx="15" formatCode="General">
                  <c:v>61</c:v>
                </c:pt>
                <c:pt idx="16" formatCode="General">
                  <c:v>50</c:v>
                </c:pt>
                <c:pt idx="17" formatCode="General">
                  <c:v>22</c:v>
                </c:pt>
                <c:pt idx="18" formatCode="General">
                  <c:v>10</c:v>
                </c:pt>
                <c:pt idx="19" formatCode="General">
                  <c:v>-8</c:v>
                </c:pt>
                <c:pt idx="20" formatCode="General">
                  <c:v>-12</c:v>
                </c:pt>
                <c:pt idx="21" formatCode="General">
                  <c:v>55</c:v>
                </c:pt>
                <c:pt idx="22" formatCode="General">
                  <c:v>39</c:v>
                </c:pt>
                <c:pt idx="23" formatCode="General">
                  <c:v>64</c:v>
                </c:pt>
                <c:pt idx="24" formatCode="General">
                  <c:v>68</c:v>
                </c:pt>
                <c:pt idx="25" formatCode="General">
                  <c:v>10</c:v>
                </c:pt>
                <c:pt idx="26" formatCode="General">
                  <c:v>1</c:v>
                </c:pt>
                <c:pt idx="27" formatCode="General">
                  <c:v>33</c:v>
                </c:pt>
                <c:pt idx="28">
                  <c:v>29.2</c:v>
                </c:pt>
                <c:pt idx="29">
                  <c:v>25.4</c:v>
                </c:pt>
                <c:pt idx="30">
                  <c:v>21.6</c:v>
                </c:pt>
                <c:pt idx="31">
                  <c:v>35</c:v>
                </c:pt>
                <c:pt idx="32">
                  <c:v>48.4</c:v>
                </c:pt>
                <c:pt idx="33">
                  <c:v>41</c:v>
                </c:pt>
                <c:pt idx="34">
                  <c:v>33.6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län'!$B$14:$C$14</c:f>
              <c:strCache>
                <c:ptCount val="2"/>
                <c:pt idx="0">
                  <c:v>Södermanland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län'!$D$12:$AL$12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län'!$D$14:$AL$14</c:f>
              <c:numCache>
                <c:formatCode>0</c:formatCode>
                <c:ptCount val="35"/>
                <c:pt idx="0" formatCode="General">
                  <c:v>60</c:v>
                </c:pt>
                <c:pt idx="1">
                  <c:v>62</c:v>
                </c:pt>
                <c:pt idx="2" formatCode="General">
                  <c:v>64</c:v>
                </c:pt>
                <c:pt idx="3" formatCode="General">
                  <c:v>42</c:v>
                </c:pt>
                <c:pt idx="4" formatCode="General">
                  <c:v>38</c:v>
                </c:pt>
                <c:pt idx="5" formatCode="General">
                  <c:v>39</c:v>
                </c:pt>
                <c:pt idx="6" formatCode="General">
                  <c:v>20</c:v>
                </c:pt>
                <c:pt idx="7" formatCode="General">
                  <c:v>26</c:v>
                </c:pt>
                <c:pt idx="8" formatCode="General">
                  <c:v>11</c:v>
                </c:pt>
                <c:pt idx="9" formatCode="General">
                  <c:v>21</c:v>
                </c:pt>
                <c:pt idx="10" formatCode="General">
                  <c:v>27</c:v>
                </c:pt>
                <c:pt idx="11" formatCode="General">
                  <c:v>38</c:v>
                </c:pt>
                <c:pt idx="12" formatCode="General">
                  <c:v>35</c:v>
                </c:pt>
                <c:pt idx="13" formatCode="General">
                  <c:v>39</c:v>
                </c:pt>
                <c:pt idx="14" formatCode="General">
                  <c:v>49</c:v>
                </c:pt>
                <c:pt idx="15" formatCode="General">
                  <c:v>43</c:v>
                </c:pt>
                <c:pt idx="16" formatCode="General">
                  <c:v>45</c:v>
                </c:pt>
                <c:pt idx="17" formatCode="General">
                  <c:v>36</c:v>
                </c:pt>
                <c:pt idx="18" formatCode="General">
                  <c:v>13</c:v>
                </c:pt>
                <c:pt idx="19" formatCode="General">
                  <c:v>5</c:v>
                </c:pt>
                <c:pt idx="20" formatCode="General">
                  <c:v>11</c:v>
                </c:pt>
                <c:pt idx="21" formatCode="General">
                  <c:v>23</c:v>
                </c:pt>
                <c:pt idx="22" formatCode="General">
                  <c:v>42</c:v>
                </c:pt>
                <c:pt idx="23" formatCode="General">
                  <c:v>45</c:v>
                </c:pt>
                <c:pt idx="24" formatCode="General">
                  <c:v>34</c:v>
                </c:pt>
                <c:pt idx="25" formatCode="General">
                  <c:v>28</c:v>
                </c:pt>
                <c:pt idx="26" formatCode="General">
                  <c:v>21</c:v>
                </c:pt>
                <c:pt idx="27" formatCode="General">
                  <c:v>24</c:v>
                </c:pt>
                <c:pt idx="28">
                  <c:v>24.166666666666664</c:v>
                </c:pt>
                <c:pt idx="29">
                  <c:v>24.333333333333329</c:v>
                </c:pt>
                <c:pt idx="30">
                  <c:v>24.499999999999996</c:v>
                </c:pt>
                <c:pt idx="31">
                  <c:v>21.9</c:v>
                </c:pt>
                <c:pt idx="32">
                  <c:v>19.3</c:v>
                </c:pt>
                <c:pt idx="33">
                  <c:v>25.5</c:v>
                </c:pt>
                <c:pt idx="34">
                  <c:v>31.7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77800"/>
        <c:axId val="157478192"/>
      </c:lineChart>
      <c:catAx>
        <c:axId val="157477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78192"/>
        <c:crosses val="autoZero"/>
        <c:auto val="1"/>
        <c:lblAlgn val="ctr"/>
        <c:lblOffset val="100"/>
        <c:tickLblSkip val="2"/>
        <c:noMultiLvlLbl val="0"/>
      </c:catAx>
      <c:valAx>
        <c:axId val="15747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7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Län'!$B$13</c:f>
              <c:strCache>
                <c:ptCount val="1"/>
                <c:pt idx="0">
                  <c:v>Södermanland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Län'!$C$12:$AU$12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Län'!$C$13:$AU$13</c:f>
              <c:numCache>
                <c:formatCode>0</c:formatCode>
                <c:ptCount val="45"/>
                <c:pt idx="0">
                  <c:v>96</c:v>
                </c:pt>
                <c:pt idx="1">
                  <c:v>105.5</c:v>
                </c:pt>
                <c:pt idx="2">
                  <c:v>115</c:v>
                </c:pt>
                <c:pt idx="3">
                  <c:v>90.5</c:v>
                </c:pt>
                <c:pt idx="4">
                  <c:v>66</c:v>
                </c:pt>
                <c:pt idx="5">
                  <c:v>88</c:v>
                </c:pt>
                <c:pt idx="6">
                  <c:v>110</c:v>
                </c:pt>
                <c:pt idx="7">
                  <c:v>83</c:v>
                </c:pt>
                <c:pt idx="8">
                  <c:v>56</c:v>
                </c:pt>
                <c:pt idx="9">
                  <c:v>83</c:v>
                </c:pt>
                <c:pt idx="10">
                  <c:v>110</c:v>
                </c:pt>
                <c:pt idx="11">
                  <c:v>116</c:v>
                </c:pt>
                <c:pt idx="12">
                  <c:v>154</c:v>
                </c:pt>
                <c:pt idx="13" formatCode="General">
                  <c:v>87</c:v>
                </c:pt>
                <c:pt idx="14" formatCode="General">
                  <c:v>78</c:v>
                </c:pt>
                <c:pt idx="15" formatCode="General">
                  <c:v>80</c:v>
                </c:pt>
                <c:pt idx="16" formatCode="General">
                  <c:v>56</c:v>
                </c:pt>
                <c:pt idx="17" formatCode="General">
                  <c:v>28</c:v>
                </c:pt>
                <c:pt idx="18" formatCode="General">
                  <c:v>26</c:v>
                </c:pt>
                <c:pt idx="19" formatCode="General">
                  <c:v>66</c:v>
                </c:pt>
                <c:pt idx="20" formatCode="General">
                  <c:v>74</c:v>
                </c:pt>
                <c:pt idx="21" formatCode="General">
                  <c:v>76</c:v>
                </c:pt>
                <c:pt idx="22" formatCode="General">
                  <c:v>85</c:v>
                </c:pt>
                <c:pt idx="23" formatCode="General">
                  <c:v>111</c:v>
                </c:pt>
                <c:pt idx="24" formatCode="General">
                  <c:v>117</c:v>
                </c:pt>
                <c:pt idx="25" formatCode="General">
                  <c:v>120</c:v>
                </c:pt>
                <c:pt idx="26" formatCode="General">
                  <c:v>117</c:v>
                </c:pt>
                <c:pt idx="27" formatCode="General">
                  <c:v>74</c:v>
                </c:pt>
                <c:pt idx="28" formatCode="General">
                  <c:v>-4</c:v>
                </c:pt>
                <c:pt idx="29" formatCode="General">
                  <c:v>-29</c:v>
                </c:pt>
                <c:pt idx="30" formatCode="General">
                  <c:v>7</c:v>
                </c:pt>
                <c:pt idx="31" formatCode="General">
                  <c:v>91</c:v>
                </c:pt>
                <c:pt idx="32" formatCode="General">
                  <c:v>86</c:v>
                </c:pt>
                <c:pt idx="33" formatCode="General">
                  <c:v>138</c:v>
                </c:pt>
                <c:pt idx="34" formatCode="General">
                  <c:v>86</c:v>
                </c:pt>
                <c:pt idx="35" formatCode="General">
                  <c:v>54</c:v>
                </c:pt>
                <c:pt idx="36" formatCode="General">
                  <c:v>31</c:v>
                </c:pt>
                <c:pt idx="37" formatCode="General">
                  <c:v>69</c:v>
                </c:pt>
                <c:pt idx="38">
                  <c:v>58.8</c:v>
                </c:pt>
                <c:pt idx="39">
                  <c:v>48.599999999999994</c:v>
                </c:pt>
                <c:pt idx="40">
                  <c:v>38.4</c:v>
                </c:pt>
                <c:pt idx="41">
                  <c:v>47.05</c:v>
                </c:pt>
                <c:pt idx="42">
                  <c:v>55.7</c:v>
                </c:pt>
                <c:pt idx="43">
                  <c:v>63.750000000000007</c:v>
                </c:pt>
                <c:pt idx="44">
                  <c:v>71.800000000000011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Län'!$B$14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Län'!$C$12:$AU$12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Län'!$C$14:$AU$14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78976"/>
        <c:axId val="157479368"/>
      </c:lineChart>
      <c:catAx>
        <c:axId val="1574789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79368"/>
        <c:crosses val="autoZero"/>
        <c:auto val="1"/>
        <c:lblAlgn val="ctr"/>
        <c:lblOffset val="100"/>
        <c:tickLblSkip val="2"/>
        <c:noMultiLvlLbl val="0"/>
      </c:catAx>
      <c:valAx>
        <c:axId val="15747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574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Södermanland län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8876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23039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988050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437100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(112 i </a:t>
            </a:r>
            <a:r>
              <a:rPr lang="sv-SE" dirty="0"/>
              <a:t>Södermanland </a:t>
            </a:r>
            <a:r>
              <a:rPr lang="sv-SE" dirty="0" smtClean="0"/>
              <a:t>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Södermanlands tre </a:t>
            </a:r>
            <a:r>
              <a:rPr lang="sv-SE" dirty="0" smtClean="0"/>
              <a:t>regioner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Nyköping/Oxelösund </a:t>
            </a:r>
            <a:r>
              <a:rPr lang="sv-SE" dirty="0"/>
              <a:t>utgörs av kommunerna Nyköping, Oxelösund, Trosa och Gnesta. </a:t>
            </a:r>
          </a:p>
          <a:p>
            <a:r>
              <a:rPr lang="sv-SE" b="1" dirty="0"/>
              <a:t>Eskilstuna</a:t>
            </a:r>
            <a:r>
              <a:rPr lang="sv-SE" dirty="0"/>
              <a:t> utgörs av kommunerna Eskilstuna och Strängnäs. </a:t>
            </a:r>
          </a:p>
          <a:p>
            <a:r>
              <a:rPr lang="sv-SE" b="1" dirty="0"/>
              <a:t>Katrineholm</a:t>
            </a:r>
            <a:r>
              <a:rPr lang="sv-SE" dirty="0"/>
              <a:t> utgörs av kommunerna Katrineholm, Vingåker och Flen.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5659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Södermanlands tre regioner  - Sysselsättningsutvecklingen </a:t>
            </a:r>
            <a:r>
              <a:rPr lang="sv-SE" dirty="0" smtClean="0"/>
              <a:t>2011-2016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136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Södermanlands tre regioner - </a:t>
            </a:r>
            <a:r>
              <a:rPr lang="sv-SE" dirty="0" smtClean="0"/>
              <a:t>Orderutveckling 2011-2016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9340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Södermanlands tre regioner - Omsättningsutveckling </a:t>
            </a:r>
            <a:r>
              <a:rPr lang="sv-SE" dirty="0" smtClean="0"/>
              <a:t>2011-2016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926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Södermanlands tre regioner - Sammanlagd </a:t>
            </a:r>
            <a:r>
              <a:rPr lang="sv-SE" dirty="0" smtClean="0"/>
              <a:t>konjunkturindikator 2011-2016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6354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Södermanlands tre regioner -  </a:t>
            </a:r>
            <a:r>
              <a:rPr lang="sv-SE" dirty="0" smtClean="0"/>
              <a:t>Lönsamhetsutveckling 2011-2016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0942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b="1" dirty="0"/>
              <a:t>Småföretagskonjunkturen </a:t>
            </a:r>
            <a:r>
              <a:rPr lang="sv-SE" dirty="0"/>
              <a:t>i </a:t>
            </a:r>
            <a:r>
              <a:rPr lang="sv-SE" dirty="0" smtClean="0"/>
              <a:t>länet är </a:t>
            </a:r>
            <a:r>
              <a:rPr lang="sv-SE" dirty="0"/>
              <a:t>en av de svagare i </a:t>
            </a:r>
            <a:r>
              <a:rPr lang="sv-SE" dirty="0" smtClean="0"/>
              <a:t>riket: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56, för riksgenomsnittet: 80</a:t>
            </a:r>
          </a:p>
          <a:p>
            <a:pPr lvl="0">
              <a:buFontTx/>
              <a:buChar char="-"/>
            </a:pPr>
            <a:r>
              <a:rPr lang="sv-SE" dirty="0"/>
              <a:t>S</a:t>
            </a:r>
            <a:r>
              <a:rPr lang="sv-SE" dirty="0" smtClean="0"/>
              <a:t>pås </a:t>
            </a:r>
            <a:r>
              <a:rPr lang="sv-SE" dirty="0"/>
              <a:t>stiga väsentligt till i nivå med riket inom ett års </a:t>
            </a:r>
            <a:r>
              <a:rPr lang="sv-SE" dirty="0" smtClean="0"/>
              <a:t>sikt</a:t>
            </a:r>
            <a:endParaRPr lang="sv-SE" dirty="0"/>
          </a:p>
          <a:p>
            <a:pPr lvl="0"/>
            <a:r>
              <a:rPr lang="sv-SE" b="1" dirty="0"/>
              <a:t>Sysselsättningstillväxten</a:t>
            </a:r>
            <a:r>
              <a:rPr lang="sv-SE" dirty="0"/>
              <a:t> är svagt positiv </a:t>
            </a:r>
            <a:endParaRPr lang="sv-SE" dirty="0" smtClean="0"/>
          </a:p>
          <a:p>
            <a:pPr lvl="0"/>
            <a:r>
              <a:rPr lang="sv-SE" dirty="0" smtClean="0"/>
              <a:t>Nettotal för länet: 6, för riksgenomsnittet: </a:t>
            </a:r>
            <a:r>
              <a:rPr lang="sv-SE" dirty="0" smtClean="0"/>
              <a:t>14</a:t>
            </a:r>
            <a:endParaRPr lang="sv-SE" dirty="0" smtClean="0"/>
          </a:p>
          <a:p>
            <a:pPr lvl="0"/>
            <a:r>
              <a:rPr lang="sv-SE" dirty="0" smtClean="0"/>
              <a:t>Optimistiska förväntningar </a:t>
            </a:r>
          </a:p>
          <a:p>
            <a:pPr lvl="0"/>
            <a:r>
              <a:rPr lang="sv-SE" b="1" dirty="0" smtClean="0"/>
              <a:t>Orderingången </a:t>
            </a:r>
            <a:r>
              <a:rPr lang="sv-SE" dirty="0" smtClean="0"/>
              <a:t>har </a:t>
            </a:r>
            <a:r>
              <a:rPr lang="sv-SE" dirty="0"/>
              <a:t>utvecklats svagt positivt sedan </a:t>
            </a:r>
            <a:r>
              <a:rPr lang="sv-SE" dirty="0" smtClean="0"/>
              <a:t>2015.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23,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Stor optimism framöver</a:t>
            </a:r>
          </a:p>
          <a:p>
            <a:r>
              <a:rPr lang="sv-SE" b="1" dirty="0" smtClean="0"/>
              <a:t>Omsättningstillväxten</a:t>
            </a:r>
            <a:r>
              <a:rPr lang="sv-SE" dirty="0" smtClean="0"/>
              <a:t> har </a:t>
            </a:r>
            <a:r>
              <a:rPr lang="sv-SE" dirty="0"/>
              <a:t>ökat något sedan </a:t>
            </a:r>
            <a:r>
              <a:rPr lang="sv-SE" dirty="0" smtClean="0"/>
              <a:t>2015</a:t>
            </a:r>
          </a:p>
          <a:p>
            <a:pPr marL="0" indent="0">
              <a:buNone/>
            </a:pPr>
            <a:r>
              <a:rPr lang="sv-SE" dirty="0" smtClean="0"/>
              <a:t>- Nettotal för länet: 27, för riksgenomsnittet: 33</a:t>
            </a:r>
          </a:p>
          <a:p>
            <a:pPr marL="0" indent="0">
              <a:buNone/>
            </a:pPr>
            <a:r>
              <a:rPr lang="sv-SE" dirty="0" smtClean="0"/>
              <a:t>- Förväntningarna för kommande år är fortsatt positiva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sv-SE" b="1" dirty="0"/>
              <a:t>Tillväxten av lönsamheten </a:t>
            </a:r>
            <a:r>
              <a:rPr lang="sv-SE" dirty="0" smtClean="0"/>
              <a:t>har </a:t>
            </a:r>
            <a:r>
              <a:rPr lang="sv-SE" dirty="0"/>
              <a:t>utvecklats svagt </a:t>
            </a:r>
            <a:r>
              <a:rPr lang="sv-SE" dirty="0" smtClean="0"/>
              <a:t>positivt</a:t>
            </a:r>
          </a:p>
          <a:p>
            <a:pPr lvl="0">
              <a:buFontTx/>
              <a:buChar char="-"/>
            </a:pPr>
            <a:r>
              <a:rPr lang="sv-SE" dirty="0" smtClean="0"/>
              <a:t>Nettotal för länet: 18, för riksgenomsnittet: 25</a:t>
            </a:r>
          </a:p>
          <a:p>
            <a:pPr lvl="0">
              <a:buFontTx/>
              <a:buChar char="-"/>
            </a:pPr>
            <a:r>
              <a:rPr lang="sv-SE" dirty="0" smtClean="0"/>
              <a:t>Framför allt tjänsteföretagen som driver den positiva utvecklingen framåt</a:t>
            </a:r>
          </a:p>
          <a:p>
            <a:r>
              <a:rPr lang="sv-SE" dirty="0" smtClean="0"/>
              <a:t>67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</a:t>
            </a:r>
            <a:r>
              <a:rPr lang="sv-SE" dirty="0" smtClean="0"/>
              <a:t>arbetskraftskostnader</a:t>
            </a:r>
          </a:p>
          <a:p>
            <a:pPr marL="457200" indent="-457200">
              <a:buAutoNum type="arabicPeriod"/>
            </a:pPr>
            <a:r>
              <a:rPr lang="sv-SE" smtClean="0"/>
              <a:t> </a:t>
            </a:r>
            <a:r>
              <a:rPr lang="sv-SE"/>
              <a:t>T</a:t>
            </a:r>
            <a:r>
              <a:rPr lang="sv-SE" smtClean="0"/>
              <a:t>uff </a:t>
            </a:r>
            <a:r>
              <a:rPr lang="sv-SE" dirty="0"/>
              <a:t>konkurrens </a:t>
            </a:r>
          </a:p>
          <a:p>
            <a:r>
              <a:rPr lang="sv-SE" dirty="0"/>
              <a:t>Den största </a:t>
            </a:r>
            <a:r>
              <a:rPr lang="sv-SE" b="1" dirty="0"/>
              <a:t>konjunkturrisken </a:t>
            </a:r>
            <a:r>
              <a:rPr lang="sv-SE" dirty="0"/>
              <a:t>är den inhemska konjunkturen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</a:p>
          <a:p>
            <a:pPr marL="0" lv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166651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687870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44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6870</TotalTime>
  <Words>542</Words>
  <Application>Microsoft Office PowerPoint</Application>
  <PresentationFormat>Bildspel på skärmen (16:9)</PresentationFormat>
  <Paragraphs>92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44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Södermanlands tre regioner</vt:lpstr>
      <vt:lpstr>Södermanlands tre regioner  - Sysselsättningsutvecklingen 2011-2016</vt:lpstr>
      <vt:lpstr>Södermanlands tre regioner - Orderutveckling 2011-2016</vt:lpstr>
      <vt:lpstr>Södermanlands tre regioner - Omsättningsutveckling 2011-2016</vt:lpstr>
      <vt:lpstr>Södermanlands tre regioner - Sammanlagd konjunkturindikator 2011-2016</vt:lpstr>
      <vt:lpstr>Södermanlands tre regioner -  Lönsamhetsutveckling 2011-2016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476</cp:revision>
  <cp:lastPrinted>2015-11-05T08:54:09Z</cp:lastPrinted>
  <dcterms:created xsi:type="dcterms:W3CDTF">2010-04-12T23:12:02Z</dcterms:created>
  <dcterms:modified xsi:type="dcterms:W3CDTF">2016-09-06T08:49:52Z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