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6" r:id="rId4"/>
  </p:sldMasterIdLst>
  <p:notesMasterIdLst>
    <p:notesMasterId r:id="rId30"/>
  </p:notesMasterIdLst>
  <p:handoutMasterIdLst>
    <p:handoutMasterId r:id="rId31"/>
  </p:handoutMasterIdLst>
  <p:sldIdLst>
    <p:sldId id="260" r:id="rId5"/>
    <p:sldId id="307" r:id="rId6"/>
    <p:sldId id="314" r:id="rId7"/>
    <p:sldId id="309" r:id="rId8"/>
    <p:sldId id="310" r:id="rId9"/>
    <p:sldId id="334" r:id="rId10"/>
    <p:sldId id="311" r:id="rId11"/>
    <p:sldId id="335" r:id="rId12"/>
    <p:sldId id="336" r:id="rId13"/>
    <p:sldId id="312" r:id="rId14"/>
    <p:sldId id="337" r:id="rId15"/>
    <p:sldId id="313" r:id="rId16"/>
    <p:sldId id="338" r:id="rId17"/>
    <p:sldId id="315" r:id="rId18"/>
    <p:sldId id="339" r:id="rId19"/>
    <p:sldId id="316" r:id="rId20"/>
    <p:sldId id="340" r:id="rId21"/>
    <p:sldId id="318" r:id="rId22"/>
    <p:sldId id="324" r:id="rId23"/>
    <p:sldId id="326" r:id="rId24"/>
    <p:sldId id="329" r:id="rId25"/>
    <p:sldId id="321" r:id="rId26"/>
    <p:sldId id="332" r:id="rId27"/>
    <p:sldId id="333" r:id="rId28"/>
    <p:sldId id="306" r:id="rId29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4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599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54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Daniel" initials="GD" lastIdx="23" clrIdx="0">
    <p:extLst>
      <p:ext uri="{19B8F6BF-5375-455C-9EA6-DF929625EA0E}">
        <p15:presenceInfo xmlns:p15="http://schemas.microsoft.com/office/powerpoint/2012/main" userId="0ba51fb0e50725d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00C0A9"/>
    <a:srgbClr val="CDEAE9"/>
    <a:srgbClr val="EE003F"/>
    <a:srgbClr val="CB0044"/>
    <a:srgbClr val="D73B6D"/>
    <a:srgbClr val="AECFC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6433" autoAdjust="0"/>
  </p:normalViewPr>
  <p:slideViewPr>
    <p:cSldViewPr snapToGrid="0" snapToObjects="1">
      <p:cViewPr varScale="1">
        <p:scale>
          <a:sx n="74" d="100"/>
          <a:sy n="74" d="100"/>
        </p:scale>
        <p:origin x="78" y="756"/>
      </p:cViewPr>
      <p:guideLst>
        <p:guide orient="horz" pos="2754"/>
        <p:guide orient="horz" pos="1620"/>
        <p:guide orient="horz" pos="599"/>
        <p:guide pos="2880"/>
        <p:guide pos="54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9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ftg-fileprint01\gemensam\PAO\Personliga%20mappar\Ren&#233;%20B\Faktabank\SCB%202016\4av5%20jobb%201990-2015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ftg-fileprint01\gemensam\PAO\Projekt\Sm&#229;f&#246;retagsbarometern\2016\Tidsserier\tidsserier%202016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ftg-fileprint01\gemensam\PAO\Projekt\Sm&#229;f&#246;retagsbarometern\2016\Tidsserier\tidsserier%202016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'syss2 län'!$D$548</c:f>
              <c:strCache>
                <c:ptCount val="1"/>
                <c:pt idx="0">
                  <c:v>0-9 anst.</c:v>
                </c:pt>
              </c:strCache>
            </c:strRef>
          </c:tx>
          <c:spPr>
            <a:ln w="508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län'!$E$547:$AD$547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län'!$E$548:$AD$548</c:f>
              <c:numCache>
                <c:formatCode>#,##0</c:formatCode>
                <c:ptCount val="26"/>
                <c:pt idx="0">
                  <c:v>0</c:v>
                </c:pt>
                <c:pt idx="1">
                  <c:v>-380</c:v>
                </c:pt>
                <c:pt idx="2">
                  <c:v>-242.99999999999818</c:v>
                </c:pt>
                <c:pt idx="3">
                  <c:v>-138</c:v>
                </c:pt>
                <c:pt idx="4">
                  <c:v>354.00000000000182</c:v>
                </c:pt>
                <c:pt idx="5">
                  <c:v>969.00000000000182</c:v>
                </c:pt>
                <c:pt idx="6">
                  <c:v>1269</c:v>
                </c:pt>
                <c:pt idx="7">
                  <c:v>4010.0000000000018</c:v>
                </c:pt>
                <c:pt idx="8">
                  <c:v>4624.0000000000055</c:v>
                </c:pt>
                <c:pt idx="9">
                  <c:v>4491.0000000000036</c:v>
                </c:pt>
                <c:pt idx="10">
                  <c:v>4790</c:v>
                </c:pt>
                <c:pt idx="11">
                  <c:v>4643.9999999999982</c:v>
                </c:pt>
                <c:pt idx="12">
                  <c:v>3247.0000000000036</c:v>
                </c:pt>
                <c:pt idx="13">
                  <c:v>3556</c:v>
                </c:pt>
                <c:pt idx="14">
                  <c:v>4053.0000000000036</c:v>
                </c:pt>
                <c:pt idx="15">
                  <c:v>4231.0000000000036</c:v>
                </c:pt>
                <c:pt idx="16">
                  <c:v>4508.0000000000018</c:v>
                </c:pt>
                <c:pt idx="17">
                  <c:v>5018.0000000000018</c:v>
                </c:pt>
                <c:pt idx="18">
                  <c:v>5302</c:v>
                </c:pt>
                <c:pt idx="19">
                  <c:v>5650.0000000000018</c:v>
                </c:pt>
                <c:pt idx="20">
                  <c:v>5934.0000000000036</c:v>
                </c:pt>
                <c:pt idx="21">
                  <c:v>7236.0000000000018</c:v>
                </c:pt>
                <c:pt idx="22">
                  <c:v>7066.0000000000055</c:v>
                </c:pt>
                <c:pt idx="23">
                  <c:v>7056.0000000000018</c:v>
                </c:pt>
                <c:pt idx="24">
                  <c:v>7168.0000000000055</c:v>
                </c:pt>
                <c:pt idx="25">
                  <c:v>7365.0000000000055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'syss2 län'!$D$549</c:f>
              <c:strCache>
                <c:ptCount val="1"/>
                <c:pt idx="0">
                  <c:v>10-49 anst.</c:v>
                </c:pt>
              </c:strCache>
            </c:strRef>
          </c:tx>
          <c:spPr>
            <a:ln w="50800" cap="rnd">
              <a:solidFill>
                <a:srgbClr val="84CBCD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län'!$E$547:$AD$547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län'!$E$549:$AD$549</c:f>
              <c:numCache>
                <c:formatCode>#,##0</c:formatCode>
                <c:ptCount val="26"/>
                <c:pt idx="0">
                  <c:v>0</c:v>
                </c:pt>
                <c:pt idx="1">
                  <c:v>296</c:v>
                </c:pt>
                <c:pt idx="2">
                  <c:v>-493.00000000000182</c:v>
                </c:pt>
                <c:pt idx="3">
                  <c:v>-654.00000000000091</c:v>
                </c:pt>
                <c:pt idx="4">
                  <c:v>-483</c:v>
                </c:pt>
                <c:pt idx="5">
                  <c:v>-269</c:v>
                </c:pt>
                <c:pt idx="6">
                  <c:v>-199.00000000000091</c:v>
                </c:pt>
                <c:pt idx="7">
                  <c:v>-167.00000000000091</c:v>
                </c:pt>
                <c:pt idx="8">
                  <c:v>-116.00000000000091</c:v>
                </c:pt>
                <c:pt idx="9">
                  <c:v>299</c:v>
                </c:pt>
                <c:pt idx="10">
                  <c:v>725.99999999999909</c:v>
                </c:pt>
                <c:pt idx="11">
                  <c:v>735.99999999999909</c:v>
                </c:pt>
                <c:pt idx="12">
                  <c:v>1063</c:v>
                </c:pt>
                <c:pt idx="13">
                  <c:v>989</c:v>
                </c:pt>
                <c:pt idx="14">
                  <c:v>1248.9999999999991</c:v>
                </c:pt>
                <c:pt idx="15">
                  <c:v>1168.9999999999982</c:v>
                </c:pt>
                <c:pt idx="16">
                  <c:v>1182.9999999999991</c:v>
                </c:pt>
                <c:pt idx="17">
                  <c:v>1639</c:v>
                </c:pt>
                <c:pt idx="18">
                  <c:v>2250</c:v>
                </c:pt>
                <c:pt idx="19">
                  <c:v>2321.9999999999991</c:v>
                </c:pt>
                <c:pt idx="20">
                  <c:v>2004.9999999999982</c:v>
                </c:pt>
                <c:pt idx="21">
                  <c:v>2303.9999999999991</c:v>
                </c:pt>
                <c:pt idx="22">
                  <c:v>2678.9999999999991</c:v>
                </c:pt>
                <c:pt idx="23">
                  <c:v>2388.9999999999991</c:v>
                </c:pt>
                <c:pt idx="24">
                  <c:v>2612.9999999999991</c:v>
                </c:pt>
                <c:pt idx="25">
                  <c:v>2592.9999999999982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'syss2 län'!$D$550</c:f>
              <c:strCache>
                <c:ptCount val="1"/>
                <c:pt idx="0">
                  <c:v>50-249 anst.</c:v>
                </c:pt>
              </c:strCache>
            </c:strRef>
          </c:tx>
          <c:spPr>
            <a:ln w="50800" cap="rnd">
              <a:solidFill>
                <a:srgbClr val="FB4F1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län'!$E$547:$AD$547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län'!$E$550:$AD$550</c:f>
              <c:numCache>
                <c:formatCode>#,##0</c:formatCode>
                <c:ptCount val="26"/>
                <c:pt idx="0">
                  <c:v>0</c:v>
                </c:pt>
                <c:pt idx="1">
                  <c:v>-144</c:v>
                </c:pt>
                <c:pt idx="2">
                  <c:v>-359</c:v>
                </c:pt>
                <c:pt idx="3">
                  <c:v>-1259</c:v>
                </c:pt>
                <c:pt idx="4">
                  <c:v>-1547</c:v>
                </c:pt>
                <c:pt idx="5">
                  <c:v>-1457</c:v>
                </c:pt>
                <c:pt idx="6">
                  <c:v>-1361.0000000000005</c:v>
                </c:pt>
                <c:pt idx="7">
                  <c:v>-892</c:v>
                </c:pt>
                <c:pt idx="8">
                  <c:v>-977</c:v>
                </c:pt>
                <c:pt idx="9">
                  <c:v>-996.99999999999955</c:v>
                </c:pt>
                <c:pt idx="10">
                  <c:v>-762</c:v>
                </c:pt>
                <c:pt idx="11">
                  <c:v>-289</c:v>
                </c:pt>
                <c:pt idx="12">
                  <c:v>-451</c:v>
                </c:pt>
                <c:pt idx="13">
                  <c:v>-574</c:v>
                </c:pt>
                <c:pt idx="14">
                  <c:v>-48</c:v>
                </c:pt>
                <c:pt idx="15">
                  <c:v>-250</c:v>
                </c:pt>
                <c:pt idx="16">
                  <c:v>-756</c:v>
                </c:pt>
                <c:pt idx="17">
                  <c:v>-543</c:v>
                </c:pt>
                <c:pt idx="18">
                  <c:v>-351</c:v>
                </c:pt>
                <c:pt idx="19">
                  <c:v>-349</c:v>
                </c:pt>
                <c:pt idx="20">
                  <c:v>149</c:v>
                </c:pt>
                <c:pt idx="21">
                  <c:v>-2</c:v>
                </c:pt>
                <c:pt idx="22">
                  <c:v>82</c:v>
                </c:pt>
                <c:pt idx="23">
                  <c:v>-115</c:v>
                </c:pt>
                <c:pt idx="24">
                  <c:v>286</c:v>
                </c:pt>
                <c:pt idx="25">
                  <c:v>608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'syss2 län'!$D$551</c:f>
              <c:strCache>
                <c:ptCount val="1"/>
                <c:pt idx="0">
                  <c:v>250+ anst.</c:v>
                </c:pt>
              </c:strCache>
            </c:strRef>
          </c:tx>
          <c:spPr>
            <a:ln w="50800" cap="rnd">
              <a:solidFill>
                <a:srgbClr val="F5AB7A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län'!$E$547:$AD$547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län'!$E$551:$AD$551</c:f>
              <c:numCache>
                <c:formatCode>#,##0</c:formatCode>
                <c:ptCount val="26"/>
                <c:pt idx="0">
                  <c:v>0</c:v>
                </c:pt>
                <c:pt idx="1">
                  <c:v>-11</c:v>
                </c:pt>
                <c:pt idx="2">
                  <c:v>6</c:v>
                </c:pt>
                <c:pt idx="3">
                  <c:v>1423</c:v>
                </c:pt>
                <c:pt idx="4">
                  <c:v>-293</c:v>
                </c:pt>
                <c:pt idx="5">
                  <c:v>206</c:v>
                </c:pt>
                <c:pt idx="6">
                  <c:v>206</c:v>
                </c:pt>
                <c:pt idx="7">
                  <c:v>37</c:v>
                </c:pt>
                <c:pt idx="8">
                  <c:v>552</c:v>
                </c:pt>
                <c:pt idx="9">
                  <c:v>529</c:v>
                </c:pt>
                <c:pt idx="10">
                  <c:v>1137</c:v>
                </c:pt>
                <c:pt idx="11">
                  <c:v>1592</c:v>
                </c:pt>
                <c:pt idx="12">
                  <c:v>1025</c:v>
                </c:pt>
                <c:pt idx="13">
                  <c:v>1204</c:v>
                </c:pt>
                <c:pt idx="14">
                  <c:v>867</c:v>
                </c:pt>
                <c:pt idx="15">
                  <c:v>1453</c:v>
                </c:pt>
                <c:pt idx="16">
                  <c:v>2599</c:v>
                </c:pt>
                <c:pt idx="17">
                  <c:v>3439</c:v>
                </c:pt>
                <c:pt idx="18">
                  <c:v>3603</c:v>
                </c:pt>
                <c:pt idx="19">
                  <c:v>2540</c:v>
                </c:pt>
                <c:pt idx="20">
                  <c:v>1236</c:v>
                </c:pt>
                <c:pt idx="21">
                  <c:v>1293</c:v>
                </c:pt>
                <c:pt idx="22">
                  <c:v>1192</c:v>
                </c:pt>
                <c:pt idx="23">
                  <c:v>1475</c:v>
                </c:pt>
                <c:pt idx="24">
                  <c:v>1332</c:v>
                </c:pt>
                <c:pt idx="25">
                  <c:v>1162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'syss2 län'!$D$552</c:f>
              <c:strCache>
                <c:ptCount val="1"/>
                <c:pt idx="0">
                  <c:v>offentlig</c:v>
                </c:pt>
              </c:strCache>
            </c:strRef>
          </c:tx>
          <c:spPr>
            <a:ln w="4445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cat>
            <c:strRef>
              <c:f>'syss2 län'!$E$547:$AD$547</c:f>
              <c:strCache>
                <c:ptCount val="26"/>
                <c:pt idx="0">
                  <c:v>        1990</c:v>
                </c:pt>
                <c:pt idx="1">
                  <c:v>        1991</c:v>
                </c:pt>
                <c:pt idx="2">
                  <c:v>        1992</c:v>
                </c:pt>
                <c:pt idx="3">
                  <c:v>        1993</c:v>
                </c:pt>
                <c:pt idx="4">
                  <c:v>        1994</c:v>
                </c:pt>
                <c:pt idx="5">
                  <c:v>        1995</c:v>
                </c:pt>
                <c:pt idx="6">
                  <c:v>        1996</c:v>
                </c:pt>
                <c:pt idx="7">
                  <c:v>        1997</c:v>
                </c:pt>
                <c:pt idx="8">
                  <c:v>        1998</c:v>
                </c:pt>
                <c:pt idx="9">
                  <c:v>        1999</c:v>
                </c:pt>
                <c:pt idx="10">
                  <c:v>        2000</c:v>
                </c:pt>
                <c:pt idx="11">
                  <c:v>        2001</c:v>
                </c:pt>
                <c:pt idx="12">
                  <c:v>        2002</c:v>
                </c:pt>
                <c:pt idx="13">
                  <c:v>        2003</c:v>
                </c:pt>
                <c:pt idx="14">
                  <c:v>        2004</c:v>
                </c:pt>
                <c:pt idx="15">
                  <c:v>        2005</c:v>
                </c:pt>
                <c:pt idx="16">
                  <c:v>        2006</c:v>
                </c:pt>
                <c:pt idx="17">
                  <c:v>        2007</c:v>
                </c:pt>
                <c:pt idx="18">
                  <c:v>        2008</c:v>
                </c:pt>
                <c:pt idx="19">
                  <c:v>        2009</c:v>
                </c:pt>
                <c:pt idx="20">
                  <c:v>        2010</c:v>
                </c:pt>
                <c:pt idx="21">
                  <c:v>        2011</c:v>
                </c:pt>
                <c:pt idx="22">
                  <c:v>        2012</c:v>
                </c:pt>
                <c:pt idx="23">
                  <c:v>        2013</c:v>
                </c:pt>
                <c:pt idx="24">
                  <c:v>        2014</c:v>
                </c:pt>
                <c:pt idx="25">
                  <c:v>        2015</c:v>
                </c:pt>
              </c:strCache>
            </c:strRef>
          </c:cat>
          <c:val>
            <c:numRef>
              <c:f>'syss2 län'!$E$552:$AD$552</c:f>
              <c:numCache>
                <c:formatCode>#,##0</c:formatCode>
                <c:ptCount val="26"/>
                <c:pt idx="0">
                  <c:v>0</c:v>
                </c:pt>
                <c:pt idx="1">
                  <c:v>84</c:v>
                </c:pt>
                <c:pt idx="2">
                  <c:v>-281</c:v>
                </c:pt>
                <c:pt idx="3">
                  <c:v>-2323</c:v>
                </c:pt>
                <c:pt idx="4">
                  <c:v>-845</c:v>
                </c:pt>
                <c:pt idx="5">
                  <c:v>-1729</c:v>
                </c:pt>
                <c:pt idx="6">
                  <c:v>-3000</c:v>
                </c:pt>
                <c:pt idx="7">
                  <c:v>-3759</c:v>
                </c:pt>
                <c:pt idx="8">
                  <c:v>-4280</c:v>
                </c:pt>
                <c:pt idx="9">
                  <c:v>-4847</c:v>
                </c:pt>
                <c:pt idx="10">
                  <c:v>-4640</c:v>
                </c:pt>
                <c:pt idx="11">
                  <c:v>-5276</c:v>
                </c:pt>
                <c:pt idx="12">
                  <c:v>-5379</c:v>
                </c:pt>
                <c:pt idx="13">
                  <c:v>-5336</c:v>
                </c:pt>
                <c:pt idx="14">
                  <c:v>-5754</c:v>
                </c:pt>
                <c:pt idx="15">
                  <c:v>-6051</c:v>
                </c:pt>
                <c:pt idx="16">
                  <c:v>-6299</c:v>
                </c:pt>
                <c:pt idx="17">
                  <c:v>-6344</c:v>
                </c:pt>
                <c:pt idx="18">
                  <c:v>-6777</c:v>
                </c:pt>
                <c:pt idx="19">
                  <c:v>-6940</c:v>
                </c:pt>
                <c:pt idx="20">
                  <c:v>-7144</c:v>
                </c:pt>
                <c:pt idx="21">
                  <c:v>-6465</c:v>
                </c:pt>
                <c:pt idx="22">
                  <c:v>-6099</c:v>
                </c:pt>
                <c:pt idx="23">
                  <c:v>-5693</c:v>
                </c:pt>
                <c:pt idx="24">
                  <c:v>-5679</c:v>
                </c:pt>
                <c:pt idx="25">
                  <c:v>-5668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79000"/>
        <c:axId val="86879392"/>
      </c:lineChart>
      <c:catAx>
        <c:axId val="8687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6879392"/>
        <c:crosses val="autoZero"/>
        <c:auto val="1"/>
        <c:lblAlgn val="ctr"/>
        <c:lblOffset val="100"/>
        <c:tickLblSkip val="5"/>
        <c:noMultiLvlLbl val="0"/>
      </c:catAx>
      <c:valAx>
        <c:axId val="86879392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687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Sektorer per län'!$B$77:$C$77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län'!$D$77:$AL$77</c:f>
              <c:numCache>
                <c:formatCode>0</c:formatCode>
                <c:ptCount val="35"/>
                <c:pt idx="0" formatCode="General">
                  <c:v>149</c:v>
                </c:pt>
                <c:pt idx="1">
                  <c:v>132</c:v>
                </c:pt>
                <c:pt idx="2" formatCode="General">
                  <c:v>115</c:v>
                </c:pt>
                <c:pt idx="3" formatCode="General">
                  <c:v>123</c:v>
                </c:pt>
                <c:pt idx="4" formatCode="General">
                  <c:v>71</c:v>
                </c:pt>
                <c:pt idx="5" formatCode="General">
                  <c:v>77</c:v>
                </c:pt>
                <c:pt idx="6" formatCode="General">
                  <c:v>63</c:v>
                </c:pt>
                <c:pt idx="7" formatCode="General">
                  <c:v>21</c:v>
                </c:pt>
                <c:pt idx="8" formatCode="General">
                  <c:v>-25</c:v>
                </c:pt>
                <c:pt idx="9" formatCode="General">
                  <c:v>40</c:v>
                </c:pt>
                <c:pt idx="10" formatCode="General">
                  <c:v>63</c:v>
                </c:pt>
                <c:pt idx="11" formatCode="General">
                  <c:v>73</c:v>
                </c:pt>
                <c:pt idx="12" formatCode="General">
                  <c:v>78</c:v>
                </c:pt>
                <c:pt idx="13" formatCode="General">
                  <c:v>108</c:v>
                </c:pt>
                <c:pt idx="14" formatCode="General">
                  <c:v>137</c:v>
                </c:pt>
                <c:pt idx="15" formatCode="General">
                  <c:v>161</c:v>
                </c:pt>
                <c:pt idx="16" formatCode="General">
                  <c:v>57</c:v>
                </c:pt>
                <c:pt idx="17" formatCode="General">
                  <c:v>65</c:v>
                </c:pt>
                <c:pt idx="18" formatCode="General">
                  <c:v>53</c:v>
                </c:pt>
                <c:pt idx="19" formatCode="General">
                  <c:v>-4</c:v>
                </c:pt>
                <c:pt idx="20" formatCode="General">
                  <c:v>43</c:v>
                </c:pt>
                <c:pt idx="21" formatCode="General">
                  <c:v>67</c:v>
                </c:pt>
                <c:pt idx="22" formatCode="General">
                  <c:v>105</c:v>
                </c:pt>
                <c:pt idx="23" formatCode="General">
                  <c:v>91</c:v>
                </c:pt>
                <c:pt idx="24" formatCode="General">
                  <c:v>51</c:v>
                </c:pt>
                <c:pt idx="25" formatCode="General">
                  <c:v>21</c:v>
                </c:pt>
                <c:pt idx="26" formatCode="General">
                  <c:v>37</c:v>
                </c:pt>
                <c:pt idx="27" formatCode="General">
                  <c:v>70</c:v>
                </c:pt>
                <c:pt idx="28">
                  <c:v>63.599999999999994</c:v>
                </c:pt>
                <c:pt idx="29">
                  <c:v>57.199999999999989</c:v>
                </c:pt>
                <c:pt idx="30">
                  <c:v>50.8</c:v>
                </c:pt>
                <c:pt idx="31">
                  <c:v>69.400000000000006</c:v>
                </c:pt>
                <c:pt idx="32">
                  <c:v>88</c:v>
                </c:pt>
                <c:pt idx="33">
                  <c:v>91.800000000000011</c:v>
                </c:pt>
                <c:pt idx="34">
                  <c:v>95.600000000000009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Sektorer per län'!$B$78:$C$78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'INDIKATORN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'INDIKATORN - Sektorer per län'!$D$78:$AL$78</c:f>
              <c:numCache>
                <c:formatCode>0</c:formatCode>
                <c:ptCount val="35"/>
                <c:pt idx="0" formatCode="General">
                  <c:v>78</c:v>
                </c:pt>
                <c:pt idx="1">
                  <c:v>89</c:v>
                </c:pt>
                <c:pt idx="2" formatCode="General">
                  <c:v>100</c:v>
                </c:pt>
                <c:pt idx="3" formatCode="General">
                  <c:v>60</c:v>
                </c:pt>
                <c:pt idx="4" formatCode="General">
                  <c:v>113</c:v>
                </c:pt>
                <c:pt idx="5" formatCode="General">
                  <c:v>88</c:v>
                </c:pt>
                <c:pt idx="6" formatCode="General">
                  <c:v>101</c:v>
                </c:pt>
                <c:pt idx="7" formatCode="General">
                  <c:v>56</c:v>
                </c:pt>
                <c:pt idx="8" formatCode="General">
                  <c:v>27</c:v>
                </c:pt>
                <c:pt idx="9" formatCode="General">
                  <c:v>50</c:v>
                </c:pt>
                <c:pt idx="10" formatCode="General">
                  <c:v>85</c:v>
                </c:pt>
                <c:pt idx="11" formatCode="General">
                  <c:v>56</c:v>
                </c:pt>
                <c:pt idx="12" formatCode="General">
                  <c:v>84</c:v>
                </c:pt>
                <c:pt idx="13" formatCode="General">
                  <c:v>89</c:v>
                </c:pt>
                <c:pt idx="14" formatCode="General">
                  <c:v>134</c:v>
                </c:pt>
                <c:pt idx="15" formatCode="General">
                  <c:v>135</c:v>
                </c:pt>
                <c:pt idx="16" formatCode="General">
                  <c:v>137</c:v>
                </c:pt>
                <c:pt idx="17" formatCode="General">
                  <c:v>66</c:v>
                </c:pt>
                <c:pt idx="18" formatCode="General">
                  <c:v>63</c:v>
                </c:pt>
                <c:pt idx="19" formatCode="General">
                  <c:v>23</c:v>
                </c:pt>
                <c:pt idx="20" formatCode="General">
                  <c:v>38</c:v>
                </c:pt>
                <c:pt idx="21" formatCode="General">
                  <c:v>81</c:v>
                </c:pt>
                <c:pt idx="22" formatCode="General">
                  <c:v>104</c:v>
                </c:pt>
                <c:pt idx="23" formatCode="General">
                  <c:v>98</c:v>
                </c:pt>
                <c:pt idx="24" formatCode="General">
                  <c:v>19</c:v>
                </c:pt>
                <c:pt idx="25" formatCode="General">
                  <c:v>65</c:v>
                </c:pt>
                <c:pt idx="26" formatCode="General">
                  <c:v>43</c:v>
                </c:pt>
                <c:pt idx="27" formatCode="General">
                  <c:v>84</c:v>
                </c:pt>
                <c:pt idx="28">
                  <c:v>57.466666666666669</c:v>
                </c:pt>
                <c:pt idx="29">
                  <c:v>30.933333333333337</c:v>
                </c:pt>
                <c:pt idx="30">
                  <c:v>4.4000000000000039</c:v>
                </c:pt>
                <c:pt idx="31">
                  <c:v>49.900000000000006</c:v>
                </c:pt>
                <c:pt idx="32">
                  <c:v>95.4</c:v>
                </c:pt>
                <c:pt idx="33">
                  <c:v>98.800000000000011</c:v>
                </c:pt>
                <c:pt idx="34">
                  <c:v>102.2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97104"/>
        <c:axId val="251197496"/>
      </c:lineChart>
      <c:catAx>
        <c:axId val="251197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7496"/>
        <c:crosses val="autoZero"/>
        <c:auto val="1"/>
        <c:lblAlgn val="ctr"/>
        <c:lblOffset val="100"/>
        <c:tickLblSkip val="2"/>
        <c:noMultiLvlLbl val="0"/>
      </c:catAx>
      <c:valAx>
        <c:axId val="25119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 sz="1000">
                  <a:effectLst/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jämförelse'!$B$5:$B$26</c:f>
              <c:strCache>
                <c:ptCount val="22"/>
                <c:pt idx="0">
                  <c:v>Östergötlands län</c:v>
                </c:pt>
                <c:pt idx="1">
                  <c:v>Västerbottens län</c:v>
                </c:pt>
                <c:pt idx="2">
                  <c:v>Jönköpings län</c:v>
                </c:pt>
                <c:pt idx="3">
                  <c:v>Örebro län</c:v>
                </c:pt>
                <c:pt idx="4">
                  <c:v>Jämtlands län</c:v>
                </c:pt>
                <c:pt idx="5">
                  <c:v>Västmanlands län</c:v>
                </c:pt>
                <c:pt idx="6">
                  <c:v>Västra Götalands län</c:v>
                </c:pt>
                <c:pt idx="7">
                  <c:v>Blekinge län</c:v>
                </c:pt>
                <c:pt idx="8">
                  <c:v>Hallands län</c:v>
                </c:pt>
                <c:pt idx="9">
                  <c:v>Skåne län</c:v>
                </c:pt>
                <c:pt idx="10">
                  <c:v>Riket</c:v>
                </c:pt>
                <c:pt idx="11">
                  <c:v>Gävleborgs län</c:v>
                </c:pt>
                <c:pt idx="12">
                  <c:v>Västernorrlands län</c:v>
                </c:pt>
                <c:pt idx="13">
                  <c:v>Uppsala län</c:v>
                </c:pt>
                <c:pt idx="14">
                  <c:v>Dalarnas län</c:v>
                </c:pt>
                <c:pt idx="15">
                  <c:v>Stockholms län</c:v>
                </c:pt>
                <c:pt idx="16">
                  <c:v>Kalmar län</c:v>
                </c:pt>
                <c:pt idx="17">
                  <c:v>Gotlands län</c:v>
                </c:pt>
                <c:pt idx="18">
                  <c:v>Värmlands län</c:v>
                </c:pt>
                <c:pt idx="19">
                  <c:v>Södermanlands län</c:v>
                </c:pt>
                <c:pt idx="20">
                  <c:v>Kronobergs län</c:v>
                </c:pt>
                <c:pt idx="21">
                  <c:v>Norrbottens län</c:v>
                </c:pt>
              </c:strCache>
            </c:strRef>
          </c:cat>
          <c:val>
            <c:numRef>
              <c:f>'LÄN jämförelse'!$F$5:$F$26</c:f>
              <c:numCache>
                <c:formatCode>0</c:formatCode>
                <c:ptCount val="22"/>
                <c:pt idx="0">
                  <c:v>105.79999999999998</c:v>
                </c:pt>
                <c:pt idx="1">
                  <c:v>103</c:v>
                </c:pt>
                <c:pt idx="2">
                  <c:v>98</c:v>
                </c:pt>
                <c:pt idx="3">
                  <c:v>94.4</c:v>
                </c:pt>
                <c:pt idx="4">
                  <c:v>93.5</c:v>
                </c:pt>
                <c:pt idx="5">
                  <c:v>91.6</c:v>
                </c:pt>
                <c:pt idx="6">
                  <c:v>90.6</c:v>
                </c:pt>
                <c:pt idx="7">
                  <c:v>87.6</c:v>
                </c:pt>
                <c:pt idx="8">
                  <c:v>87.3</c:v>
                </c:pt>
                <c:pt idx="9">
                  <c:v>84.6</c:v>
                </c:pt>
                <c:pt idx="10">
                  <c:v>80.100000000000009</c:v>
                </c:pt>
                <c:pt idx="11">
                  <c:v>77</c:v>
                </c:pt>
                <c:pt idx="12">
                  <c:v>76.3</c:v>
                </c:pt>
                <c:pt idx="13">
                  <c:v>74.699999999999989</c:v>
                </c:pt>
                <c:pt idx="14">
                  <c:v>73</c:v>
                </c:pt>
                <c:pt idx="15">
                  <c:v>71.899999999999991</c:v>
                </c:pt>
                <c:pt idx="16">
                  <c:v>71.400000000000006</c:v>
                </c:pt>
                <c:pt idx="17">
                  <c:v>68.7</c:v>
                </c:pt>
                <c:pt idx="18">
                  <c:v>67.900000000000006</c:v>
                </c:pt>
                <c:pt idx="19">
                  <c:v>55.7</c:v>
                </c:pt>
                <c:pt idx="20">
                  <c:v>53.7</c:v>
                </c:pt>
                <c:pt idx="21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2667632"/>
        <c:axId val="252668024"/>
      </c:barChart>
      <c:catAx>
        <c:axId val="25266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668024"/>
        <c:crosses val="autoZero"/>
        <c:auto val="1"/>
        <c:lblAlgn val="ctr"/>
        <c:lblOffset val="100"/>
        <c:noMultiLvlLbl val="0"/>
      </c:catAx>
      <c:valAx>
        <c:axId val="25266802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5266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107497432386174E-2"/>
          <c:y val="0.1535750726991961"/>
          <c:w val="0.89184665322631773"/>
          <c:h val="0.667740924936062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'RIKS - Standard'!$C$3</c:f>
              <c:strCache>
                <c:ptCount val="1"/>
                <c:pt idx="0">
                  <c:v>Omsättning</c:v>
                </c:pt>
              </c:strCache>
            </c:strRef>
          </c:tx>
          <c:spPr>
            <a:solidFill>
              <a:srgbClr val="00A7AA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00A7AA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Standard'!$C$4:$C$68</c:f>
              <c:numCache>
                <c:formatCode>0</c:formatCode>
                <c:ptCount val="65"/>
                <c:pt idx="0">
                  <c:v>39</c:v>
                </c:pt>
                <c:pt idx="1">
                  <c:v>33</c:v>
                </c:pt>
                <c:pt idx="2">
                  <c:v>38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41</c:v>
                </c:pt>
                <c:pt idx="7">
                  <c:v>34</c:v>
                </c:pt>
                <c:pt idx="8">
                  <c:v>57.3</c:v>
                </c:pt>
                <c:pt idx="9">
                  <c:v>53.2</c:v>
                </c:pt>
                <c:pt idx="10">
                  <c:v>51.5</c:v>
                </c:pt>
                <c:pt idx="11">
                  <c:v>37.200000000000003</c:v>
                </c:pt>
                <c:pt idx="12">
                  <c:v>23</c:v>
                </c:pt>
                <c:pt idx="13">
                  <c:v>13</c:v>
                </c:pt>
                <c:pt idx="14">
                  <c:v>3</c:v>
                </c:pt>
                <c:pt idx="15">
                  <c:v>0</c:v>
                </c:pt>
                <c:pt idx="16">
                  <c:v>4</c:v>
                </c:pt>
                <c:pt idx="17">
                  <c:v>8</c:v>
                </c:pt>
                <c:pt idx="18">
                  <c:v>22.5</c:v>
                </c:pt>
                <c:pt idx="19">
                  <c:v>37</c:v>
                </c:pt>
                <c:pt idx="20">
                  <c:v>38</c:v>
                </c:pt>
                <c:pt idx="21">
                  <c:v>40</c:v>
                </c:pt>
                <c:pt idx="22">
                  <c:v>42</c:v>
                </c:pt>
                <c:pt idx="23">
                  <c:v>36.5</c:v>
                </c:pt>
                <c:pt idx="24">
                  <c:v>31</c:v>
                </c:pt>
                <c:pt idx="25">
                  <c:v>40.5</c:v>
                </c:pt>
                <c:pt idx="26">
                  <c:v>50</c:v>
                </c:pt>
                <c:pt idx="27">
                  <c:v>45</c:v>
                </c:pt>
                <c:pt idx="28">
                  <c:v>40</c:v>
                </c:pt>
                <c:pt idx="29">
                  <c:v>46.5</c:v>
                </c:pt>
                <c:pt idx="30">
                  <c:v>53</c:v>
                </c:pt>
                <c:pt idx="31">
                  <c:v>53</c:v>
                </c:pt>
                <c:pt idx="32">
                  <c:v>50</c:v>
                </c:pt>
                <c:pt idx="33">
                  <c:v>35</c:v>
                </c:pt>
                <c:pt idx="34">
                  <c:v>36</c:v>
                </c:pt>
                <c:pt idx="35">
                  <c:v>32</c:v>
                </c:pt>
                <c:pt idx="36">
                  <c:v>29</c:v>
                </c:pt>
                <c:pt idx="37">
                  <c:v>21</c:v>
                </c:pt>
                <c:pt idx="38">
                  <c:v>22</c:v>
                </c:pt>
                <c:pt idx="39">
                  <c:v>24</c:v>
                </c:pt>
                <c:pt idx="40">
                  <c:v>32</c:v>
                </c:pt>
                <c:pt idx="41">
                  <c:v>39</c:v>
                </c:pt>
                <c:pt idx="42">
                  <c:v>46</c:v>
                </c:pt>
                <c:pt idx="43">
                  <c:v>50</c:v>
                </c:pt>
                <c:pt idx="44">
                  <c:v>56</c:v>
                </c:pt>
                <c:pt idx="45">
                  <c:v>52</c:v>
                </c:pt>
                <c:pt idx="46">
                  <c:v>52</c:v>
                </c:pt>
                <c:pt idx="47">
                  <c:v>35</c:v>
                </c:pt>
                <c:pt idx="48">
                  <c:v>15</c:v>
                </c:pt>
                <c:pt idx="49">
                  <c:v>-3</c:v>
                </c:pt>
                <c:pt idx="50">
                  <c:v>9</c:v>
                </c:pt>
                <c:pt idx="51">
                  <c:v>32</c:v>
                </c:pt>
                <c:pt idx="52">
                  <c:v>41</c:v>
                </c:pt>
                <c:pt idx="53">
                  <c:v>34</c:v>
                </c:pt>
                <c:pt idx="54">
                  <c:v>30</c:v>
                </c:pt>
                <c:pt idx="55">
                  <c:v>20</c:v>
                </c:pt>
                <c:pt idx="56">
                  <c:v>15</c:v>
                </c:pt>
                <c:pt idx="57">
                  <c:v>19</c:v>
                </c:pt>
                <c:pt idx="58">
                  <c:v>22.4</c:v>
                </c:pt>
                <c:pt idx="59">
                  <c:v>25.799999999999997</c:v>
                </c:pt>
                <c:pt idx="60">
                  <c:v>29.2</c:v>
                </c:pt>
                <c:pt idx="61">
                  <c:v>31.25</c:v>
                </c:pt>
                <c:pt idx="62">
                  <c:v>33.300000000000004</c:v>
                </c:pt>
                <c:pt idx="63">
                  <c:v>36.450000000000003</c:v>
                </c:pt>
                <c:pt idx="64">
                  <c:v>39.6</c:v>
                </c:pt>
              </c:numCache>
            </c:numRef>
          </c:val>
        </c:ser>
        <c:ser>
          <c:idx val="1"/>
          <c:order val="1"/>
          <c:tx>
            <c:strRef>
              <c:f>'RIKS - Standard'!$D$3</c:f>
              <c:strCache>
                <c:ptCount val="1"/>
                <c:pt idx="0">
                  <c:v>Beställningar</c:v>
                </c:pt>
              </c:strCache>
            </c:strRef>
          </c:tx>
          <c:spPr>
            <a:solidFill>
              <a:srgbClr val="E40053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40053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Standard'!$D$4:$D$68</c:f>
              <c:numCache>
                <c:formatCode>0</c:formatCode>
                <c:ptCount val="65"/>
                <c:pt idx="0">
                  <c:v>45</c:v>
                </c:pt>
                <c:pt idx="1">
                  <c:v>40</c:v>
                </c:pt>
                <c:pt idx="2">
                  <c:v>44</c:v>
                </c:pt>
                <c:pt idx="3">
                  <c:v>44</c:v>
                </c:pt>
                <c:pt idx="4">
                  <c:v>38</c:v>
                </c:pt>
                <c:pt idx="5">
                  <c:v>47</c:v>
                </c:pt>
                <c:pt idx="6">
                  <c:v>33</c:v>
                </c:pt>
                <c:pt idx="7">
                  <c:v>40</c:v>
                </c:pt>
                <c:pt idx="8">
                  <c:v>48.6</c:v>
                </c:pt>
                <c:pt idx="9">
                  <c:v>52.8</c:v>
                </c:pt>
                <c:pt idx="10">
                  <c:v>46.2</c:v>
                </c:pt>
                <c:pt idx="11">
                  <c:v>34.799999999999997</c:v>
                </c:pt>
                <c:pt idx="12">
                  <c:v>11</c:v>
                </c:pt>
                <c:pt idx="13">
                  <c:v>-2</c:v>
                </c:pt>
                <c:pt idx="14">
                  <c:v>-8</c:v>
                </c:pt>
                <c:pt idx="15">
                  <c:v>-8</c:v>
                </c:pt>
                <c:pt idx="16">
                  <c:v>2</c:v>
                </c:pt>
                <c:pt idx="17">
                  <c:v>12</c:v>
                </c:pt>
                <c:pt idx="18">
                  <c:v>26.5</c:v>
                </c:pt>
                <c:pt idx="19">
                  <c:v>41</c:v>
                </c:pt>
                <c:pt idx="20">
                  <c:v>51</c:v>
                </c:pt>
                <c:pt idx="21">
                  <c:v>47.5</c:v>
                </c:pt>
                <c:pt idx="22">
                  <c:v>44</c:v>
                </c:pt>
                <c:pt idx="23">
                  <c:v>36</c:v>
                </c:pt>
                <c:pt idx="24">
                  <c:v>28</c:v>
                </c:pt>
                <c:pt idx="25">
                  <c:v>34</c:v>
                </c:pt>
                <c:pt idx="26">
                  <c:v>40</c:v>
                </c:pt>
                <c:pt idx="27">
                  <c:v>36</c:v>
                </c:pt>
                <c:pt idx="28">
                  <c:v>32</c:v>
                </c:pt>
                <c:pt idx="29">
                  <c:v>39.5</c:v>
                </c:pt>
                <c:pt idx="30">
                  <c:v>47</c:v>
                </c:pt>
                <c:pt idx="31">
                  <c:v>52</c:v>
                </c:pt>
                <c:pt idx="32">
                  <c:v>44</c:v>
                </c:pt>
                <c:pt idx="33">
                  <c:v>25</c:v>
                </c:pt>
                <c:pt idx="34">
                  <c:v>20</c:v>
                </c:pt>
                <c:pt idx="35">
                  <c:v>20</c:v>
                </c:pt>
                <c:pt idx="36">
                  <c:v>19</c:v>
                </c:pt>
                <c:pt idx="37">
                  <c:v>16</c:v>
                </c:pt>
                <c:pt idx="38">
                  <c:v>15</c:v>
                </c:pt>
                <c:pt idx="39">
                  <c:v>32</c:v>
                </c:pt>
                <c:pt idx="40">
                  <c:v>29</c:v>
                </c:pt>
                <c:pt idx="41">
                  <c:v>41</c:v>
                </c:pt>
                <c:pt idx="42">
                  <c:v>46</c:v>
                </c:pt>
                <c:pt idx="43">
                  <c:v>54</c:v>
                </c:pt>
                <c:pt idx="44">
                  <c:v>48</c:v>
                </c:pt>
                <c:pt idx="45">
                  <c:v>49</c:v>
                </c:pt>
                <c:pt idx="46">
                  <c:v>43</c:v>
                </c:pt>
                <c:pt idx="47">
                  <c:v>31</c:v>
                </c:pt>
                <c:pt idx="48">
                  <c:v>0.7</c:v>
                </c:pt>
                <c:pt idx="49">
                  <c:v>1</c:v>
                </c:pt>
                <c:pt idx="50">
                  <c:v>15</c:v>
                </c:pt>
                <c:pt idx="51">
                  <c:v>41</c:v>
                </c:pt>
                <c:pt idx="52">
                  <c:v>39</c:v>
                </c:pt>
                <c:pt idx="53">
                  <c:v>36</c:v>
                </c:pt>
                <c:pt idx="54">
                  <c:v>24</c:v>
                </c:pt>
                <c:pt idx="55">
                  <c:v>18</c:v>
                </c:pt>
                <c:pt idx="56">
                  <c:v>12</c:v>
                </c:pt>
                <c:pt idx="57">
                  <c:v>27</c:v>
                </c:pt>
                <c:pt idx="58">
                  <c:v>26.533333333333331</c:v>
                </c:pt>
                <c:pt idx="59">
                  <c:v>26.066666666666666</c:v>
                </c:pt>
                <c:pt idx="60">
                  <c:v>25.6</c:v>
                </c:pt>
                <c:pt idx="61">
                  <c:v>29.450000000000003</c:v>
                </c:pt>
                <c:pt idx="62">
                  <c:v>33.300000000000004</c:v>
                </c:pt>
                <c:pt idx="63">
                  <c:v>34.75</c:v>
                </c:pt>
                <c:pt idx="64">
                  <c:v>36.199999999999996</c:v>
                </c:pt>
              </c:numCache>
            </c:numRef>
          </c:val>
        </c:ser>
        <c:ser>
          <c:idx val="2"/>
          <c:order val="2"/>
          <c:tx>
            <c:strRef>
              <c:f>'RIKS - Standard'!$E$3</c:f>
              <c:strCache>
                <c:ptCount val="1"/>
                <c:pt idx="0">
                  <c:v>Sysselsättning</c:v>
                </c:pt>
              </c:strCache>
            </c:strRef>
          </c:tx>
          <c:spPr>
            <a:solidFill>
              <a:srgbClr val="EC6B25"/>
            </a:solidFill>
          </c:spPr>
          <c:invertIfNegative val="0"/>
          <c:dPt>
            <c:idx val="63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dPt>
            <c:idx val="64"/>
            <c:invertIfNegative val="0"/>
            <c:bubble3D val="0"/>
            <c:spPr>
              <a:solidFill>
                <a:srgbClr val="EC6B25">
                  <a:alpha val="50000"/>
                </a:srgbClr>
              </a:solidFill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Standard'!$E$4:$E$68</c:f>
              <c:numCache>
                <c:formatCode>0</c:formatCode>
                <c:ptCount val="65"/>
                <c:pt idx="0">
                  <c:v>11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  <c:pt idx="5">
                  <c:v>13</c:v>
                </c:pt>
                <c:pt idx="6">
                  <c:v>4</c:v>
                </c:pt>
                <c:pt idx="7">
                  <c:v>8</c:v>
                </c:pt>
                <c:pt idx="8">
                  <c:v>21</c:v>
                </c:pt>
                <c:pt idx="9">
                  <c:v>21.3</c:v>
                </c:pt>
                <c:pt idx="10">
                  <c:v>20.9</c:v>
                </c:pt>
                <c:pt idx="11">
                  <c:v>14.2</c:v>
                </c:pt>
                <c:pt idx="12">
                  <c:v>13</c:v>
                </c:pt>
                <c:pt idx="13">
                  <c:v>2</c:v>
                </c:pt>
                <c:pt idx="14">
                  <c:v>-2</c:v>
                </c:pt>
                <c:pt idx="15">
                  <c:v>-2</c:v>
                </c:pt>
                <c:pt idx="16">
                  <c:v>-2.5</c:v>
                </c:pt>
                <c:pt idx="17">
                  <c:v>-3</c:v>
                </c:pt>
                <c:pt idx="18">
                  <c:v>8</c:v>
                </c:pt>
                <c:pt idx="19">
                  <c:v>19</c:v>
                </c:pt>
                <c:pt idx="20">
                  <c:v>22</c:v>
                </c:pt>
                <c:pt idx="21">
                  <c:v>22.5</c:v>
                </c:pt>
                <c:pt idx="22">
                  <c:v>23</c:v>
                </c:pt>
                <c:pt idx="23">
                  <c:v>18</c:v>
                </c:pt>
                <c:pt idx="24">
                  <c:v>13</c:v>
                </c:pt>
                <c:pt idx="25">
                  <c:v>19.5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14</c:v>
                </c:pt>
                <c:pt idx="30">
                  <c:v>16</c:v>
                </c:pt>
                <c:pt idx="31">
                  <c:v>22</c:v>
                </c:pt>
                <c:pt idx="32">
                  <c:v>20</c:v>
                </c:pt>
                <c:pt idx="33">
                  <c:v>11</c:v>
                </c:pt>
                <c:pt idx="34">
                  <c:v>6</c:v>
                </c:pt>
                <c:pt idx="35">
                  <c:v>8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5</c:v>
                </c:pt>
                <c:pt idx="40">
                  <c:v>6</c:v>
                </c:pt>
                <c:pt idx="41">
                  <c:v>9</c:v>
                </c:pt>
                <c:pt idx="42">
                  <c:v>13</c:v>
                </c:pt>
                <c:pt idx="43">
                  <c:v>16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-1</c:v>
                </c:pt>
                <c:pt idx="49">
                  <c:v>-6</c:v>
                </c:pt>
                <c:pt idx="50">
                  <c:v>2</c:v>
                </c:pt>
                <c:pt idx="51">
                  <c:v>11</c:v>
                </c:pt>
                <c:pt idx="52">
                  <c:v>16</c:v>
                </c:pt>
                <c:pt idx="53">
                  <c:v>13</c:v>
                </c:pt>
                <c:pt idx="54">
                  <c:v>9</c:v>
                </c:pt>
                <c:pt idx="55">
                  <c:v>10</c:v>
                </c:pt>
                <c:pt idx="56">
                  <c:v>4</c:v>
                </c:pt>
                <c:pt idx="57">
                  <c:v>8</c:v>
                </c:pt>
                <c:pt idx="58">
                  <c:v>8.3999999999999986</c:v>
                </c:pt>
                <c:pt idx="59">
                  <c:v>8.7999999999999989</c:v>
                </c:pt>
                <c:pt idx="60">
                  <c:v>9.1999999999999993</c:v>
                </c:pt>
                <c:pt idx="61">
                  <c:v>11.35</c:v>
                </c:pt>
                <c:pt idx="62">
                  <c:v>13.5</c:v>
                </c:pt>
                <c:pt idx="63">
                  <c:v>16.649999999999999</c:v>
                </c:pt>
                <c:pt idx="64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52668808"/>
        <c:axId val="252669200"/>
      </c:barChart>
      <c:lineChart>
        <c:grouping val="standard"/>
        <c:varyColors val="0"/>
        <c:ser>
          <c:idx val="3"/>
          <c:order val="3"/>
          <c:tx>
            <c:strRef>
              <c:f>'RIKS - Standard'!$F$3</c:f>
              <c:strCache>
                <c:ptCount val="1"/>
                <c:pt idx="0">
                  <c:v>Konjunkturindikator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61"/>
            <c:bubble3D val="0"/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c:spPr>
          </c:dPt>
          <c:dPt>
            <c:idx val="63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dPt>
            <c:idx val="64"/>
            <c:bubble3D val="0"/>
            <c:spPr>
              <a:ln w="3810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  <a:prstDash val="sysDot"/>
              </a:ln>
            </c:spPr>
          </c:dPt>
          <c:cat>
            <c:strRef>
              <c:f>'RIKS - Standard'!$B$4:$B$68</c:f>
              <c:strCache>
                <c:ptCount val="65"/>
                <c:pt idx="0">
                  <c:v>1985</c:v>
                </c:pt>
                <c:pt idx="1">
                  <c:v>1985</c:v>
                </c:pt>
                <c:pt idx="2">
                  <c:v>1986</c:v>
                </c:pt>
                <c:pt idx="3">
                  <c:v>1986</c:v>
                </c:pt>
                <c:pt idx="4">
                  <c:v>1987</c:v>
                </c:pt>
                <c:pt idx="5">
                  <c:v>1987</c:v>
                </c:pt>
                <c:pt idx="6">
                  <c:v>1988</c:v>
                </c:pt>
                <c:pt idx="7">
                  <c:v>1988</c:v>
                </c:pt>
                <c:pt idx="8">
                  <c:v>1989</c:v>
                </c:pt>
                <c:pt idx="9">
                  <c:v>1989</c:v>
                </c:pt>
                <c:pt idx="10">
                  <c:v>1990</c:v>
                </c:pt>
                <c:pt idx="11">
                  <c:v>1990</c:v>
                </c:pt>
                <c:pt idx="12">
                  <c:v>1991</c:v>
                </c:pt>
                <c:pt idx="13">
                  <c:v>1991</c:v>
                </c:pt>
                <c:pt idx="14">
                  <c:v>1992</c:v>
                </c:pt>
                <c:pt idx="15">
                  <c:v>1992</c:v>
                </c:pt>
                <c:pt idx="16">
                  <c:v>1993</c:v>
                </c:pt>
                <c:pt idx="17">
                  <c:v>1993</c:v>
                </c:pt>
                <c:pt idx="18">
                  <c:v>1994</c:v>
                </c:pt>
                <c:pt idx="19">
                  <c:v>1994</c:v>
                </c:pt>
                <c:pt idx="20">
                  <c:v>1995</c:v>
                </c:pt>
                <c:pt idx="21">
                  <c:v>1995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1998</c:v>
                </c:pt>
                <c:pt idx="27">
                  <c:v>1998</c:v>
                </c:pt>
                <c:pt idx="28">
                  <c:v>1999</c:v>
                </c:pt>
                <c:pt idx="29">
                  <c:v>1999</c:v>
                </c:pt>
                <c:pt idx="30">
                  <c:v>2000</c:v>
                </c:pt>
                <c:pt idx="31">
                  <c:v>2000</c:v>
                </c:pt>
                <c:pt idx="32">
                  <c:v>2001</c:v>
                </c:pt>
                <c:pt idx="33">
                  <c:v>2001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2006</c:v>
                </c:pt>
                <c:pt idx="43">
                  <c:v>2006</c:v>
                </c:pt>
                <c:pt idx="44">
                  <c:v>2007</c:v>
                </c:pt>
                <c:pt idx="45">
                  <c:v>2007</c:v>
                </c:pt>
                <c:pt idx="46">
                  <c:v>2008</c:v>
                </c:pt>
                <c:pt idx="47">
                  <c:v>2008</c:v>
                </c:pt>
                <c:pt idx="48">
                  <c:v>2009</c:v>
                </c:pt>
                <c:pt idx="49">
                  <c:v>2009</c:v>
                </c:pt>
                <c:pt idx="50">
                  <c:v>2010</c:v>
                </c:pt>
                <c:pt idx="51">
                  <c:v>2010</c:v>
                </c:pt>
                <c:pt idx="52">
                  <c:v>2011</c:v>
                </c:pt>
                <c:pt idx="53">
                  <c:v>2011</c:v>
                </c:pt>
                <c:pt idx="54">
                  <c:v>2012</c:v>
                </c:pt>
                <c:pt idx="55">
                  <c:v>2012</c:v>
                </c:pt>
                <c:pt idx="56">
                  <c:v>2013</c:v>
                </c:pt>
                <c:pt idx="57">
                  <c:v>2013</c:v>
                </c:pt>
                <c:pt idx="58">
                  <c:v>2014</c:v>
                </c:pt>
                <c:pt idx="59">
                  <c:v>2014</c:v>
                </c:pt>
                <c:pt idx="60">
                  <c:v>2015</c:v>
                </c:pt>
                <c:pt idx="61">
                  <c:v>2015</c:v>
                </c:pt>
                <c:pt idx="62">
                  <c:v>2016</c:v>
                </c:pt>
                <c:pt idx="63">
                  <c:v>2016</c:v>
                </c:pt>
                <c:pt idx="64">
                  <c:v>2017</c:v>
                </c:pt>
              </c:strCache>
            </c:strRef>
          </c:cat>
          <c:val>
            <c:numRef>
              <c:f>'RIKS - Standard'!$F$4:$F$68</c:f>
              <c:numCache>
                <c:formatCode>0</c:formatCode>
                <c:ptCount val="65"/>
                <c:pt idx="0">
                  <c:v>95</c:v>
                </c:pt>
                <c:pt idx="1">
                  <c:v>84</c:v>
                </c:pt>
                <c:pt idx="2">
                  <c:v>89</c:v>
                </c:pt>
                <c:pt idx="3">
                  <c:v>99</c:v>
                </c:pt>
                <c:pt idx="4">
                  <c:v>97</c:v>
                </c:pt>
                <c:pt idx="5">
                  <c:v>103</c:v>
                </c:pt>
                <c:pt idx="6">
                  <c:v>78</c:v>
                </c:pt>
                <c:pt idx="7">
                  <c:v>82</c:v>
                </c:pt>
                <c:pt idx="8">
                  <c:v>126.9</c:v>
                </c:pt>
                <c:pt idx="9">
                  <c:v>127.3</c:v>
                </c:pt>
                <c:pt idx="10">
                  <c:v>118.6</c:v>
                </c:pt>
                <c:pt idx="11">
                  <c:v>86.2</c:v>
                </c:pt>
                <c:pt idx="12">
                  <c:v>47</c:v>
                </c:pt>
                <c:pt idx="13">
                  <c:v>13</c:v>
                </c:pt>
                <c:pt idx="14">
                  <c:v>-7</c:v>
                </c:pt>
                <c:pt idx="15">
                  <c:v>-10</c:v>
                </c:pt>
                <c:pt idx="16">
                  <c:v>3.5</c:v>
                </c:pt>
                <c:pt idx="17">
                  <c:v>17</c:v>
                </c:pt>
                <c:pt idx="18">
                  <c:v>57</c:v>
                </c:pt>
                <c:pt idx="19">
                  <c:v>97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90.5</c:v>
                </c:pt>
                <c:pt idx="24">
                  <c:v>72</c:v>
                </c:pt>
                <c:pt idx="25">
                  <c:v>94</c:v>
                </c:pt>
                <c:pt idx="26">
                  <c:v>116</c:v>
                </c:pt>
                <c:pt idx="27">
                  <c:v>100</c:v>
                </c:pt>
                <c:pt idx="28">
                  <c:v>84</c:v>
                </c:pt>
                <c:pt idx="29">
                  <c:v>100</c:v>
                </c:pt>
                <c:pt idx="30">
                  <c:v>116</c:v>
                </c:pt>
                <c:pt idx="31">
                  <c:v>127</c:v>
                </c:pt>
                <c:pt idx="32">
                  <c:v>114</c:v>
                </c:pt>
                <c:pt idx="33">
                  <c:v>71</c:v>
                </c:pt>
                <c:pt idx="34">
                  <c:v>62</c:v>
                </c:pt>
                <c:pt idx="35">
                  <c:v>60</c:v>
                </c:pt>
                <c:pt idx="36">
                  <c:v>51</c:v>
                </c:pt>
                <c:pt idx="37">
                  <c:v>40</c:v>
                </c:pt>
                <c:pt idx="38">
                  <c:v>39</c:v>
                </c:pt>
                <c:pt idx="39">
                  <c:v>61</c:v>
                </c:pt>
                <c:pt idx="40">
                  <c:v>67</c:v>
                </c:pt>
                <c:pt idx="41">
                  <c:v>89</c:v>
                </c:pt>
                <c:pt idx="42">
                  <c:v>105</c:v>
                </c:pt>
                <c:pt idx="43">
                  <c:v>120</c:v>
                </c:pt>
                <c:pt idx="44">
                  <c:v>124</c:v>
                </c:pt>
                <c:pt idx="45">
                  <c:v>122</c:v>
                </c:pt>
                <c:pt idx="46">
                  <c:v>115</c:v>
                </c:pt>
                <c:pt idx="47">
                  <c:v>82</c:v>
                </c:pt>
                <c:pt idx="48">
                  <c:v>14.7</c:v>
                </c:pt>
                <c:pt idx="49">
                  <c:v>-8</c:v>
                </c:pt>
                <c:pt idx="50">
                  <c:v>26</c:v>
                </c:pt>
                <c:pt idx="51">
                  <c:v>84</c:v>
                </c:pt>
                <c:pt idx="52">
                  <c:v>96</c:v>
                </c:pt>
                <c:pt idx="53">
                  <c:v>83</c:v>
                </c:pt>
                <c:pt idx="54">
                  <c:v>63</c:v>
                </c:pt>
                <c:pt idx="55">
                  <c:v>48</c:v>
                </c:pt>
                <c:pt idx="56">
                  <c:v>31</c:v>
                </c:pt>
                <c:pt idx="57">
                  <c:v>54</c:v>
                </c:pt>
                <c:pt idx="58">
                  <c:v>57.333333333333329</c:v>
                </c:pt>
                <c:pt idx="59">
                  <c:v>60.666666666666657</c:v>
                </c:pt>
                <c:pt idx="60">
                  <c:v>64</c:v>
                </c:pt>
                <c:pt idx="61">
                  <c:v>72.050000000000011</c:v>
                </c:pt>
                <c:pt idx="62">
                  <c:v>80.100000000000009</c:v>
                </c:pt>
                <c:pt idx="63">
                  <c:v>87.85</c:v>
                </c:pt>
                <c:pt idx="6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68808"/>
        <c:axId val="252669200"/>
      </c:lineChart>
      <c:catAx>
        <c:axId val="25266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sv-SE"/>
          </a:p>
        </c:txPr>
        <c:crossAx val="252669200"/>
        <c:crosses val="autoZero"/>
        <c:auto val="1"/>
        <c:lblAlgn val="ctr"/>
        <c:lblOffset val="100"/>
        <c:noMultiLvlLbl val="0"/>
      </c:catAx>
      <c:valAx>
        <c:axId val="252669200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sv-SE" sz="1000" b="1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v-SE"/>
          </a:p>
        </c:txPr>
        <c:crossAx val="25266880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sv-SE"/>
        </a:p>
      </c:txPr>
    </c:legend>
    <c:plotVisOnly val="1"/>
    <c:dispBlanksAs val="gap"/>
    <c:showDLblsOverMax val="0"/>
  </c:chart>
  <c:txPr>
    <a:bodyPr/>
    <a:lstStyle/>
    <a:p>
      <a:pPr>
        <a:defRPr>
          <a:latin typeface="Museo 500" panose="02000000000000000000" pitchFamily="50" charset="0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'LÖNSAMHET - Sektorer per län'!$B$77:$C$77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län'!$D$77:$AL$77</c:f>
              <c:numCache>
                <c:formatCode>0</c:formatCode>
                <c:ptCount val="35"/>
                <c:pt idx="0" formatCode="General">
                  <c:v>16</c:v>
                </c:pt>
                <c:pt idx="1">
                  <c:v>19.5</c:v>
                </c:pt>
                <c:pt idx="2" formatCode="General">
                  <c:v>23</c:v>
                </c:pt>
                <c:pt idx="3" formatCode="General">
                  <c:v>27</c:v>
                </c:pt>
                <c:pt idx="4" formatCode="General">
                  <c:v>0</c:v>
                </c:pt>
                <c:pt idx="5" formatCode="General">
                  <c:v>12</c:v>
                </c:pt>
                <c:pt idx="6" formatCode="General">
                  <c:v>13</c:v>
                </c:pt>
                <c:pt idx="7" formatCode="General">
                  <c:v>10</c:v>
                </c:pt>
                <c:pt idx="8" formatCode="General">
                  <c:v>-12</c:v>
                </c:pt>
                <c:pt idx="9" formatCode="General">
                  <c:v>4</c:v>
                </c:pt>
                <c:pt idx="10" formatCode="General">
                  <c:v>14</c:v>
                </c:pt>
                <c:pt idx="11" formatCode="General">
                  <c:v>22</c:v>
                </c:pt>
                <c:pt idx="12" formatCode="General">
                  <c:v>34</c:v>
                </c:pt>
                <c:pt idx="13" formatCode="General">
                  <c:v>27</c:v>
                </c:pt>
                <c:pt idx="14" formatCode="General">
                  <c:v>45</c:v>
                </c:pt>
                <c:pt idx="15" formatCode="General">
                  <c:v>29</c:v>
                </c:pt>
                <c:pt idx="16" formatCode="General">
                  <c:v>35</c:v>
                </c:pt>
                <c:pt idx="17" formatCode="General">
                  <c:v>7</c:v>
                </c:pt>
                <c:pt idx="18" formatCode="General">
                  <c:v>-1</c:v>
                </c:pt>
                <c:pt idx="19" formatCode="General">
                  <c:v>-3</c:v>
                </c:pt>
                <c:pt idx="20" formatCode="General">
                  <c:v>19</c:v>
                </c:pt>
                <c:pt idx="21" formatCode="General">
                  <c:v>29</c:v>
                </c:pt>
                <c:pt idx="22" formatCode="General">
                  <c:v>46</c:v>
                </c:pt>
                <c:pt idx="23" formatCode="General">
                  <c:v>1</c:v>
                </c:pt>
                <c:pt idx="24" formatCode="General">
                  <c:v>2</c:v>
                </c:pt>
                <c:pt idx="25" formatCode="General">
                  <c:v>11</c:v>
                </c:pt>
                <c:pt idx="26" formatCode="General">
                  <c:v>-10</c:v>
                </c:pt>
                <c:pt idx="27" formatCode="General">
                  <c:v>17</c:v>
                </c:pt>
                <c:pt idx="28">
                  <c:v>16.833333333333329</c:v>
                </c:pt>
                <c:pt idx="29">
                  <c:v>16.666666666666664</c:v>
                </c:pt>
                <c:pt idx="30">
                  <c:v>16.499999999999996</c:v>
                </c:pt>
                <c:pt idx="31">
                  <c:v>22.9</c:v>
                </c:pt>
                <c:pt idx="32">
                  <c:v>29.299999999999997</c:v>
                </c:pt>
                <c:pt idx="33">
                  <c:v>35.199999999999996</c:v>
                </c:pt>
                <c:pt idx="34">
                  <c:v>41.099999999999994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'LÖNSAMHET - Sektorer per län'!$B$78:$C$78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'LÖNSAMHET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'LÖNSAMHET - Sektorer per län'!$D$78:$AL$78</c:f>
              <c:numCache>
                <c:formatCode>0</c:formatCode>
                <c:ptCount val="35"/>
                <c:pt idx="0" formatCode="General">
                  <c:v>10</c:v>
                </c:pt>
                <c:pt idx="1">
                  <c:v>13.5</c:v>
                </c:pt>
                <c:pt idx="2" formatCode="General">
                  <c:v>17</c:v>
                </c:pt>
                <c:pt idx="3" formatCode="General">
                  <c:v>7</c:v>
                </c:pt>
                <c:pt idx="4" formatCode="General">
                  <c:v>14</c:v>
                </c:pt>
                <c:pt idx="5" formatCode="General">
                  <c:v>6</c:v>
                </c:pt>
                <c:pt idx="6" formatCode="General">
                  <c:v>38</c:v>
                </c:pt>
                <c:pt idx="7" formatCode="General">
                  <c:v>8</c:v>
                </c:pt>
                <c:pt idx="8" formatCode="General">
                  <c:v>5</c:v>
                </c:pt>
                <c:pt idx="9" formatCode="General">
                  <c:v>-3</c:v>
                </c:pt>
                <c:pt idx="10" formatCode="General">
                  <c:v>-2</c:v>
                </c:pt>
                <c:pt idx="11" formatCode="General">
                  <c:v>6</c:v>
                </c:pt>
                <c:pt idx="12" formatCode="General">
                  <c:v>13</c:v>
                </c:pt>
                <c:pt idx="13" formatCode="General">
                  <c:v>3</c:v>
                </c:pt>
                <c:pt idx="14" formatCode="General">
                  <c:v>28</c:v>
                </c:pt>
                <c:pt idx="15" formatCode="General">
                  <c:v>16</c:v>
                </c:pt>
                <c:pt idx="16" formatCode="General">
                  <c:v>27</c:v>
                </c:pt>
                <c:pt idx="17" formatCode="General">
                  <c:v>-6</c:v>
                </c:pt>
                <c:pt idx="18" formatCode="General">
                  <c:v>-22</c:v>
                </c:pt>
                <c:pt idx="19" formatCode="General">
                  <c:v>-4</c:v>
                </c:pt>
                <c:pt idx="20" formatCode="General">
                  <c:v>-6</c:v>
                </c:pt>
                <c:pt idx="21" formatCode="General">
                  <c:v>7</c:v>
                </c:pt>
                <c:pt idx="22" formatCode="General">
                  <c:v>37</c:v>
                </c:pt>
                <c:pt idx="23" formatCode="General">
                  <c:v>30</c:v>
                </c:pt>
                <c:pt idx="24" formatCode="General">
                  <c:v>26</c:v>
                </c:pt>
                <c:pt idx="25" formatCode="General">
                  <c:v>25</c:v>
                </c:pt>
                <c:pt idx="26" formatCode="General">
                  <c:v>14</c:v>
                </c:pt>
                <c:pt idx="27" formatCode="General">
                  <c:v>19</c:v>
                </c:pt>
                <c:pt idx="28">
                  <c:v>16.566666666666666</c:v>
                </c:pt>
                <c:pt idx="29">
                  <c:v>14.133333333333333</c:v>
                </c:pt>
                <c:pt idx="30">
                  <c:v>11.7</c:v>
                </c:pt>
                <c:pt idx="31">
                  <c:v>21.1</c:v>
                </c:pt>
                <c:pt idx="32">
                  <c:v>30.5</c:v>
                </c:pt>
                <c:pt idx="33">
                  <c:v>30.1</c:v>
                </c:pt>
                <c:pt idx="34">
                  <c:v>29.7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669984"/>
        <c:axId val="252670376"/>
      </c:lineChart>
      <c:catAx>
        <c:axId val="252669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670376"/>
        <c:crosses val="autoZero"/>
        <c:auto val="1"/>
        <c:lblAlgn val="ctr"/>
        <c:lblOffset val="100"/>
        <c:tickLblSkip val="2"/>
        <c:noMultiLvlLbl val="0"/>
      </c:catAx>
      <c:valAx>
        <c:axId val="25267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66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'EXPANSIONSUTSIKTER - Sektorer'!$B$77:$C$77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Sektorer'!$D$76:$AJ$76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Sektorer'!$D$77:$AJ$77</c:f>
              <c:numCache>
                <c:formatCode>0%</c:formatCode>
                <c:ptCount val="33"/>
                <c:pt idx="0">
                  <c:v>0.73</c:v>
                </c:pt>
                <c:pt idx="1">
                  <c:v>0.77</c:v>
                </c:pt>
                <c:pt idx="2">
                  <c:v>0.81</c:v>
                </c:pt>
                <c:pt idx="3">
                  <c:v>0.65</c:v>
                </c:pt>
                <c:pt idx="4">
                  <c:v>0.47000000000000003</c:v>
                </c:pt>
                <c:pt idx="5">
                  <c:v>0.53</c:v>
                </c:pt>
                <c:pt idx="6">
                  <c:v>0.51</c:v>
                </c:pt>
                <c:pt idx="7">
                  <c:v>0.57999999999999996</c:v>
                </c:pt>
                <c:pt idx="8">
                  <c:v>0.59</c:v>
                </c:pt>
                <c:pt idx="9">
                  <c:v>0.47000000000000003</c:v>
                </c:pt>
                <c:pt idx="10">
                  <c:v>0.67</c:v>
                </c:pt>
                <c:pt idx="11">
                  <c:v>0.5</c:v>
                </c:pt>
                <c:pt idx="12">
                  <c:v>0.72</c:v>
                </c:pt>
                <c:pt idx="13">
                  <c:v>0.72</c:v>
                </c:pt>
                <c:pt idx="14">
                  <c:v>0.8</c:v>
                </c:pt>
                <c:pt idx="15">
                  <c:v>0.75</c:v>
                </c:pt>
                <c:pt idx="16">
                  <c:v>0.59</c:v>
                </c:pt>
                <c:pt idx="17">
                  <c:v>0.66</c:v>
                </c:pt>
                <c:pt idx="18">
                  <c:v>0.6</c:v>
                </c:pt>
                <c:pt idx="19">
                  <c:v>0.51</c:v>
                </c:pt>
                <c:pt idx="20">
                  <c:v>0.69</c:v>
                </c:pt>
                <c:pt idx="21">
                  <c:v>0.81</c:v>
                </c:pt>
                <c:pt idx="22">
                  <c:v>0.76</c:v>
                </c:pt>
                <c:pt idx="23">
                  <c:v>0.39</c:v>
                </c:pt>
                <c:pt idx="24">
                  <c:v>0.66</c:v>
                </c:pt>
                <c:pt idx="25">
                  <c:v>0.66</c:v>
                </c:pt>
                <c:pt idx="26">
                  <c:v>0.64</c:v>
                </c:pt>
                <c:pt idx="27">
                  <c:v>0.63</c:v>
                </c:pt>
                <c:pt idx="28">
                  <c:v>0.66866666666666663</c:v>
                </c:pt>
                <c:pt idx="29">
                  <c:v>0.70733333333333326</c:v>
                </c:pt>
                <c:pt idx="30">
                  <c:v>0.746</c:v>
                </c:pt>
                <c:pt idx="31">
                  <c:v>0.71799999999999997</c:v>
                </c:pt>
                <c:pt idx="32">
                  <c:v>0.69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'EXPANSIONSUTSIKTER - Sektorer'!$B$78:$C$78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'EXPANSIONSUTSIKTER - Sektorer'!$D$76:$AJ$76</c:f>
              <c:numCache>
                <c:formatCode>General</c:formatCode>
                <c:ptCount val="33"/>
                <c:pt idx="0">
                  <c:v>2000</c:v>
                </c:pt>
                <c:pt idx="1">
                  <c:v>2000</c:v>
                </c:pt>
                <c:pt idx="2">
                  <c:v>2001</c:v>
                </c:pt>
                <c:pt idx="3">
                  <c:v>2001</c:v>
                </c:pt>
                <c:pt idx="4">
                  <c:v>2002</c:v>
                </c:pt>
                <c:pt idx="5">
                  <c:v>2002</c:v>
                </c:pt>
                <c:pt idx="6">
                  <c:v>2003</c:v>
                </c:pt>
                <c:pt idx="7">
                  <c:v>2003</c:v>
                </c:pt>
                <c:pt idx="8">
                  <c:v>2004</c:v>
                </c:pt>
                <c:pt idx="9">
                  <c:v>2004</c:v>
                </c:pt>
                <c:pt idx="10">
                  <c:v>2005</c:v>
                </c:pt>
                <c:pt idx="11">
                  <c:v>2005</c:v>
                </c:pt>
                <c:pt idx="12">
                  <c:v>2006</c:v>
                </c:pt>
                <c:pt idx="13">
                  <c:v>2006</c:v>
                </c:pt>
                <c:pt idx="14">
                  <c:v>2007</c:v>
                </c:pt>
                <c:pt idx="15">
                  <c:v>2007</c:v>
                </c:pt>
                <c:pt idx="16">
                  <c:v>2008</c:v>
                </c:pt>
                <c:pt idx="17">
                  <c:v>2008</c:v>
                </c:pt>
                <c:pt idx="18">
                  <c:v>2009</c:v>
                </c:pt>
                <c:pt idx="19">
                  <c:v>2009</c:v>
                </c:pt>
                <c:pt idx="20">
                  <c:v>2010</c:v>
                </c:pt>
                <c:pt idx="21">
                  <c:v>2010</c:v>
                </c:pt>
                <c:pt idx="22">
                  <c:v>2011</c:v>
                </c:pt>
                <c:pt idx="23">
                  <c:v>2011</c:v>
                </c:pt>
                <c:pt idx="24">
                  <c:v>2012</c:v>
                </c:pt>
                <c:pt idx="25">
                  <c:v>2012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 formatCode="0">
                  <c:v>2016</c:v>
                </c:pt>
              </c:numCache>
            </c:numRef>
          </c:cat>
          <c:val>
            <c:numRef>
              <c:f>'EXPANSIONSUTSIKTER - Sektorer'!$D$78:$AJ$78</c:f>
              <c:numCache>
                <c:formatCode>0%</c:formatCode>
                <c:ptCount val="33"/>
                <c:pt idx="0">
                  <c:v>0.57000000000000006</c:v>
                </c:pt>
                <c:pt idx="1">
                  <c:v>0.53</c:v>
                </c:pt>
                <c:pt idx="2">
                  <c:v>0.49</c:v>
                </c:pt>
                <c:pt idx="3">
                  <c:v>0.51</c:v>
                </c:pt>
                <c:pt idx="4">
                  <c:v>0.48</c:v>
                </c:pt>
                <c:pt idx="5">
                  <c:v>0.56000000000000005</c:v>
                </c:pt>
                <c:pt idx="6">
                  <c:v>0.57000000000000006</c:v>
                </c:pt>
                <c:pt idx="7">
                  <c:v>0.51</c:v>
                </c:pt>
                <c:pt idx="8">
                  <c:v>0.48</c:v>
                </c:pt>
                <c:pt idx="9">
                  <c:v>0.55000000000000004</c:v>
                </c:pt>
                <c:pt idx="10">
                  <c:v>0.61</c:v>
                </c:pt>
                <c:pt idx="11">
                  <c:v>0.46</c:v>
                </c:pt>
                <c:pt idx="12">
                  <c:v>0.51</c:v>
                </c:pt>
                <c:pt idx="13">
                  <c:v>0.63</c:v>
                </c:pt>
                <c:pt idx="14">
                  <c:v>0.69000000000000006</c:v>
                </c:pt>
                <c:pt idx="15">
                  <c:v>0.63</c:v>
                </c:pt>
                <c:pt idx="16">
                  <c:v>0.63</c:v>
                </c:pt>
                <c:pt idx="17">
                  <c:v>0.54</c:v>
                </c:pt>
                <c:pt idx="18">
                  <c:v>0.57999999999999996</c:v>
                </c:pt>
                <c:pt idx="19">
                  <c:v>0.53</c:v>
                </c:pt>
                <c:pt idx="20">
                  <c:v>0.62</c:v>
                </c:pt>
                <c:pt idx="21">
                  <c:v>0.72</c:v>
                </c:pt>
                <c:pt idx="22">
                  <c:v>0.81</c:v>
                </c:pt>
                <c:pt idx="23">
                  <c:v>0.59</c:v>
                </c:pt>
                <c:pt idx="24">
                  <c:v>0.72</c:v>
                </c:pt>
                <c:pt idx="25">
                  <c:v>0.69</c:v>
                </c:pt>
                <c:pt idx="26">
                  <c:v>0.65</c:v>
                </c:pt>
                <c:pt idx="27">
                  <c:v>0.72</c:v>
                </c:pt>
                <c:pt idx="28">
                  <c:v>0.67066666666666663</c:v>
                </c:pt>
                <c:pt idx="29">
                  <c:v>0.62133333333333329</c:v>
                </c:pt>
                <c:pt idx="30">
                  <c:v>0.57199999999999995</c:v>
                </c:pt>
                <c:pt idx="31">
                  <c:v>0.621</c:v>
                </c:pt>
                <c:pt idx="32">
                  <c:v>0.67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2843296"/>
        <c:axId val="252843688"/>
      </c:lineChart>
      <c:catAx>
        <c:axId val="252843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843688"/>
        <c:crosses val="autoZero"/>
        <c:auto val="1"/>
        <c:lblAlgn val="ctr"/>
        <c:lblOffset val="100"/>
        <c:tickLblSkip val="2"/>
        <c:noMultiLvlLbl val="0"/>
      </c:catAx>
      <c:valAx>
        <c:axId val="25284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84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B0044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C0A9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FB4F1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jämförelse'!$B$30:$B$51</c:f>
              <c:strCache>
                <c:ptCount val="22"/>
                <c:pt idx="0">
                  <c:v>Jönköpings län</c:v>
                </c:pt>
                <c:pt idx="1">
                  <c:v>Värmlands län</c:v>
                </c:pt>
                <c:pt idx="2">
                  <c:v>Hallands län</c:v>
                </c:pt>
                <c:pt idx="3">
                  <c:v>Norrbottens län</c:v>
                </c:pt>
                <c:pt idx="4">
                  <c:v>Dalarnas län</c:v>
                </c:pt>
                <c:pt idx="5">
                  <c:v>Örebro län</c:v>
                </c:pt>
                <c:pt idx="6">
                  <c:v>Västra Götalands län</c:v>
                </c:pt>
                <c:pt idx="7">
                  <c:v>Uppsala län</c:v>
                </c:pt>
                <c:pt idx="8">
                  <c:v>Västmanlands län</c:v>
                </c:pt>
                <c:pt idx="9">
                  <c:v>Riket</c:v>
                </c:pt>
                <c:pt idx="10">
                  <c:v>Östergötlands län</c:v>
                </c:pt>
                <c:pt idx="11">
                  <c:v>Skåne län</c:v>
                </c:pt>
                <c:pt idx="12">
                  <c:v>Kalmar län</c:v>
                </c:pt>
                <c:pt idx="13">
                  <c:v>Blekinge län</c:v>
                </c:pt>
                <c:pt idx="14">
                  <c:v>Stockholms län</c:v>
                </c:pt>
                <c:pt idx="15">
                  <c:v>Jämtlands län</c:v>
                </c:pt>
                <c:pt idx="16">
                  <c:v>Södermanlands län</c:v>
                </c:pt>
                <c:pt idx="17">
                  <c:v>Kronobergs län</c:v>
                </c:pt>
                <c:pt idx="18">
                  <c:v>Västernorrlands län</c:v>
                </c:pt>
                <c:pt idx="19">
                  <c:v>Gävleborgs län</c:v>
                </c:pt>
                <c:pt idx="20">
                  <c:v>Gotlands län</c:v>
                </c:pt>
                <c:pt idx="21">
                  <c:v>Västerbottens län</c:v>
                </c:pt>
              </c:strCache>
            </c:strRef>
          </c:cat>
          <c:val>
            <c:numRef>
              <c:f>'LÄN jämförelse'!$G$30:$G$51</c:f>
              <c:numCache>
                <c:formatCode>0%</c:formatCode>
                <c:ptCount val="22"/>
                <c:pt idx="0">
                  <c:v>0.77200000000000002</c:v>
                </c:pt>
                <c:pt idx="1">
                  <c:v>0.752</c:v>
                </c:pt>
                <c:pt idx="2">
                  <c:v>0.749</c:v>
                </c:pt>
                <c:pt idx="3">
                  <c:v>0.73599999999999999</c:v>
                </c:pt>
                <c:pt idx="4">
                  <c:v>0.73099999999999998</c:v>
                </c:pt>
                <c:pt idx="5">
                  <c:v>0.72799999999999998</c:v>
                </c:pt>
                <c:pt idx="6">
                  <c:v>0.71899999999999997</c:v>
                </c:pt>
                <c:pt idx="7">
                  <c:v>0.70599999999999996</c:v>
                </c:pt>
                <c:pt idx="8">
                  <c:v>0.70299999999999996</c:v>
                </c:pt>
                <c:pt idx="9">
                  <c:v>0.69899999999999995</c:v>
                </c:pt>
                <c:pt idx="10">
                  <c:v>0.69799999999999995</c:v>
                </c:pt>
                <c:pt idx="11">
                  <c:v>0.69699999999999995</c:v>
                </c:pt>
                <c:pt idx="12">
                  <c:v>0.69199999999999995</c:v>
                </c:pt>
                <c:pt idx="13">
                  <c:v>0.68799999999999994</c:v>
                </c:pt>
                <c:pt idx="14">
                  <c:v>0.68799999999999994</c:v>
                </c:pt>
                <c:pt idx="15">
                  <c:v>0.67500000000000004</c:v>
                </c:pt>
                <c:pt idx="16">
                  <c:v>0.66600000000000004</c:v>
                </c:pt>
                <c:pt idx="17">
                  <c:v>0.66200000000000003</c:v>
                </c:pt>
                <c:pt idx="18">
                  <c:v>0.65900000000000003</c:v>
                </c:pt>
                <c:pt idx="19">
                  <c:v>0.64200000000000002</c:v>
                </c:pt>
                <c:pt idx="20">
                  <c:v>0.63700000000000001</c:v>
                </c:pt>
                <c:pt idx="21">
                  <c:v>0.60099999999999998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2844472"/>
        <c:axId val="252844864"/>
      </c:barChart>
      <c:catAx>
        <c:axId val="25284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844864"/>
        <c:crosses val="autoZero"/>
        <c:auto val="1"/>
        <c:lblAlgn val="ctr"/>
        <c:lblOffset val="100"/>
        <c:noMultiLvlLbl val="0"/>
      </c:catAx>
      <c:valAx>
        <c:axId val="252844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284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'!$C$29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'!$C$30:$C$40</c:f>
              <c:numCache>
                <c:formatCode>0%</c:formatCode>
                <c:ptCount val="11"/>
                <c:pt idx="0">
                  <c:v>0.23899999999999999</c:v>
                </c:pt>
                <c:pt idx="1">
                  <c:v>0.17199999999999999</c:v>
                </c:pt>
                <c:pt idx="2">
                  <c:v>0.16200000000000001</c:v>
                </c:pt>
                <c:pt idx="3">
                  <c:v>8.7999999999999995E-2</c:v>
                </c:pt>
                <c:pt idx="4">
                  <c:v>8.4000000000000005E-2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4.2999999999999997E-2</c:v>
                </c:pt>
                <c:pt idx="8">
                  <c:v>4.2999999999999997E-2</c:v>
                </c:pt>
                <c:pt idx="9">
                  <c:v>3.5000000000000003E-2</c:v>
                </c:pt>
                <c:pt idx="10">
                  <c:v>3.3000000000000002E-2</c:v>
                </c:pt>
              </c:numCache>
            </c:numRef>
          </c:val>
        </c:ser>
        <c:ser>
          <c:idx val="1"/>
          <c:order val="1"/>
          <c:tx>
            <c:strRef>
              <c:f>'LÄN diagram '!$V$29</c:f>
              <c:strCache>
                <c:ptCount val="1"/>
                <c:pt idx="0">
                  <c:v>Jämtlands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'!$B$30:$B$40</c:f>
              <c:strCache>
                <c:ptCount val="11"/>
                <c:pt idx="0">
                  <c:v>Svårt att finna lämplig arbetskraft</c:v>
                </c:pt>
                <c:pt idx="1">
                  <c:v>Tuff konkurrens</c:v>
                </c:pt>
                <c:pt idx="2">
                  <c:v>Höga arbetskraftskostnader</c:v>
                </c:pt>
                <c:pt idx="3">
                  <c:v>Politisk oförutsägbarhet</c:v>
                </c:pt>
                <c:pt idx="4">
                  <c:v>Vill inte växa</c:v>
                </c:pt>
                <c:pt idx="5">
                  <c:v>Svårt att få finansiering</c:v>
                </c:pt>
                <c:pt idx="6">
                  <c:v>Arbetsrättsliga regler</c:v>
                </c:pt>
                <c:pt idx="7">
                  <c:v>Svag efterfrågan</c:v>
                </c:pt>
                <c:pt idx="8">
                  <c:v>Upplever ej några hinder</c:v>
                </c:pt>
                <c:pt idx="9">
                  <c:v>Annat</c:v>
                </c:pt>
                <c:pt idx="10">
                  <c:v>Tveksam, vet ej</c:v>
                </c:pt>
              </c:strCache>
            </c:strRef>
          </c:cat>
          <c:val>
            <c:numRef>
              <c:f>'LÄN diagram '!$V$30:$V$40</c:f>
              <c:numCache>
                <c:formatCode>0%</c:formatCode>
                <c:ptCount val="11"/>
                <c:pt idx="0">
                  <c:v>0.26300000000000001</c:v>
                </c:pt>
                <c:pt idx="1">
                  <c:v>0.13300000000000001</c:v>
                </c:pt>
                <c:pt idx="2">
                  <c:v>0.18099999999999999</c:v>
                </c:pt>
                <c:pt idx="3">
                  <c:v>6.3E-2</c:v>
                </c:pt>
                <c:pt idx="4">
                  <c:v>8.6999999999999994E-2</c:v>
                </c:pt>
                <c:pt idx="5">
                  <c:v>8.2000000000000003E-2</c:v>
                </c:pt>
                <c:pt idx="6">
                  <c:v>0.04</c:v>
                </c:pt>
                <c:pt idx="7">
                  <c:v>2.5999999999999999E-2</c:v>
                </c:pt>
                <c:pt idx="8">
                  <c:v>1.7000000000000001E-2</c:v>
                </c:pt>
                <c:pt idx="9">
                  <c:v>6.4000000000000001E-2</c:v>
                </c:pt>
                <c:pt idx="10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2845648"/>
        <c:axId val="252846040"/>
      </c:barChart>
      <c:catAx>
        <c:axId val="252845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2846040"/>
        <c:crosses val="autoZero"/>
        <c:auto val="1"/>
        <c:lblAlgn val="ctr"/>
        <c:lblOffset val="100"/>
        <c:noMultiLvlLbl val="0"/>
      </c:catAx>
      <c:valAx>
        <c:axId val="2528460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284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'!$C$81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'!$C$82:$C$89</c:f>
              <c:numCache>
                <c:formatCode>0%</c:formatCode>
                <c:ptCount val="8"/>
                <c:pt idx="0">
                  <c:v>0.45900000000000002</c:v>
                </c:pt>
                <c:pt idx="1">
                  <c:v>0.113</c:v>
                </c:pt>
                <c:pt idx="2">
                  <c:v>0.108</c:v>
                </c:pt>
                <c:pt idx="3">
                  <c:v>9.6000000000000002E-2</c:v>
                </c:pt>
                <c:pt idx="4">
                  <c:v>7.0999999999999994E-2</c:v>
                </c:pt>
                <c:pt idx="5">
                  <c:v>6.8000000000000005E-2</c:v>
                </c:pt>
                <c:pt idx="6">
                  <c:v>6.5000000000000002E-2</c:v>
                </c:pt>
                <c:pt idx="7">
                  <c:v>2.1000000000000001E-2</c:v>
                </c:pt>
              </c:numCache>
            </c:numRef>
          </c:val>
        </c:ser>
        <c:ser>
          <c:idx val="1"/>
          <c:order val="1"/>
          <c:tx>
            <c:strRef>
              <c:f>'LÄN diagram '!$V$81</c:f>
              <c:strCache>
                <c:ptCount val="1"/>
                <c:pt idx="0">
                  <c:v>Jämtlands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'!$B$82:$B$89</c:f>
              <c:strCache>
                <c:ptCount val="8"/>
                <c:pt idx="0">
                  <c:v>Svenska konjunkturen</c:v>
                </c:pt>
                <c:pt idx="1">
                  <c:v>Löneökningar</c:v>
                </c:pt>
                <c:pt idx="2">
                  <c:v>Internationella konjunkturen</c:v>
                </c:pt>
                <c:pt idx="3">
                  <c:v>Ingen risk</c:v>
                </c:pt>
                <c:pt idx="4">
                  <c:v>Energi- och råvarupriser</c:v>
                </c:pt>
                <c:pt idx="5">
                  <c:v>Ränte- och valutakostnader</c:v>
                </c:pt>
                <c:pt idx="6">
                  <c:v>Tveksam, vet ej</c:v>
                </c:pt>
                <c:pt idx="7">
                  <c:v>Annat</c:v>
                </c:pt>
              </c:strCache>
            </c:strRef>
          </c:cat>
          <c:val>
            <c:numRef>
              <c:f>'LÄN diagram '!$V$82:$V$89</c:f>
              <c:numCache>
                <c:formatCode>0%</c:formatCode>
                <c:ptCount val="8"/>
                <c:pt idx="0">
                  <c:v>0.39200000000000002</c:v>
                </c:pt>
                <c:pt idx="1">
                  <c:v>0.157</c:v>
                </c:pt>
                <c:pt idx="2">
                  <c:v>4.1000000000000002E-2</c:v>
                </c:pt>
                <c:pt idx="3">
                  <c:v>0.152</c:v>
                </c:pt>
                <c:pt idx="4">
                  <c:v>0.05</c:v>
                </c:pt>
                <c:pt idx="5">
                  <c:v>9.2999999999999999E-2</c:v>
                </c:pt>
                <c:pt idx="6">
                  <c:v>0.08</c:v>
                </c:pt>
                <c:pt idx="7">
                  <c:v>3.5000000000000003E-2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2846824"/>
        <c:axId val="253037320"/>
      </c:barChart>
      <c:catAx>
        <c:axId val="252846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3037320"/>
        <c:crosses val="autoZero"/>
        <c:auto val="1"/>
        <c:lblAlgn val="ctr"/>
        <c:lblOffset val="100"/>
        <c:noMultiLvlLbl val="0"/>
      </c:catAx>
      <c:valAx>
        <c:axId val="2530373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284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'!$C$112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00C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'!$C$113:$C$119</c:f>
              <c:numCache>
                <c:formatCode>0%</c:formatCode>
                <c:ptCount val="7"/>
                <c:pt idx="0">
                  <c:v>0.35699999999999998</c:v>
                </c:pt>
                <c:pt idx="1">
                  <c:v>0.23</c:v>
                </c:pt>
                <c:pt idx="2">
                  <c:v>0.13600000000000001</c:v>
                </c:pt>
                <c:pt idx="3">
                  <c:v>4.9000000000000002E-2</c:v>
                </c:pt>
                <c:pt idx="4">
                  <c:v>0.129</c:v>
                </c:pt>
                <c:pt idx="5">
                  <c:v>6.9000000000000006E-2</c:v>
                </c:pt>
                <c:pt idx="6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'LÄN diagram '!$V$112</c:f>
              <c:strCache>
                <c:ptCount val="1"/>
                <c:pt idx="0">
                  <c:v>Jämtlands län</c:v>
                </c:pt>
              </c:strCache>
            </c:strRef>
          </c:tx>
          <c:spPr>
            <a:solidFill>
              <a:srgbClr val="FB4F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'!$B$113:$B$119</c:f>
              <c:strCache>
                <c:ptCount val="7"/>
                <c:pt idx="0">
                  <c:v>Arbetskraftskostnader/arbetsgivaravgifter</c:v>
                </c:pt>
                <c:pt idx="1">
                  <c:v>Skattekostnader</c:v>
                </c:pt>
                <c:pt idx="2">
                  <c:v>Oförutsedda krav för tillstånd och tillsyn</c:v>
                </c:pt>
                <c:pt idx="3">
                  <c:v>Konkurrens från offentlig sektor</c:v>
                </c:pt>
                <c:pt idx="4">
                  <c:v>Ser ingen politisk risk</c:v>
                </c:pt>
                <c:pt idx="5">
                  <c:v>Tveksam, vet ej</c:v>
                </c:pt>
                <c:pt idx="6">
                  <c:v>Annat</c:v>
                </c:pt>
              </c:strCache>
            </c:strRef>
          </c:cat>
          <c:val>
            <c:numRef>
              <c:f>'LÄN diagram '!$V$113:$V$119</c:f>
              <c:numCache>
                <c:formatCode>0%</c:formatCode>
                <c:ptCount val="7"/>
                <c:pt idx="0">
                  <c:v>0.46200000000000002</c:v>
                </c:pt>
                <c:pt idx="1">
                  <c:v>0.23599999999999999</c:v>
                </c:pt>
                <c:pt idx="2">
                  <c:v>9.1999999999999998E-2</c:v>
                </c:pt>
                <c:pt idx="3">
                  <c:v>0.04</c:v>
                </c:pt>
                <c:pt idx="4">
                  <c:v>8.7999999999999995E-2</c:v>
                </c:pt>
                <c:pt idx="5">
                  <c:v>3.9E-2</c:v>
                </c:pt>
                <c:pt idx="6">
                  <c:v>4.2999999999999997E-2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3038104"/>
        <c:axId val="253038496"/>
      </c:barChart>
      <c:catAx>
        <c:axId val="253038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3038496"/>
        <c:crosses val="autoZero"/>
        <c:auto val="1"/>
        <c:lblAlgn val="ctr"/>
        <c:lblOffset val="100"/>
        <c:noMultiLvlLbl val="0"/>
      </c:catAx>
      <c:valAx>
        <c:axId val="2530384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30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1200" dirty="0" smtClean="0"/>
              <a:t>Konjunkturindikator / expansionsmöjligheter (högeraxel)</a:t>
            </a:r>
            <a:r>
              <a:rPr lang="sv-SE" sz="1200" baseline="0" dirty="0" smtClean="0"/>
              <a:t> </a:t>
            </a:r>
            <a:r>
              <a:rPr lang="sv-SE" sz="1200" baseline="0" dirty="0"/>
              <a:t>efter </a:t>
            </a:r>
            <a:r>
              <a:rPr lang="sv-SE" sz="1200" baseline="0" dirty="0" smtClean="0"/>
              <a:t>intervju-veckonummer</a:t>
            </a:r>
            <a:endParaRPr lang="sv-SE" sz="1200" dirty="0"/>
          </a:p>
        </c:rich>
      </c:tx>
      <c:layout>
        <c:manualLayout>
          <c:xMode val="edge"/>
          <c:yMode val="edge"/>
          <c:x val="0.1231024511354644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8266893225163647E-2"/>
          <c:y val="0.19506508225107588"/>
          <c:w val="0.86016356906219127"/>
          <c:h val="0.518766795390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'Brexit analys'!$B$59</c:f>
              <c:strCache>
                <c:ptCount val="1"/>
                <c:pt idx="0">
                  <c:v>gångna 12 månader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C0A9">
                  <a:alpha val="50000"/>
                </a:srgbClr>
              </a:solidFill>
              <a:ln>
                <a:solidFill>
                  <a:srgbClr val="00C0A9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analys'!$AL$62:$AR$62</c:f>
              <c:numCache>
                <c:formatCode>0</c:formatCode>
                <c:ptCount val="7"/>
                <c:pt idx="0">
                  <c:v>63.828713010174212</c:v>
                </c:pt>
                <c:pt idx="1">
                  <c:v>77.101913078190279</c:v>
                </c:pt>
                <c:pt idx="2">
                  <c:v>113.88999024486631</c:v>
                </c:pt>
                <c:pt idx="3">
                  <c:v>79.571330123663074</c:v>
                </c:pt>
                <c:pt idx="4">
                  <c:v>71.324379642110188</c:v>
                </c:pt>
                <c:pt idx="5">
                  <c:v>79.226253864716639</c:v>
                </c:pt>
                <c:pt idx="6">
                  <c:v>67.921916845722876</c:v>
                </c:pt>
              </c:numCache>
            </c:numRef>
          </c:val>
        </c:ser>
        <c:ser>
          <c:idx val="1"/>
          <c:order val="1"/>
          <c:tx>
            <c:strRef>
              <c:f>'Brexit analys'!$B$66</c:f>
              <c:strCache>
                <c:ptCount val="1"/>
                <c:pt idx="0">
                  <c:v>kommande 12 månader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B0044">
                  <a:alpha val="5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'Brexit analys'!$AL$58:$AR$58</c:f>
              <c:strCache>
                <c:ptCount val="7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</c:strCache>
            </c:strRef>
          </c:cat>
          <c:val>
            <c:numRef>
              <c:f>'Brexit analys'!$AL$69:$AR$69</c:f>
              <c:numCache>
                <c:formatCode>0</c:formatCode>
                <c:ptCount val="7"/>
                <c:pt idx="0">
                  <c:v>87.33109171597215</c:v>
                </c:pt>
                <c:pt idx="1">
                  <c:v>92.097408314206774</c:v>
                </c:pt>
                <c:pt idx="2">
                  <c:v>106.68713985462205</c:v>
                </c:pt>
                <c:pt idx="3">
                  <c:v>99.96461187209303</c:v>
                </c:pt>
                <c:pt idx="4">
                  <c:v>84.578310434763125</c:v>
                </c:pt>
                <c:pt idx="5">
                  <c:v>98.462342179979458</c:v>
                </c:pt>
                <c:pt idx="6">
                  <c:v>90.348722282041166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53039280"/>
        <c:axId val="253039672"/>
      </c:barChart>
      <c:lineChart>
        <c:grouping val="standard"/>
        <c:varyColors val="0"/>
        <c:ser>
          <c:idx val="2"/>
          <c:order val="2"/>
          <c:tx>
            <c:strRef>
              <c:f>'Brexit analys'!$C$73</c:f>
              <c:strCache>
                <c:ptCount val="1"/>
                <c:pt idx="0">
                  <c:v>goda expansionsmöjligheter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'Brexit analys'!$AL$58:$AQ$58</c:f>
              <c:strCach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strCache>
            </c:strRef>
          </c:cat>
          <c:val>
            <c:numRef>
              <c:f>'Brexit analys'!$AL$73:$AR$73</c:f>
              <c:numCache>
                <c:formatCode>0%</c:formatCode>
                <c:ptCount val="7"/>
                <c:pt idx="0">
                  <c:v>0.64060672130647256</c:v>
                </c:pt>
                <c:pt idx="1">
                  <c:v>0.6693630036527477</c:v>
                </c:pt>
                <c:pt idx="2">
                  <c:v>0.74351290566517825</c:v>
                </c:pt>
                <c:pt idx="3">
                  <c:v>0.67180769680728725</c:v>
                </c:pt>
                <c:pt idx="4">
                  <c:v>0.68540249011384491</c:v>
                </c:pt>
                <c:pt idx="5">
                  <c:v>0.76448808877853713</c:v>
                </c:pt>
                <c:pt idx="6">
                  <c:v>0.67066569227266648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040456"/>
        <c:axId val="253040064"/>
      </c:lineChart>
      <c:catAx>
        <c:axId val="25303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53039672"/>
        <c:crosses val="autoZero"/>
        <c:auto val="1"/>
        <c:lblAlgn val="ctr"/>
        <c:lblOffset val="100"/>
        <c:noMultiLvlLbl val="0"/>
      </c:catAx>
      <c:valAx>
        <c:axId val="253039672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3039280"/>
        <c:crosses val="autoZero"/>
        <c:crossBetween val="between"/>
      </c:valAx>
      <c:valAx>
        <c:axId val="25304006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3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3040456"/>
        <c:crosses val="max"/>
        <c:crossBetween val="between"/>
      </c:valAx>
      <c:catAx>
        <c:axId val="253040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04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688321941287701E-2"/>
          <c:y val="0.91093781085583492"/>
          <c:w val="0.93965927741881872"/>
          <c:h val="7.0797348961516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Riket och Län'!$B$77</c:f>
              <c:strCache>
                <c:ptCount val="1"/>
                <c:pt idx="0">
                  <c:v>Jämtland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Län'!$C$76:$AU$76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Län'!$C$77:$AU$77</c:f>
              <c:numCache>
                <c:formatCode>0</c:formatCode>
                <c:ptCount val="45"/>
                <c:pt idx="0" formatCode="General">
                  <c:v>10</c:v>
                </c:pt>
                <c:pt idx="1">
                  <c:v>12.5</c:v>
                </c:pt>
                <c:pt idx="2">
                  <c:v>15</c:v>
                </c:pt>
                <c:pt idx="3">
                  <c:v>9</c:v>
                </c:pt>
                <c:pt idx="4">
                  <c:v>3</c:v>
                </c:pt>
                <c:pt idx="5">
                  <c:v>14</c:v>
                </c:pt>
                <c:pt idx="6">
                  <c:v>25</c:v>
                </c:pt>
                <c:pt idx="7">
                  <c:v>14.5</c:v>
                </c:pt>
                <c:pt idx="8">
                  <c:v>4</c:v>
                </c:pt>
                <c:pt idx="9">
                  <c:v>7.5</c:v>
                </c:pt>
                <c:pt idx="10" formatCode="General">
                  <c:v>11</c:v>
                </c:pt>
                <c:pt idx="11" formatCode="General">
                  <c:v>13</c:v>
                </c:pt>
                <c:pt idx="12" formatCode="General">
                  <c:v>17</c:v>
                </c:pt>
                <c:pt idx="13" formatCode="General">
                  <c:v>13</c:v>
                </c:pt>
                <c:pt idx="14" formatCode="General">
                  <c:v>14</c:v>
                </c:pt>
                <c:pt idx="15" formatCode="General">
                  <c:v>9</c:v>
                </c:pt>
                <c:pt idx="16" formatCode="General">
                  <c:v>7</c:v>
                </c:pt>
                <c:pt idx="17" formatCode="General">
                  <c:v>2</c:v>
                </c:pt>
                <c:pt idx="18" formatCode="General">
                  <c:v>-1</c:v>
                </c:pt>
                <c:pt idx="19" formatCode="General">
                  <c:v>-1</c:v>
                </c:pt>
                <c:pt idx="20" formatCode="General">
                  <c:v>5</c:v>
                </c:pt>
                <c:pt idx="21" formatCode="General">
                  <c:v>3</c:v>
                </c:pt>
                <c:pt idx="22" formatCode="General">
                  <c:v>7</c:v>
                </c:pt>
                <c:pt idx="23" formatCode="General">
                  <c:v>6</c:v>
                </c:pt>
                <c:pt idx="24" formatCode="General">
                  <c:v>21</c:v>
                </c:pt>
                <c:pt idx="25" formatCode="General">
                  <c:v>28</c:v>
                </c:pt>
                <c:pt idx="26" formatCode="General">
                  <c:v>6</c:v>
                </c:pt>
                <c:pt idx="27" formatCode="General">
                  <c:v>12</c:v>
                </c:pt>
                <c:pt idx="28" formatCode="General">
                  <c:v>14</c:v>
                </c:pt>
                <c:pt idx="29" formatCode="General">
                  <c:v>-6</c:v>
                </c:pt>
                <c:pt idx="30" formatCode="General">
                  <c:v>0</c:v>
                </c:pt>
                <c:pt idx="31" formatCode="General">
                  <c:v>18</c:v>
                </c:pt>
                <c:pt idx="32" formatCode="General">
                  <c:v>8</c:v>
                </c:pt>
                <c:pt idx="33" formatCode="General">
                  <c:v>11</c:v>
                </c:pt>
                <c:pt idx="34" formatCode="General">
                  <c:v>4</c:v>
                </c:pt>
                <c:pt idx="35" formatCode="General">
                  <c:v>7</c:v>
                </c:pt>
                <c:pt idx="36" formatCode="General">
                  <c:v>3</c:v>
                </c:pt>
                <c:pt idx="37" formatCode="General">
                  <c:v>10</c:v>
                </c:pt>
                <c:pt idx="38">
                  <c:v>7.6333333333333329</c:v>
                </c:pt>
                <c:pt idx="39">
                  <c:v>5.2666666666666657</c:v>
                </c:pt>
                <c:pt idx="40">
                  <c:v>2.9</c:v>
                </c:pt>
                <c:pt idx="41">
                  <c:v>2.5999999999999996</c:v>
                </c:pt>
                <c:pt idx="42">
                  <c:v>2.2999999999999998</c:v>
                </c:pt>
                <c:pt idx="43">
                  <c:v>8.3999999999999986</c:v>
                </c:pt>
                <c:pt idx="44">
                  <c:v>14.499999999999998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Riket och Län'!$B$78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'SYSSELSÄTTNING - Riket och Län'!$C$76:$AU$76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'SYSSELSÄTTNING - Riket och Län'!$C$78:$AU$78</c:f>
              <c:numCache>
                <c:formatCode>0</c:formatCode>
                <c:ptCount val="45"/>
                <c:pt idx="0" formatCode="General">
                  <c:v>22</c:v>
                </c:pt>
                <c:pt idx="1">
                  <c:v>22.5</c:v>
                </c:pt>
                <c:pt idx="2">
                  <c:v>23</c:v>
                </c:pt>
                <c:pt idx="3">
                  <c:v>18</c:v>
                </c:pt>
                <c:pt idx="4">
                  <c:v>13</c:v>
                </c:pt>
                <c:pt idx="5">
                  <c:v>19.5</c:v>
                </c:pt>
                <c:pt idx="6">
                  <c:v>26</c:v>
                </c:pt>
                <c:pt idx="7">
                  <c:v>19</c:v>
                </c:pt>
                <c:pt idx="8">
                  <c:v>12</c:v>
                </c:pt>
                <c:pt idx="9">
                  <c:v>14</c:v>
                </c:pt>
                <c:pt idx="10" formatCode="General">
                  <c:v>16</c:v>
                </c:pt>
                <c:pt idx="11" formatCode="General">
                  <c:v>22</c:v>
                </c:pt>
                <c:pt idx="12" formatCode="General">
                  <c:v>20</c:v>
                </c:pt>
                <c:pt idx="13" formatCode="General">
                  <c:v>11</c:v>
                </c:pt>
                <c:pt idx="14" formatCode="General">
                  <c:v>6</c:v>
                </c:pt>
                <c:pt idx="15" formatCode="General">
                  <c:v>8</c:v>
                </c:pt>
                <c:pt idx="16" formatCode="General">
                  <c:v>3</c:v>
                </c:pt>
                <c:pt idx="17" formatCode="General">
                  <c:v>3</c:v>
                </c:pt>
                <c:pt idx="18" formatCode="General">
                  <c:v>2</c:v>
                </c:pt>
                <c:pt idx="19" formatCode="General">
                  <c:v>5</c:v>
                </c:pt>
                <c:pt idx="20" formatCode="General">
                  <c:v>6</c:v>
                </c:pt>
                <c:pt idx="21" formatCode="General">
                  <c:v>9</c:v>
                </c:pt>
                <c:pt idx="22" formatCode="General">
                  <c:v>13</c:v>
                </c:pt>
                <c:pt idx="23" formatCode="General">
                  <c:v>16</c:v>
                </c:pt>
                <c:pt idx="24" formatCode="General">
                  <c:v>20</c:v>
                </c:pt>
                <c:pt idx="25" formatCode="General">
                  <c:v>21</c:v>
                </c:pt>
                <c:pt idx="26" formatCode="General">
                  <c:v>20</c:v>
                </c:pt>
                <c:pt idx="27" formatCode="General">
                  <c:v>16</c:v>
                </c:pt>
                <c:pt idx="28" formatCode="General">
                  <c:v>-1</c:v>
                </c:pt>
                <c:pt idx="29" formatCode="General">
                  <c:v>-6</c:v>
                </c:pt>
                <c:pt idx="30" formatCode="General">
                  <c:v>2</c:v>
                </c:pt>
                <c:pt idx="31" formatCode="General">
                  <c:v>11</c:v>
                </c:pt>
                <c:pt idx="32" formatCode="General">
                  <c:v>16</c:v>
                </c:pt>
                <c:pt idx="33" formatCode="General">
                  <c:v>13</c:v>
                </c:pt>
                <c:pt idx="34" formatCode="General">
                  <c:v>9</c:v>
                </c:pt>
                <c:pt idx="35" formatCode="General">
                  <c:v>10</c:v>
                </c:pt>
                <c:pt idx="36" formatCode="General">
                  <c:v>4</c:v>
                </c:pt>
                <c:pt idx="37" formatCode="General">
                  <c:v>8</c:v>
                </c:pt>
                <c:pt idx="38">
                  <c:v>8.3999999999999986</c:v>
                </c:pt>
                <c:pt idx="39">
                  <c:v>8.7999999999999989</c:v>
                </c:pt>
                <c:pt idx="40">
                  <c:v>9.1999999999999993</c:v>
                </c:pt>
                <c:pt idx="41">
                  <c:v>11.35</c:v>
                </c:pt>
                <c:pt idx="42">
                  <c:v>13.5</c:v>
                </c:pt>
                <c:pt idx="43">
                  <c:v>16.649999999999999</c:v>
                </c:pt>
                <c:pt idx="44">
                  <c:v>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80176"/>
        <c:axId val="86880568"/>
      </c:lineChart>
      <c:catAx>
        <c:axId val="8688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6880568"/>
        <c:crosses val="autoZero"/>
        <c:auto val="1"/>
        <c:lblAlgn val="ctr"/>
        <c:lblOffset val="100"/>
        <c:noMultiLvlLbl val="0"/>
      </c:catAx>
      <c:valAx>
        <c:axId val="86880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688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'SYSSELSÄTTNING - Sektorer'!$B$77:$C$77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Sektorer'!$D$77:$AL$77</c:f>
              <c:numCache>
                <c:formatCode>0</c:formatCode>
                <c:ptCount val="35"/>
                <c:pt idx="0" formatCode="General">
                  <c:v>33</c:v>
                </c:pt>
                <c:pt idx="1">
                  <c:v>30</c:v>
                </c:pt>
                <c:pt idx="2" formatCode="General">
                  <c:v>27</c:v>
                </c:pt>
                <c:pt idx="3" formatCode="General">
                  <c:v>28</c:v>
                </c:pt>
                <c:pt idx="4" formatCode="General">
                  <c:v>8</c:v>
                </c:pt>
                <c:pt idx="5" formatCode="General">
                  <c:v>4</c:v>
                </c:pt>
                <c:pt idx="6" formatCode="General">
                  <c:v>9</c:v>
                </c:pt>
                <c:pt idx="7" formatCode="General">
                  <c:v>0</c:v>
                </c:pt>
                <c:pt idx="8" formatCode="General">
                  <c:v>-12</c:v>
                </c:pt>
                <c:pt idx="9" formatCode="General">
                  <c:v>-2</c:v>
                </c:pt>
                <c:pt idx="10" formatCode="General">
                  <c:v>-6</c:v>
                </c:pt>
                <c:pt idx="11" formatCode="General">
                  <c:v>16</c:v>
                </c:pt>
                <c:pt idx="12" formatCode="General">
                  <c:v>12</c:v>
                </c:pt>
                <c:pt idx="13" formatCode="General">
                  <c:v>13</c:v>
                </c:pt>
                <c:pt idx="14" formatCode="General">
                  <c:v>14</c:v>
                </c:pt>
                <c:pt idx="15" formatCode="General">
                  <c:v>35</c:v>
                </c:pt>
                <c:pt idx="16" formatCode="General">
                  <c:v>0</c:v>
                </c:pt>
                <c:pt idx="17" formatCode="General">
                  <c:v>11</c:v>
                </c:pt>
                <c:pt idx="18" formatCode="General">
                  <c:v>15</c:v>
                </c:pt>
                <c:pt idx="19" formatCode="General">
                  <c:v>-13</c:v>
                </c:pt>
                <c:pt idx="20" formatCode="General">
                  <c:v>1</c:v>
                </c:pt>
                <c:pt idx="21" formatCode="General">
                  <c:v>26</c:v>
                </c:pt>
                <c:pt idx="22" formatCode="General">
                  <c:v>13</c:v>
                </c:pt>
                <c:pt idx="23" formatCode="General">
                  <c:v>26</c:v>
                </c:pt>
                <c:pt idx="24" formatCode="General">
                  <c:v>2</c:v>
                </c:pt>
                <c:pt idx="25" formatCode="General">
                  <c:v>20</c:v>
                </c:pt>
                <c:pt idx="26" formatCode="General">
                  <c:v>-7</c:v>
                </c:pt>
                <c:pt idx="27" formatCode="General">
                  <c:v>4</c:v>
                </c:pt>
                <c:pt idx="28">
                  <c:v>5.3333333333333321</c:v>
                </c:pt>
                <c:pt idx="29">
                  <c:v>6.6666666666666652</c:v>
                </c:pt>
                <c:pt idx="30">
                  <c:v>7.9999999999999991</c:v>
                </c:pt>
                <c:pt idx="31">
                  <c:v>10.8</c:v>
                </c:pt>
                <c:pt idx="32">
                  <c:v>13.600000000000001</c:v>
                </c:pt>
                <c:pt idx="33">
                  <c:v>17.899999999999999</c:v>
                </c:pt>
                <c:pt idx="34">
                  <c:v>22.2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'SYSSELSÄTTNING - Sektorer'!$B$78:$C$78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'SYSSELSÄTTNING - Sektorer'!$D$76:$AL$76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'SYSSELSÄTTNING - Sektorer'!$D$78:$AL$78</c:f>
              <c:numCache>
                <c:formatCode>0</c:formatCode>
                <c:ptCount val="35"/>
                <c:pt idx="0" formatCode="General">
                  <c:v>4</c:v>
                </c:pt>
                <c:pt idx="1">
                  <c:v>8.5</c:v>
                </c:pt>
                <c:pt idx="2" formatCode="General">
                  <c:v>13</c:v>
                </c:pt>
                <c:pt idx="3" formatCode="General">
                  <c:v>6</c:v>
                </c:pt>
                <c:pt idx="4" formatCode="General">
                  <c:v>16</c:v>
                </c:pt>
                <c:pt idx="5" formatCode="General">
                  <c:v>12</c:v>
                </c:pt>
                <c:pt idx="6" formatCode="General">
                  <c:v>7</c:v>
                </c:pt>
                <c:pt idx="7" formatCode="General">
                  <c:v>3</c:v>
                </c:pt>
                <c:pt idx="8" formatCode="General">
                  <c:v>3</c:v>
                </c:pt>
                <c:pt idx="9" formatCode="General">
                  <c:v>-1</c:v>
                </c:pt>
                <c:pt idx="10" formatCode="General">
                  <c:v>10</c:v>
                </c:pt>
                <c:pt idx="11" formatCode="General">
                  <c:v>-3</c:v>
                </c:pt>
                <c:pt idx="12" formatCode="General">
                  <c:v>5</c:v>
                </c:pt>
                <c:pt idx="13" formatCode="General">
                  <c:v>3</c:v>
                </c:pt>
                <c:pt idx="14" formatCode="General">
                  <c:v>24</c:v>
                </c:pt>
                <c:pt idx="15" formatCode="General">
                  <c:v>25</c:v>
                </c:pt>
                <c:pt idx="16" formatCode="General">
                  <c:v>9</c:v>
                </c:pt>
                <c:pt idx="17" formatCode="General">
                  <c:v>12</c:v>
                </c:pt>
                <c:pt idx="18" formatCode="General">
                  <c:v>13</c:v>
                </c:pt>
                <c:pt idx="19" formatCode="General">
                  <c:v>-1</c:v>
                </c:pt>
                <c:pt idx="20" formatCode="General">
                  <c:v>-1</c:v>
                </c:pt>
                <c:pt idx="21" formatCode="General">
                  <c:v>13</c:v>
                </c:pt>
                <c:pt idx="22" formatCode="General">
                  <c:v>5</c:v>
                </c:pt>
                <c:pt idx="23" formatCode="General">
                  <c:v>2</c:v>
                </c:pt>
                <c:pt idx="24" formatCode="General">
                  <c:v>6</c:v>
                </c:pt>
                <c:pt idx="25" formatCode="General">
                  <c:v>1</c:v>
                </c:pt>
                <c:pt idx="26" formatCode="General">
                  <c:v>10</c:v>
                </c:pt>
                <c:pt idx="27" formatCode="General">
                  <c:v>14</c:v>
                </c:pt>
                <c:pt idx="28">
                  <c:v>9.8666666666666654</c:v>
                </c:pt>
                <c:pt idx="29">
                  <c:v>5.7333333333333316</c:v>
                </c:pt>
                <c:pt idx="30">
                  <c:v>1.5999999999999988</c:v>
                </c:pt>
                <c:pt idx="31">
                  <c:v>9.9999999999999312E-2</c:v>
                </c:pt>
                <c:pt idx="32">
                  <c:v>-1.4000000000000001</c:v>
                </c:pt>
                <c:pt idx="33">
                  <c:v>5.35</c:v>
                </c:pt>
                <c:pt idx="34">
                  <c:v>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881352"/>
        <c:axId val="251521104"/>
      </c:lineChart>
      <c:catAx>
        <c:axId val="86881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1104"/>
        <c:crosses val="autoZero"/>
        <c:auto val="1"/>
        <c:lblAlgn val="ctr"/>
        <c:lblOffset val="100"/>
        <c:tickLblSkip val="2"/>
        <c:noMultiLvlLbl val="0"/>
      </c:catAx>
      <c:valAx>
        <c:axId val="25152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8688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Riket och Län'!$B$77</c:f>
              <c:strCache>
                <c:ptCount val="1"/>
                <c:pt idx="0">
                  <c:v>Jämtland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Län'!$C$76:$AU$76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Län'!$C$77:$AU$77</c:f>
              <c:numCache>
                <c:formatCode>0</c:formatCode>
                <c:ptCount val="45"/>
                <c:pt idx="0" formatCode="General">
                  <c:v>65</c:v>
                </c:pt>
                <c:pt idx="1">
                  <c:v>53.5</c:v>
                </c:pt>
                <c:pt idx="2">
                  <c:v>42</c:v>
                </c:pt>
                <c:pt idx="3">
                  <c:v>21.5</c:v>
                </c:pt>
                <c:pt idx="4">
                  <c:v>1</c:v>
                </c:pt>
                <c:pt idx="5">
                  <c:v>29.5</c:v>
                </c:pt>
                <c:pt idx="6">
                  <c:v>58</c:v>
                </c:pt>
                <c:pt idx="7">
                  <c:v>41</c:v>
                </c:pt>
                <c:pt idx="8">
                  <c:v>24</c:v>
                </c:pt>
                <c:pt idx="9">
                  <c:v>37</c:v>
                </c:pt>
                <c:pt idx="10" formatCode="General">
                  <c:v>50</c:v>
                </c:pt>
                <c:pt idx="11" formatCode="General">
                  <c:v>53</c:v>
                </c:pt>
                <c:pt idx="12" formatCode="General">
                  <c:v>46</c:v>
                </c:pt>
                <c:pt idx="13" formatCode="General">
                  <c:v>41</c:v>
                </c:pt>
                <c:pt idx="14" formatCode="General">
                  <c:v>32</c:v>
                </c:pt>
                <c:pt idx="15" formatCode="General">
                  <c:v>30</c:v>
                </c:pt>
                <c:pt idx="16" formatCode="General">
                  <c:v>28</c:v>
                </c:pt>
                <c:pt idx="17" formatCode="General">
                  <c:v>13</c:v>
                </c:pt>
                <c:pt idx="18" formatCode="General">
                  <c:v>4</c:v>
                </c:pt>
                <c:pt idx="19" formatCode="General">
                  <c:v>14</c:v>
                </c:pt>
                <c:pt idx="20" formatCode="General">
                  <c:v>31</c:v>
                </c:pt>
                <c:pt idx="21" formatCode="General">
                  <c:v>34</c:v>
                </c:pt>
                <c:pt idx="22" formatCode="General">
                  <c:v>33</c:v>
                </c:pt>
                <c:pt idx="23" formatCode="General">
                  <c:v>41</c:v>
                </c:pt>
                <c:pt idx="24" formatCode="General">
                  <c:v>53</c:v>
                </c:pt>
                <c:pt idx="25" formatCode="General">
                  <c:v>57</c:v>
                </c:pt>
                <c:pt idx="26" formatCode="General">
                  <c:v>33</c:v>
                </c:pt>
                <c:pt idx="27" formatCode="General">
                  <c:v>27</c:v>
                </c:pt>
                <c:pt idx="28" formatCode="General">
                  <c:v>16</c:v>
                </c:pt>
                <c:pt idx="29" formatCode="General">
                  <c:v>11</c:v>
                </c:pt>
                <c:pt idx="30" formatCode="General">
                  <c:v>21</c:v>
                </c:pt>
                <c:pt idx="31" formatCode="General">
                  <c:v>28</c:v>
                </c:pt>
                <c:pt idx="32" formatCode="General">
                  <c:v>48</c:v>
                </c:pt>
                <c:pt idx="33" formatCode="General">
                  <c:v>31</c:v>
                </c:pt>
                <c:pt idx="34" formatCode="General">
                  <c:v>10</c:v>
                </c:pt>
                <c:pt idx="35" formatCode="General">
                  <c:v>11</c:v>
                </c:pt>
                <c:pt idx="36" formatCode="General">
                  <c:v>31</c:v>
                </c:pt>
                <c:pt idx="37" formatCode="General">
                  <c:v>40</c:v>
                </c:pt>
                <c:pt idx="38">
                  <c:v>24.966666666666665</c:v>
                </c:pt>
                <c:pt idx="39">
                  <c:v>9.9333333333333336</c:v>
                </c:pt>
                <c:pt idx="40">
                  <c:v>-5.0999999999999988</c:v>
                </c:pt>
                <c:pt idx="41">
                  <c:v>17.899999999999999</c:v>
                </c:pt>
                <c:pt idx="42">
                  <c:v>40.9</c:v>
                </c:pt>
                <c:pt idx="43">
                  <c:v>40.75</c:v>
                </c:pt>
                <c:pt idx="44">
                  <c:v>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Riket och Län'!$B$78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'ORDER - Riket och Län'!$C$76:$AU$76</c:f>
              <c:numCache>
                <c:formatCode>0</c:formatCode>
                <c:ptCount val="45"/>
                <c:pt idx="0" formatCode="General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 formatCode="General">
                  <c:v>2000</c:v>
                </c:pt>
                <c:pt idx="11" formatCode="General">
                  <c:v>2000</c:v>
                </c:pt>
                <c:pt idx="12" formatCode="General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'ORDER - Riket och Län'!$C$78:$AU$78</c:f>
              <c:numCache>
                <c:formatCode>0</c:formatCode>
                <c:ptCount val="45"/>
                <c:pt idx="0" formatCode="General">
                  <c:v>51</c:v>
                </c:pt>
                <c:pt idx="1">
                  <c:v>47.5</c:v>
                </c:pt>
                <c:pt idx="2">
                  <c:v>44</c:v>
                </c:pt>
                <c:pt idx="3">
                  <c:v>36</c:v>
                </c:pt>
                <c:pt idx="4">
                  <c:v>28</c:v>
                </c:pt>
                <c:pt idx="5">
                  <c:v>34</c:v>
                </c:pt>
                <c:pt idx="6">
                  <c:v>40</c:v>
                </c:pt>
                <c:pt idx="7">
                  <c:v>36</c:v>
                </c:pt>
                <c:pt idx="8">
                  <c:v>32</c:v>
                </c:pt>
                <c:pt idx="9">
                  <c:v>39.5</c:v>
                </c:pt>
                <c:pt idx="10" formatCode="General">
                  <c:v>47</c:v>
                </c:pt>
                <c:pt idx="11" formatCode="General">
                  <c:v>52</c:v>
                </c:pt>
                <c:pt idx="12" formatCode="General">
                  <c:v>44</c:v>
                </c:pt>
                <c:pt idx="13" formatCode="General">
                  <c:v>25</c:v>
                </c:pt>
                <c:pt idx="14" formatCode="General">
                  <c:v>20</c:v>
                </c:pt>
                <c:pt idx="15" formatCode="General">
                  <c:v>20</c:v>
                </c:pt>
                <c:pt idx="16" formatCode="General">
                  <c:v>19</c:v>
                </c:pt>
                <c:pt idx="17" formatCode="General">
                  <c:v>16</c:v>
                </c:pt>
                <c:pt idx="18" formatCode="General">
                  <c:v>15</c:v>
                </c:pt>
                <c:pt idx="19" formatCode="General">
                  <c:v>32</c:v>
                </c:pt>
                <c:pt idx="20" formatCode="General">
                  <c:v>29</c:v>
                </c:pt>
                <c:pt idx="21" formatCode="General">
                  <c:v>41</c:v>
                </c:pt>
                <c:pt idx="22" formatCode="General">
                  <c:v>46</c:v>
                </c:pt>
                <c:pt idx="23" formatCode="General">
                  <c:v>54</c:v>
                </c:pt>
                <c:pt idx="24" formatCode="General">
                  <c:v>48</c:v>
                </c:pt>
                <c:pt idx="25" formatCode="General">
                  <c:v>49</c:v>
                </c:pt>
                <c:pt idx="26" formatCode="General">
                  <c:v>43</c:v>
                </c:pt>
                <c:pt idx="27" formatCode="General">
                  <c:v>31</c:v>
                </c:pt>
                <c:pt idx="28" formatCode="General">
                  <c:v>0.7</c:v>
                </c:pt>
                <c:pt idx="29" formatCode="General">
                  <c:v>1</c:v>
                </c:pt>
                <c:pt idx="30" formatCode="General">
                  <c:v>15</c:v>
                </c:pt>
                <c:pt idx="31" formatCode="General">
                  <c:v>41</c:v>
                </c:pt>
                <c:pt idx="32" formatCode="General">
                  <c:v>39</c:v>
                </c:pt>
                <c:pt idx="33" formatCode="General">
                  <c:v>36</c:v>
                </c:pt>
                <c:pt idx="34" formatCode="General">
                  <c:v>24</c:v>
                </c:pt>
                <c:pt idx="35" formatCode="General">
                  <c:v>18</c:v>
                </c:pt>
                <c:pt idx="36" formatCode="General">
                  <c:v>12</c:v>
                </c:pt>
                <c:pt idx="37" formatCode="General">
                  <c:v>27</c:v>
                </c:pt>
                <c:pt idx="38">
                  <c:v>26.533333333333331</c:v>
                </c:pt>
                <c:pt idx="39">
                  <c:v>26.066666666666666</c:v>
                </c:pt>
                <c:pt idx="40">
                  <c:v>25.6</c:v>
                </c:pt>
                <c:pt idx="41">
                  <c:v>29.450000000000003</c:v>
                </c:pt>
                <c:pt idx="42">
                  <c:v>33.300000000000004</c:v>
                </c:pt>
                <c:pt idx="43">
                  <c:v>34.75</c:v>
                </c:pt>
                <c:pt idx="44">
                  <c:v>36.199999999999996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521888"/>
        <c:axId val="251522280"/>
      </c:lineChart>
      <c:catAx>
        <c:axId val="2515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2280"/>
        <c:crosses val="autoZero"/>
        <c:auto val="1"/>
        <c:lblAlgn val="ctr"/>
        <c:lblOffset val="100"/>
        <c:noMultiLvlLbl val="0"/>
      </c:catAx>
      <c:valAx>
        <c:axId val="25152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'ORDER - Sektorer per län'!$B$77:$C$77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län'!$D$77:$AL$77</c:f>
              <c:numCache>
                <c:formatCode>0</c:formatCode>
                <c:ptCount val="35"/>
                <c:pt idx="0" formatCode="General">
                  <c:v>57</c:v>
                </c:pt>
                <c:pt idx="1">
                  <c:v>49</c:v>
                </c:pt>
                <c:pt idx="2" formatCode="General">
                  <c:v>41</c:v>
                </c:pt>
                <c:pt idx="3" formatCode="General">
                  <c:v>50</c:v>
                </c:pt>
                <c:pt idx="4" formatCode="General">
                  <c:v>24</c:v>
                </c:pt>
                <c:pt idx="5" formatCode="General">
                  <c:v>27</c:v>
                </c:pt>
                <c:pt idx="6" formatCode="General">
                  <c:v>20</c:v>
                </c:pt>
                <c:pt idx="7" formatCode="General">
                  <c:v>9</c:v>
                </c:pt>
                <c:pt idx="8" formatCode="General">
                  <c:v>1</c:v>
                </c:pt>
                <c:pt idx="9" formatCode="General">
                  <c:v>12</c:v>
                </c:pt>
                <c:pt idx="10" formatCode="General">
                  <c:v>26</c:v>
                </c:pt>
                <c:pt idx="11" formatCode="General">
                  <c:v>36</c:v>
                </c:pt>
                <c:pt idx="12" formatCode="General">
                  <c:v>34</c:v>
                </c:pt>
                <c:pt idx="13" formatCode="General">
                  <c:v>45</c:v>
                </c:pt>
                <c:pt idx="14" formatCode="General">
                  <c:v>55</c:v>
                </c:pt>
                <c:pt idx="15" formatCode="General">
                  <c:v>61</c:v>
                </c:pt>
                <c:pt idx="16" formatCode="General">
                  <c:v>15</c:v>
                </c:pt>
                <c:pt idx="17" formatCode="General">
                  <c:v>22</c:v>
                </c:pt>
                <c:pt idx="18" formatCode="General">
                  <c:v>13</c:v>
                </c:pt>
                <c:pt idx="19" formatCode="General">
                  <c:v>9</c:v>
                </c:pt>
                <c:pt idx="20" formatCode="General">
                  <c:v>19</c:v>
                </c:pt>
                <c:pt idx="21" formatCode="General">
                  <c:v>23</c:v>
                </c:pt>
                <c:pt idx="22" formatCode="General">
                  <c:v>46</c:v>
                </c:pt>
                <c:pt idx="23" formatCode="General">
                  <c:v>22</c:v>
                </c:pt>
                <c:pt idx="24" formatCode="General">
                  <c:v>19</c:v>
                </c:pt>
                <c:pt idx="25" formatCode="General">
                  <c:v>4</c:v>
                </c:pt>
                <c:pt idx="26" formatCode="General">
                  <c:v>39</c:v>
                </c:pt>
                <c:pt idx="27" formatCode="General">
                  <c:v>39</c:v>
                </c:pt>
                <c:pt idx="28">
                  <c:v>32.933333333333337</c:v>
                </c:pt>
                <c:pt idx="29">
                  <c:v>26.866666666666667</c:v>
                </c:pt>
                <c:pt idx="30">
                  <c:v>20.8</c:v>
                </c:pt>
                <c:pt idx="31">
                  <c:v>28.5</c:v>
                </c:pt>
                <c:pt idx="32">
                  <c:v>36.199999999999996</c:v>
                </c:pt>
                <c:pt idx="33">
                  <c:v>39.700000000000003</c:v>
                </c:pt>
                <c:pt idx="34">
                  <c:v>43.2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'ORDER - Sektorer per län'!$B$78:$C$78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'ORDER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'ORDER - Sektorer per län'!$D$78:$AL$78</c:f>
              <c:numCache>
                <c:formatCode>0</c:formatCode>
                <c:ptCount val="35"/>
                <c:pt idx="0" formatCode="General">
                  <c:v>48</c:v>
                </c:pt>
                <c:pt idx="1">
                  <c:v>48</c:v>
                </c:pt>
                <c:pt idx="2" formatCode="General">
                  <c:v>48</c:v>
                </c:pt>
                <c:pt idx="3" formatCode="General">
                  <c:v>27</c:v>
                </c:pt>
                <c:pt idx="4" formatCode="General">
                  <c:v>46</c:v>
                </c:pt>
                <c:pt idx="5" formatCode="General">
                  <c:v>35</c:v>
                </c:pt>
                <c:pt idx="6" formatCode="General">
                  <c:v>40</c:v>
                </c:pt>
                <c:pt idx="7" formatCode="General">
                  <c:v>21</c:v>
                </c:pt>
                <c:pt idx="8" formatCode="General">
                  <c:v>7</c:v>
                </c:pt>
                <c:pt idx="9" formatCode="General">
                  <c:v>18</c:v>
                </c:pt>
                <c:pt idx="10" formatCode="General">
                  <c:v>38</c:v>
                </c:pt>
                <c:pt idx="11" formatCode="General">
                  <c:v>32</c:v>
                </c:pt>
                <c:pt idx="12" formatCode="General">
                  <c:v>33</c:v>
                </c:pt>
                <c:pt idx="13" formatCode="General">
                  <c:v>37</c:v>
                </c:pt>
                <c:pt idx="14" formatCode="General">
                  <c:v>51</c:v>
                </c:pt>
                <c:pt idx="15" formatCode="General">
                  <c:v>52</c:v>
                </c:pt>
                <c:pt idx="16" formatCode="General">
                  <c:v>60</c:v>
                </c:pt>
                <c:pt idx="17" formatCode="General">
                  <c:v>35</c:v>
                </c:pt>
                <c:pt idx="18" formatCode="General">
                  <c:v>24</c:v>
                </c:pt>
                <c:pt idx="19" formatCode="General">
                  <c:v>15</c:v>
                </c:pt>
                <c:pt idx="20" formatCode="General">
                  <c:v>23</c:v>
                </c:pt>
                <c:pt idx="21" formatCode="General">
                  <c:v>35</c:v>
                </c:pt>
                <c:pt idx="22" formatCode="General">
                  <c:v>56</c:v>
                </c:pt>
                <c:pt idx="23" formatCode="General">
                  <c:v>58</c:v>
                </c:pt>
                <c:pt idx="24" formatCode="General">
                  <c:v>37</c:v>
                </c:pt>
                <c:pt idx="25" formatCode="General">
                  <c:v>37</c:v>
                </c:pt>
                <c:pt idx="26" formatCode="General">
                  <c:v>21</c:v>
                </c:pt>
                <c:pt idx="27" formatCode="General">
                  <c:v>41</c:v>
                </c:pt>
                <c:pt idx="28">
                  <c:v>23.333333333333332</c:v>
                </c:pt>
                <c:pt idx="29">
                  <c:v>5.6666666666666687</c:v>
                </c:pt>
                <c:pt idx="30">
                  <c:v>-11.999999999999996</c:v>
                </c:pt>
                <c:pt idx="31">
                  <c:v>15.300000000000002</c:v>
                </c:pt>
                <c:pt idx="32">
                  <c:v>42.6</c:v>
                </c:pt>
                <c:pt idx="33">
                  <c:v>41.2</c:v>
                </c:pt>
                <c:pt idx="34">
                  <c:v>39.800000000000004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523064"/>
        <c:axId val="251523456"/>
      </c:lineChart>
      <c:catAx>
        <c:axId val="251523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3456"/>
        <c:crosses val="autoZero"/>
        <c:auto val="1"/>
        <c:lblAlgn val="ctr"/>
        <c:lblOffset val="100"/>
        <c:tickLblSkip val="2"/>
        <c:noMultiLvlLbl val="0"/>
      </c:catAx>
      <c:valAx>
        <c:axId val="25152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'LÄN diagram '!$V$3</c:f>
              <c:strCache>
                <c:ptCount val="1"/>
                <c:pt idx="0">
                  <c:v>Jämtlands län</c:v>
                </c:pt>
              </c:strCache>
            </c:strRef>
          </c:tx>
          <c:spPr>
            <a:solidFill>
              <a:srgbClr val="00C0A9"/>
            </a:solidFill>
            <a:ln>
              <a:solidFill>
                <a:srgbClr val="00C0A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'LÄN diagram '!$B$4:$B$10</c:f>
              <c:strCache>
                <c:ptCount val="7"/>
                <c:pt idx="0">
                  <c:v>För att ni redan har mer att göra än vad ni hinner med</c:v>
                </c:pt>
                <c:pt idx="1">
                  <c:v>P g a arbetskraftsbrist</c:v>
                </c:pt>
                <c:pt idx="2">
                  <c:v>Att ni varit osäkra på kunden/kunderna</c:v>
                </c:pt>
                <c:pt idx="3">
                  <c:v>Något annat</c:v>
                </c:pt>
                <c:pt idx="4">
                  <c:v>P g a finansieringsproblem</c:v>
                </c:pt>
                <c:pt idx="5">
                  <c:v>För att det skulle kräva stora investeringar</c:v>
                </c:pt>
                <c:pt idx="6">
                  <c:v>Tveksam, vet ej</c:v>
                </c:pt>
              </c:strCache>
            </c:strRef>
          </c:cat>
          <c:val>
            <c:numRef>
              <c:f>'LÄN diagram '!$V$4:$V$10</c:f>
              <c:numCache>
                <c:formatCode>0%</c:formatCode>
                <c:ptCount val="7"/>
                <c:pt idx="0">
                  <c:v>0.69099999999999995</c:v>
                </c:pt>
                <c:pt idx="1">
                  <c:v>0.17599999999999999</c:v>
                </c:pt>
                <c:pt idx="2">
                  <c:v>0.05</c:v>
                </c:pt>
                <c:pt idx="3">
                  <c:v>5.8000000000000003E-2</c:v>
                </c:pt>
                <c:pt idx="4">
                  <c:v>0</c:v>
                </c:pt>
                <c:pt idx="5">
                  <c:v>2.5000000000000001E-2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4240736"/>
        <c:axId val="251524240"/>
      </c:barChart>
      <c:catAx>
        <c:axId val="10424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524240"/>
        <c:crosses val="autoZero"/>
        <c:auto val="1"/>
        <c:lblAlgn val="ctr"/>
        <c:lblOffset val="100"/>
        <c:noMultiLvlLbl val="0"/>
      </c:catAx>
      <c:valAx>
        <c:axId val="2515242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042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Riket och Län'!$B$77</c:f>
              <c:strCache>
                <c:ptCount val="1"/>
                <c:pt idx="0">
                  <c:v>Jämtland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Län'!$C$76:$AU$76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Län'!$C$77:$AU$77</c:f>
              <c:numCache>
                <c:formatCode>0</c:formatCode>
                <c:ptCount val="45"/>
                <c:pt idx="0">
                  <c:v>21</c:v>
                </c:pt>
                <c:pt idx="1">
                  <c:v>21.5</c:v>
                </c:pt>
                <c:pt idx="2">
                  <c:v>22</c:v>
                </c:pt>
                <c:pt idx="3">
                  <c:v>19</c:v>
                </c:pt>
                <c:pt idx="4">
                  <c:v>16</c:v>
                </c:pt>
                <c:pt idx="5">
                  <c:v>29</c:v>
                </c:pt>
                <c:pt idx="6">
                  <c:v>42</c:v>
                </c:pt>
                <c:pt idx="7">
                  <c:v>38</c:v>
                </c:pt>
                <c:pt idx="8">
                  <c:v>34</c:v>
                </c:pt>
                <c:pt idx="9">
                  <c:v>38.5</c:v>
                </c:pt>
                <c:pt idx="10">
                  <c:v>43</c:v>
                </c:pt>
                <c:pt idx="11">
                  <c:v>36</c:v>
                </c:pt>
                <c:pt idx="12">
                  <c:v>42</c:v>
                </c:pt>
                <c:pt idx="13">
                  <c:v>33</c:v>
                </c:pt>
                <c:pt idx="14" formatCode="General">
                  <c:v>47</c:v>
                </c:pt>
                <c:pt idx="15" formatCode="General">
                  <c:v>42</c:v>
                </c:pt>
                <c:pt idx="16" formatCode="General">
                  <c:v>48</c:v>
                </c:pt>
                <c:pt idx="17" formatCode="General">
                  <c:v>25</c:v>
                </c:pt>
                <c:pt idx="18" formatCode="General">
                  <c:v>7</c:v>
                </c:pt>
                <c:pt idx="19" formatCode="General">
                  <c:v>32</c:v>
                </c:pt>
                <c:pt idx="20" formatCode="General">
                  <c:v>39</c:v>
                </c:pt>
                <c:pt idx="21" formatCode="General">
                  <c:v>26</c:v>
                </c:pt>
                <c:pt idx="22" formatCode="General">
                  <c:v>42</c:v>
                </c:pt>
                <c:pt idx="23" formatCode="General">
                  <c:v>49</c:v>
                </c:pt>
                <c:pt idx="24" formatCode="General">
                  <c:v>62</c:v>
                </c:pt>
                <c:pt idx="25" formatCode="General">
                  <c:v>60</c:v>
                </c:pt>
                <c:pt idx="26" formatCode="General">
                  <c:v>60</c:v>
                </c:pt>
                <c:pt idx="27" formatCode="General">
                  <c:v>23</c:v>
                </c:pt>
                <c:pt idx="28" formatCode="General">
                  <c:v>26</c:v>
                </c:pt>
                <c:pt idx="29" formatCode="General">
                  <c:v>6</c:v>
                </c:pt>
                <c:pt idx="30" formatCode="General">
                  <c:v>19</c:v>
                </c:pt>
                <c:pt idx="31" formatCode="General">
                  <c:v>28</c:v>
                </c:pt>
                <c:pt idx="32" formatCode="General">
                  <c:v>44</c:v>
                </c:pt>
                <c:pt idx="33" formatCode="General">
                  <c:v>40</c:v>
                </c:pt>
                <c:pt idx="34" formatCode="General">
                  <c:v>36</c:v>
                </c:pt>
                <c:pt idx="35" formatCode="General">
                  <c:v>19</c:v>
                </c:pt>
                <c:pt idx="36" formatCode="General">
                  <c:v>9</c:v>
                </c:pt>
                <c:pt idx="37" formatCode="General">
                  <c:v>28</c:v>
                </c:pt>
                <c:pt idx="38">
                  <c:v>24.099999999999998</c:v>
                </c:pt>
                <c:pt idx="39">
                  <c:v>20.200000000000003</c:v>
                </c:pt>
                <c:pt idx="40">
                  <c:v>16.300000000000004</c:v>
                </c:pt>
                <c:pt idx="41">
                  <c:v>33.299999999999997</c:v>
                </c:pt>
                <c:pt idx="42">
                  <c:v>50.3</c:v>
                </c:pt>
                <c:pt idx="43">
                  <c:v>47.8</c:v>
                </c:pt>
                <c:pt idx="44">
                  <c:v>45.300000000000004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Riket och Län'!$B$78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'OMSÄTTNING - Riket och Län'!$C$76:$AU$76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'OMSÄTTNING - Riket och Län'!$C$78:$AU$78</c:f>
              <c:numCache>
                <c:formatCode>0</c:formatCode>
                <c:ptCount val="45"/>
                <c:pt idx="0">
                  <c:v>38</c:v>
                </c:pt>
                <c:pt idx="1">
                  <c:v>40</c:v>
                </c:pt>
                <c:pt idx="2">
                  <c:v>42</c:v>
                </c:pt>
                <c:pt idx="3">
                  <c:v>36.5</c:v>
                </c:pt>
                <c:pt idx="4">
                  <c:v>31</c:v>
                </c:pt>
                <c:pt idx="5">
                  <c:v>40.5</c:v>
                </c:pt>
                <c:pt idx="6">
                  <c:v>50</c:v>
                </c:pt>
                <c:pt idx="7">
                  <c:v>45</c:v>
                </c:pt>
                <c:pt idx="8">
                  <c:v>40</c:v>
                </c:pt>
                <c:pt idx="9">
                  <c:v>46.5</c:v>
                </c:pt>
                <c:pt idx="10">
                  <c:v>53</c:v>
                </c:pt>
                <c:pt idx="11">
                  <c:v>53</c:v>
                </c:pt>
                <c:pt idx="12">
                  <c:v>50</c:v>
                </c:pt>
                <c:pt idx="13">
                  <c:v>35</c:v>
                </c:pt>
                <c:pt idx="14" formatCode="General">
                  <c:v>36</c:v>
                </c:pt>
                <c:pt idx="15" formatCode="General">
                  <c:v>32</c:v>
                </c:pt>
                <c:pt idx="16" formatCode="General">
                  <c:v>29</c:v>
                </c:pt>
                <c:pt idx="17" formatCode="General">
                  <c:v>21</c:v>
                </c:pt>
                <c:pt idx="18" formatCode="General">
                  <c:v>22</c:v>
                </c:pt>
                <c:pt idx="19" formatCode="General">
                  <c:v>24</c:v>
                </c:pt>
                <c:pt idx="20" formatCode="General">
                  <c:v>32</c:v>
                </c:pt>
                <c:pt idx="21" formatCode="General">
                  <c:v>39</c:v>
                </c:pt>
                <c:pt idx="22" formatCode="General">
                  <c:v>46</c:v>
                </c:pt>
                <c:pt idx="23" formatCode="General">
                  <c:v>50</c:v>
                </c:pt>
                <c:pt idx="24" formatCode="General">
                  <c:v>56</c:v>
                </c:pt>
                <c:pt idx="25" formatCode="General">
                  <c:v>52</c:v>
                </c:pt>
                <c:pt idx="26" formatCode="General">
                  <c:v>52</c:v>
                </c:pt>
                <c:pt idx="27" formatCode="General">
                  <c:v>35</c:v>
                </c:pt>
                <c:pt idx="28" formatCode="General">
                  <c:v>15</c:v>
                </c:pt>
                <c:pt idx="29" formatCode="General">
                  <c:v>-3</c:v>
                </c:pt>
                <c:pt idx="30" formatCode="General">
                  <c:v>9</c:v>
                </c:pt>
                <c:pt idx="31" formatCode="General">
                  <c:v>32</c:v>
                </c:pt>
                <c:pt idx="32" formatCode="General">
                  <c:v>41</c:v>
                </c:pt>
                <c:pt idx="33" formatCode="General">
                  <c:v>34</c:v>
                </c:pt>
                <c:pt idx="34" formatCode="General">
                  <c:v>30</c:v>
                </c:pt>
                <c:pt idx="35" formatCode="General">
                  <c:v>20</c:v>
                </c:pt>
                <c:pt idx="36" formatCode="General">
                  <c:v>15</c:v>
                </c:pt>
                <c:pt idx="37" formatCode="General">
                  <c:v>19</c:v>
                </c:pt>
                <c:pt idx="38">
                  <c:v>22.4</c:v>
                </c:pt>
                <c:pt idx="39">
                  <c:v>25.799999999999997</c:v>
                </c:pt>
                <c:pt idx="40">
                  <c:v>29.2</c:v>
                </c:pt>
                <c:pt idx="41">
                  <c:v>31.25</c:v>
                </c:pt>
                <c:pt idx="42">
                  <c:v>33.300000000000004</c:v>
                </c:pt>
                <c:pt idx="43">
                  <c:v>36.450000000000003</c:v>
                </c:pt>
                <c:pt idx="44">
                  <c:v>39.6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664712"/>
        <c:axId val="251193968"/>
      </c:lineChart>
      <c:catAx>
        <c:axId val="1476647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3968"/>
        <c:crosses val="autoZero"/>
        <c:auto val="1"/>
        <c:lblAlgn val="ctr"/>
        <c:lblOffset val="100"/>
        <c:noMultiLvlLbl val="0"/>
      </c:catAx>
      <c:valAx>
        <c:axId val="25119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</a:rPr>
                  <a:t>Nettotal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14766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'OMSÄTTNING - Sektorer per län'!$B$77:$C$77</c:f>
              <c:strCache>
                <c:ptCount val="2"/>
                <c:pt idx="0">
                  <c:v>Jämtland</c:v>
                </c:pt>
                <c:pt idx="1">
                  <c:v>Industri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län'!$D$77:$AL$77</c:f>
              <c:numCache>
                <c:formatCode>0</c:formatCode>
                <c:ptCount val="35"/>
                <c:pt idx="0" formatCode="General">
                  <c:v>59</c:v>
                </c:pt>
                <c:pt idx="1">
                  <c:v>53</c:v>
                </c:pt>
                <c:pt idx="2" formatCode="General">
                  <c:v>47</c:v>
                </c:pt>
                <c:pt idx="3" formatCode="General">
                  <c:v>45</c:v>
                </c:pt>
                <c:pt idx="4" formatCode="General">
                  <c:v>39</c:v>
                </c:pt>
                <c:pt idx="5" formatCode="General">
                  <c:v>46</c:v>
                </c:pt>
                <c:pt idx="6" formatCode="General">
                  <c:v>34</c:v>
                </c:pt>
                <c:pt idx="7" formatCode="General">
                  <c:v>12</c:v>
                </c:pt>
                <c:pt idx="8" formatCode="General">
                  <c:v>-14</c:v>
                </c:pt>
                <c:pt idx="9" formatCode="General">
                  <c:v>30</c:v>
                </c:pt>
                <c:pt idx="10" formatCode="General">
                  <c:v>43</c:v>
                </c:pt>
                <c:pt idx="11" formatCode="General">
                  <c:v>21</c:v>
                </c:pt>
                <c:pt idx="12" formatCode="General">
                  <c:v>32</c:v>
                </c:pt>
                <c:pt idx="13" formatCode="General">
                  <c:v>50</c:v>
                </c:pt>
                <c:pt idx="14" formatCode="General">
                  <c:v>68</c:v>
                </c:pt>
                <c:pt idx="15" formatCode="General">
                  <c:v>65</c:v>
                </c:pt>
                <c:pt idx="16" formatCode="General">
                  <c:v>42</c:v>
                </c:pt>
                <c:pt idx="17" formatCode="General">
                  <c:v>32</c:v>
                </c:pt>
                <c:pt idx="18" formatCode="General">
                  <c:v>25</c:v>
                </c:pt>
                <c:pt idx="19" formatCode="General">
                  <c:v>0</c:v>
                </c:pt>
                <c:pt idx="20" formatCode="General">
                  <c:v>23</c:v>
                </c:pt>
                <c:pt idx="21" formatCode="General">
                  <c:v>18</c:v>
                </c:pt>
                <c:pt idx="22" formatCode="General">
                  <c:v>46</c:v>
                </c:pt>
                <c:pt idx="23" formatCode="General">
                  <c:v>43</c:v>
                </c:pt>
                <c:pt idx="24" formatCode="General">
                  <c:v>30</c:v>
                </c:pt>
                <c:pt idx="25" formatCode="General">
                  <c:v>-3</c:v>
                </c:pt>
                <c:pt idx="26" formatCode="General">
                  <c:v>5</c:v>
                </c:pt>
                <c:pt idx="27" formatCode="General">
                  <c:v>27</c:v>
                </c:pt>
                <c:pt idx="28">
                  <c:v>25.266666666666666</c:v>
                </c:pt>
                <c:pt idx="29">
                  <c:v>23.533333333333335</c:v>
                </c:pt>
                <c:pt idx="30">
                  <c:v>21.800000000000004</c:v>
                </c:pt>
                <c:pt idx="31">
                  <c:v>30.000000000000004</c:v>
                </c:pt>
                <c:pt idx="32">
                  <c:v>38.200000000000003</c:v>
                </c:pt>
                <c:pt idx="33">
                  <c:v>34.200000000000003</c:v>
                </c:pt>
                <c:pt idx="34">
                  <c:v>30.2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'OMSÄTTNING - Sektorer per län'!$B$78:$C$78</c:f>
              <c:strCache>
                <c:ptCount val="2"/>
                <c:pt idx="0">
                  <c:v>Jämtland</c:v>
                </c:pt>
                <c:pt idx="1">
                  <c:v>Tjänster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3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3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prstDash val="sysDot"/>
                <a:round/>
              </a:ln>
              <a:effectLst/>
            </c:spPr>
          </c:dPt>
          <c:cat>
            <c:numRef>
              <c:f>'OMSÄTTNING - Sektorer per län'!$D$76:$AL$76</c:f>
              <c:numCache>
                <c:formatCode>0</c:formatCode>
                <c:ptCount val="35"/>
                <c:pt idx="0" formatCode="General">
                  <c:v>2000</c:v>
                </c:pt>
                <c:pt idx="1">
                  <c:v>2000</c:v>
                </c:pt>
                <c:pt idx="2" formatCode="General">
                  <c:v>2001</c:v>
                </c:pt>
                <c:pt idx="3" formatCode="General">
                  <c:v>2001</c:v>
                </c:pt>
                <c:pt idx="4" formatCode="General">
                  <c:v>2002</c:v>
                </c:pt>
                <c:pt idx="5" formatCode="General">
                  <c:v>2002</c:v>
                </c:pt>
                <c:pt idx="6" formatCode="General">
                  <c:v>2003</c:v>
                </c:pt>
                <c:pt idx="7" formatCode="General">
                  <c:v>2003</c:v>
                </c:pt>
                <c:pt idx="8" formatCode="General">
                  <c:v>2004</c:v>
                </c:pt>
                <c:pt idx="9" formatCode="General">
                  <c:v>2004</c:v>
                </c:pt>
                <c:pt idx="10" formatCode="General">
                  <c:v>2005</c:v>
                </c:pt>
                <c:pt idx="11" formatCode="General">
                  <c:v>2005</c:v>
                </c:pt>
                <c:pt idx="12" formatCode="General">
                  <c:v>2006</c:v>
                </c:pt>
                <c:pt idx="13" formatCode="General">
                  <c:v>2006</c:v>
                </c:pt>
                <c:pt idx="14" formatCode="General">
                  <c:v>2007</c:v>
                </c:pt>
                <c:pt idx="15" formatCode="General">
                  <c:v>2007</c:v>
                </c:pt>
                <c:pt idx="16" formatCode="General">
                  <c:v>2008</c:v>
                </c:pt>
                <c:pt idx="17" formatCode="General">
                  <c:v>2008</c:v>
                </c:pt>
                <c:pt idx="18" formatCode="General">
                  <c:v>2009</c:v>
                </c:pt>
                <c:pt idx="19" formatCode="General">
                  <c:v>2009</c:v>
                </c:pt>
                <c:pt idx="20" formatCode="General">
                  <c:v>2010</c:v>
                </c:pt>
                <c:pt idx="21" formatCode="General">
                  <c:v>2010</c:v>
                </c:pt>
                <c:pt idx="22" formatCode="General">
                  <c:v>2011</c:v>
                </c:pt>
                <c:pt idx="23" formatCode="General">
                  <c:v>2011</c:v>
                </c:pt>
                <c:pt idx="24" formatCode="General">
                  <c:v>2012</c:v>
                </c:pt>
                <c:pt idx="25" formatCode="General">
                  <c:v>2012</c:v>
                </c:pt>
                <c:pt idx="26" formatCode="General">
                  <c:v>2013</c:v>
                </c:pt>
                <c:pt idx="27" formatCode="General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2015</c:v>
                </c:pt>
                <c:pt idx="31" formatCode="General">
                  <c:v>2015</c:v>
                </c:pt>
                <c:pt idx="32">
                  <c:v>2016</c:v>
                </c:pt>
                <c:pt idx="33">
                  <c:v>2016</c:v>
                </c:pt>
                <c:pt idx="34">
                  <c:v>2017</c:v>
                </c:pt>
              </c:numCache>
            </c:numRef>
          </c:cat>
          <c:val>
            <c:numRef>
              <c:f>'OMSÄTTNING - Sektorer per län'!$D$78:$AL$78</c:f>
              <c:numCache>
                <c:formatCode>0</c:formatCode>
                <c:ptCount val="35"/>
                <c:pt idx="0" formatCode="General">
                  <c:v>26</c:v>
                </c:pt>
                <c:pt idx="1">
                  <c:v>32.5</c:v>
                </c:pt>
                <c:pt idx="2" formatCode="General">
                  <c:v>39</c:v>
                </c:pt>
                <c:pt idx="3" formatCode="General">
                  <c:v>27</c:v>
                </c:pt>
                <c:pt idx="4" formatCode="General">
                  <c:v>51</c:v>
                </c:pt>
                <c:pt idx="5" formatCode="General">
                  <c:v>41</c:v>
                </c:pt>
                <c:pt idx="6" formatCode="General">
                  <c:v>54</c:v>
                </c:pt>
                <c:pt idx="7" formatCode="General">
                  <c:v>32</c:v>
                </c:pt>
                <c:pt idx="8" formatCode="General">
                  <c:v>17</c:v>
                </c:pt>
                <c:pt idx="9" formatCode="General">
                  <c:v>33</c:v>
                </c:pt>
                <c:pt idx="10" formatCode="General">
                  <c:v>37</c:v>
                </c:pt>
                <c:pt idx="11" formatCode="General">
                  <c:v>27</c:v>
                </c:pt>
                <c:pt idx="12" formatCode="General">
                  <c:v>46</c:v>
                </c:pt>
                <c:pt idx="13" formatCode="General">
                  <c:v>49</c:v>
                </c:pt>
                <c:pt idx="14" formatCode="General">
                  <c:v>59</c:v>
                </c:pt>
                <c:pt idx="15" formatCode="General">
                  <c:v>58</c:v>
                </c:pt>
                <c:pt idx="16" formatCode="General">
                  <c:v>68</c:v>
                </c:pt>
                <c:pt idx="17" formatCode="General">
                  <c:v>19</c:v>
                </c:pt>
                <c:pt idx="18" formatCode="General">
                  <c:v>26</c:v>
                </c:pt>
                <c:pt idx="19" formatCode="General">
                  <c:v>9</c:v>
                </c:pt>
                <c:pt idx="20" formatCode="General">
                  <c:v>16</c:v>
                </c:pt>
                <c:pt idx="21" formatCode="General">
                  <c:v>33</c:v>
                </c:pt>
                <c:pt idx="22" formatCode="General">
                  <c:v>43</c:v>
                </c:pt>
                <c:pt idx="23" formatCode="General">
                  <c:v>38</c:v>
                </c:pt>
                <c:pt idx="24" formatCode="General">
                  <c:v>39</c:v>
                </c:pt>
                <c:pt idx="25" formatCode="General">
                  <c:v>28</c:v>
                </c:pt>
                <c:pt idx="26" formatCode="General">
                  <c:v>12</c:v>
                </c:pt>
                <c:pt idx="27" formatCode="General">
                  <c:v>29</c:v>
                </c:pt>
                <c:pt idx="28">
                  <c:v>24.266666666666666</c:v>
                </c:pt>
                <c:pt idx="29">
                  <c:v>19.533333333333331</c:v>
                </c:pt>
                <c:pt idx="30">
                  <c:v>14.800000000000002</c:v>
                </c:pt>
                <c:pt idx="31">
                  <c:v>34.5</c:v>
                </c:pt>
                <c:pt idx="32">
                  <c:v>54.2</c:v>
                </c:pt>
                <c:pt idx="33">
                  <c:v>52.25</c:v>
                </c:pt>
                <c:pt idx="34">
                  <c:v>50.3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94752"/>
        <c:axId val="251195144"/>
      </c:lineChart>
      <c:catAx>
        <c:axId val="25119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5144"/>
        <c:crosses val="autoZero"/>
        <c:auto val="1"/>
        <c:lblAlgn val="ctr"/>
        <c:lblOffset val="100"/>
        <c:tickLblSkip val="2"/>
        <c:noMultiLvlLbl val="0"/>
      </c:catAx>
      <c:valAx>
        <c:axId val="25119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'INDIKATORN - Riket och Län'!$B$77</c:f>
              <c:strCache>
                <c:ptCount val="1"/>
                <c:pt idx="0">
                  <c:v>Jämtland</c:v>
                </c:pt>
              </c:strCache>
            </c:strRef>
          </c:tx>
          <c:spPr>
            <a:ln w="38100" cap="rnd">
              <a:solidFill>
                <a:srgbClr val="00C0A9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00C0A9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Län'!$C$76:$AU$76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Län'!$C$77:$AU$77</c:f>
              <c:numCache>
                <c:formatCode>0</c:formatCode>
                <c:ptCount val="45"/>
                <c:pt idx="0">
                  <c:v>96</c:v>
                </c:pt>
                <c:pt idx="1">
                  <c:v>87.5</c:v>
                </c:pt>
                <c:pt idx="2">
                  <c:v>79</c:v>
                </c:pt>
                <c:pt idx="3">
                  <c:v>49.5</c:v>
                </c:pt>
                <c:pt idx="4">
                  <c:v>20</c:v>
                </c:pt>
                <c:pt idx="5">
                  <c:v>72.5</c:v>
                </c:pt>
                <c:pt idx="6">
                  <c:v>125</c:v>
                </c:pt>
                <c:pt idx="7">
                  <c:v>93.5</c:v>
                </c:pt>
                <c:pt idx="8">
                  <c:v>62</c:v>
                </c:pt>
                <c:pt idx="9">
                  <c:v>83</c:v>
                </c:pt>
                <c:pt idx="10">
                  <c:v>104</c:v>
                </c:pt>
                <c:pt idx="11">
                  <c:v>102</c:v>
                </c:pt>
                <c:pt idx="12">
                  <c:v>105</c:v>
                </c:pt>
                <c:pt idx="13" formatCode="General">
                  <c:v>87</c:v>
                </c:pt>
                <c:pt idx="14" formatCode="General">
                  <c:v>93</c:v>
                </c:pt>
                <c:pt idx="15" formatCode="General">
                  <c:v>81</c:v>
                </c:pt>
                <c:pt idx="16" formatCode="General">
                  <c:v>83</c:v>
                </c:pt>
                <c:pt idx="17" formatCode="General">
                  <c:v>40</c:v>
                </c:pt>
                <c:pt idx="18" formatCode="General">
                  <c:v>10</c:v>
                </c:pt>
                <c:pt idx="19" formatCode="General">
                  <c:v>45</c:v>
                </c:pt>
                <c:pt idx="20" formatCode="General">
                  <c:v>75</c:v>
                </c:pt>
                <c:pt idx="21" formatCode="General">
                  <c:v>63</c:v>
                </c:pt>
                <c:pt idx="22" formatCode="General">
                  <c:v>82</c:v>
                </c:pt>
                <c:pt idx="23" formatCode="General">
                  <c:v>96</c:v>
                </c:pt>
                <c:pt idx="24" formatCode="General">
                  <c:v>136</c:v>
                </c:pt>
                <c:pt idx="25" formatCode="General">
                  <c:v>145</c:v>
                </c:pt>
                <c:pt idx="26" formatCode="General">
                  <c:v>99</c:v>
                </c:pt>
                <c:pt idx="27" formatCode="General">
                  <c:v>62</c:v>
                </c:pt>
                <c:pt idx="28" formatCode="General">
                  <c:v>56</c:v>
                </c:pt>
                <c:pt idx="29" formatCode="General">
                  <c:v>11</c:v>
                </c:pt>
                <c:pt idx="30" formatCode="General">
                  <c:v>40</c:v>
                </c:pt>
                <c:pt idx="31" formatCode="General">
                  <c:v>74</c:v>
                </c:pt>
                <c:pt idx="32" formatCode="General">
                  <c:v>100</c:v>
                </c:pt>
                <c:pt idx="33" formatCode="General">
                  <c:v>82</c:v>
                </c:pt>
                <c:pt idx="34" formatCode="General">
                  <c:v>50</c:v>
                </c:pt>
                <c:pt idx="35" formatCode="General">
                  <c:v>37</c:v>
                </c:pt>
                <c:pt idx="36" formatCode="General">
                  <c:v>43</c:v>
                </c:pt>
                <c:pt idx="37" formatCode="General">
                  <c:v>78</c:v>
                </c:pt>
                <c:pt idx="38">
                  <c:v>56.733333333333334</c:v>
                </c:pt>
                <c:pt idx="39">
                  <c:v>35.466666666666669</c:v>
                </c:pt>
                <c:pt idx="40">
                  <c:v>14.200000000000005</c:v>
                </c:pt>
                <c:pt idx="41">
                  <c:v>53.85</c:v>
                </c:pt>
                <c:pt idx="42">
                  <c:v>93.5</c:v>
                </c:pt>
                <c:pt idx="43">
                  <c:v>96.95</c:v>
                </c:pt>
                <c:pt idx="44">
                  <c:v>100.4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'INDIKATORN - Riket och Län'!$B$78</c:f>
              <c:strCache>
                <c:ptCount val="1"/>
                <c:pt idx="0">
                  <c:v>Riket</c:v>
                </c:pt>
              </c:strCache>
            </c:strRef>
          </c:tx>
          <c:spPr>
            <a:ln w="38100" cap="rnd">
              <a:solidFill>
                <a:srgbClr val="CB0044"/>
              </a:solidFill>
              <a:round/>
            </a:ln>
            <a:effectLst/>
          </c:spPr>
          <c:marker>
            <c:symbol val="none"/>
          </c:marker>
          <c:dPt>
            <c:idx val="43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dPt>
            <c:idx val="44"/>
            <c:marker>
              <c:symbol val="none"/>
            </c:marker>
            <c:bubble3D val="0"/>
            <c:spPr>
              <a:ln w="38100" cap="rnd">
                <a:solidFill>
                  <a:srgbClr val="CB0044"/>
                </a:solidFill>
                <a:prstDash val="sysDot"/>
                <a:round/>
              </a:ln>
              <a:effectLst/>
            </c:spPr>
          </c:dPt>
          <c:cat>
            <c:numRef>
              <c:f>'INDIKATORN - Riket och Län'!$C$76:$AU$76</c:f>
              <c:numCache>
                <c:formatCode>0</c:formatCode>
                <c:ptCount val="45"/>
                <c:pt idx="0">
                  <c:v>1995</c:v>
                </c:pt>
                <c:pt idx="1">
                  <c:v>1995</c:v>
                </c:pt>
                <c:pt idx="2">
                  <c:v>1996</c:v>
                </c:pt>
                <c:pt idx="3">
                  <c:v>1996</c:v>
                </c:pt>
                <c:pt idx="4">
                  <c:v>1997</c:v>
                </c:pt>
                <c:pt idx="5">
                  <c:v>1997</c:v>
                </c:pt>
                <c:pt idx="6">
                  <c:v>1998</c:v>
                </c:pt>
                <c:pt idx="7">
                  <c:v>1998</c:v>
                </c:pt>
                <c:pt idx="8">
                  <c:v>1999</c:v>
                </c:pt>
                <c:pt idx="9">
                  <c:v>1999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 formatCode="General">
                  <c:v>2001</c:v>
                </c:pt>
                <c:pt idx="14" formatCode="General">
                  <c:v>2002</c:v>
                </c:pt>
                <c:pt idx="15" formatCode="General">
                  <c:v>2002</c:v>
                </c:pt>
                <c:pt idx="16" formatCode="General">
                  <c:v>2003</c:v>
                </c:pt>
                <c:pt idx="17" formatCode="General">
                  <c:v>2003</c:v>
                </c:pt>
                <c:pt idx="18" formatCode="General">
                  <c:v>2004</c:v>
                </c:pt>
                <c:pt idx="19" formatCode="General">
                  <c:v>2004</c:v>
                </c:pt>
                <c:pt idx="20" formatCode="General">
                  <c:v>2005</c:v>
                </c:pt>
                <c:pt idx="21" formatCode="General">
                  <c:v>2005</c:v>
                </c:pt>
                <c:pt idx="22" formatCode="General">
                  <c:v>2006</c:v>
                </c:pt>
                <c:pt idx="23" formatCode="General">
                  <c:v>2006</c:v>
                </c:pt>
                <c:pt idx="24" formatCode="General">
                  <c:v>2007</c:v>
                </c:pt>
                <c:pt idx="25" formatCode="General">
                  <c:v>2007</c:v>
                </c:pt>
                <c:pt idx="26" formatCode="General">
                  <c:v>2008</c:v>
                </c:pt>
                <c:pt idx="27" formatCode="General">
                  <c:v>2008</c:v>
                </c:pt>
                <c:pt idx="28" formatCode="General">
                  <c:v>2009</c:v>
                </c:pt>
                <c:pt idx="29" formatCode="General">
                  <c:v>2009</c:v>
                </c:pt>
                <c:pt idx="30" formatCode="General">
                  <c:v>2010</c:v>
                </c:pt>
                <c:pt idx="31" formatCode="General">
                  <c:v>2010</c:v>
                </c:pt>
                <c:pt idx="32" formatCode="General">
                  <c:v>2011</c:v>
                </c:pt>
                <c:pt idx="33" formatCode="General">
                  <c:v>2011</c:v>
                </c:pt>
                <c:pt idx="34" formatCode="General">
                  <c:v>2012</c:v>
                </c:pt>
                <c:pt idx="35" formatCode="General">
                  <c:v>2012</c:v>
                </c:pt>
                <c:pt idx="36" formatCode="General">
                  <c:v>2013</c:v>
                </c:pt>
                <c:pt idx="37" formatCode="General">
                  <c:v>2013</c:v>
                </c:pt>
                <c:pt idx="38">
                  <c:v>2014</c:v>
                </c:pt>
                <c:pt idx="39">
                  <c:v>2014</c:v>
                </c:pt>
                <c:pt idx="40">
                  <c:v>2015</c:v>
                </c:pt>
                <c:pt idx="41">
                  <c:v>2015</c:v>
                </c:pt>
                <c:pt idx="42">
                  <c:v>2016</c:v>
                </c:pt>
                <c:pt idx="43">
                  <c:v>2016</c:v>
                </c:pt>
                <c:pt idx="44">
                  <c:v>2017</c:v>
                </c:pt>
              </c:numCache>
            </c:numRef>
          </c:cat>
          <c:val>
            <c:numRef>
              <c:f>'INDIKATORN - Riket och Län'!$C$78:$AU$78</c:f>
              <c:numCache>
                <c:formatCode>0</c:formatCode>
                <c:ptCount val="45"/>
                <c:pt idx="0">
                  <c:v>111</c:v>
                </c:pt>
                <c:pt idx="1">
                  <c:v>110</c:v>
                </c:pt>
                <c:pt idx="2">
                  <c:v>109</c:v>
                </c:pt>
                <c:pt idx="3">
                  <c:v>90.5</c:v>
                </c:pt>
                <c:pt idx="4">
                  <c:v>72</c:v>
                </c:pt>
                <c:pt idx="5">
                  <c:v>94</c:v>
                </c:pt>
                <c:pt idx="6">
                  <c:v>116</c:v>
                </c:pt>
                <c:pt idx="7">
                  <c:v>100</c:v>
                </c:pt>
                <c:pt idx="8">
                  <c:v>84</c:v>
                </c:pt>
                <c:pt idx="9">
                  <c:v>100</c:v>
                </c:pt>
                <c:pt idx="10">
                  <c:v>116</c:v>
                </c:pt>
                <c:pt idx="11">
                  <c:v>127</c:v>
                </c:pt>
                <c:pt idx="12">
                  <c:v>114</c:v>
                </c:pt>
                <c:pt idx="13" formatCode="General">
                  <c:v>71</c:v>
                </c:pt>
                <c:pt idx="14" formatCode="General">
                  <c:v>62</c:v>
                </c:pt>
                <c:pt idx="15" formatCode="General">
                  <c:v>60</c:v>
                </c:pt>
                <c:pt idx="16" formatCode="General">
                  <c:v>51</c:v>
                </c:pt>
                <c:pt idx="17" formatCode="General">
                  <c:v>40</c:v>
                </c:pt>
                <c:pt idx="18" formatCode="General">
                  <c:v>39</c:v>
                </c:pt>
                <c:pt idx="19" formatCode="General">
                  <c:v>61</c:v>
                </c:pt>
                <c:pt idx="20" formatCode="General">
                  <c:v>67</c:v>
                </c:pt>
                <c:pt idx="21" formatCode="General">
                  <c:v>89</c:v>
                </c:pt>
                <c:pt idx="22" formatCode="General">
                  <c:v>105</c:v>
                </c:pt>
                <c:pt idx="23" formatCode="General">
                  <c:v>120</c:v>
                </c:pt>
                <c:pt idx="24" formatCode="General">
                  <c:v>124</c:v>
                </c:pt>
                <c:pt idx="25" formatCode="General">
                  <c:v>122</c:v>
                </c:pt>
                <c:pt idx="26" formatCode="General">
                  <c:v>115</c:v>
                </c:pt>
                <c:pt idx="27" formatCode="General">
                  <c:v>82</c:v>
                </c:pt>
                <c:pt idx="28" formatCode="General">
                  <c:v>14</c:v>
                </c:pt>
                <c:pt idx="29" formatCode="General">
                  <c:v>-8</c:v>
                </c:pt>
                <c:pt idx="30" formatCode="General">
                  <c:v>26</c:v>
                </c:pt>
                <c:pt idx="31" formatCode="General">
                  <c:v>84</c:v>
                </c:pt>
                <c:pt idx="32" formatCode="General">
                  <c:v>96</c:v>
                </c:pt>
                <c:pt idx="33" formatCode="General">
                  <c:v>83</c:v>
                </c:pt>
                <c:pt idx="34" formatCode="General">
                  <c:v>63</c:v>
                </c:pt>
                <c:pt idx="35" formatCode="General">
                  <c:v>48</c:v>
                </c:pt>
                <c:pt idx="36" formatCode="General">
                  <c:v>31</c:v>
                </c:pt>
                <c:pt idx="37" formatCode="General">
                  <c:v>54</c:v>
                </c:pt>
                <c:pt idx="38">
                  <c:v>57.333333333333329</c:v>
                </c:pt>
                <c:pt idx="39">
                  <c:v>60.666666666666664</c:v>
                </c:pt>
                <c:pt idx="40">
                  <c:v>64</c:v>
                </c:pt>
                <c:pt idx="41">
                  <c:v>72.050000000000011</c:v>
                </c:pt>
                <c:pt idx="42">
                  <c:v>80.100000000000009</c:v>
                </c:pt>
                <c:pt idx="43">
                  <c:v>87.85</c:v>
                </c:pt>
                <c:pt idx="44">
                  <c:v>95.6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95928"/>
        <c:axId val="251196320"/>
      </c:lineChart>
      <c:catAx>
        <c:axId val="2511959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6320"/>
        <c:crosses val="autoZero"/>
        <c:auto val="1"/>
        <c:lblAlgn val="ctr"/>
        <c:lblOffset val="100"/>
        <c:noMultiLvlLbl val="0"/>
      </c:catAx>
      <c:valAx>
        <c:axId val="25119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seo 500" panose="02000000000000000000" pitchFamily="50" charset="0"/>
                    <a:ea typeface="+mn-ea"/>
                    <a:cs typeface="+mn-cs"/>
                  </a:defRPr>
                </a:pPr>
                <a:r>
                  <a:rPr lang="sv-SE" sz="1000" b="0" i="0" u="none" strike="noStrike" baseline="0">
                    <a:effectLst/>
                    <a:latin typeface="Museo 500" panose="02000000000000000000" pitchFamily="50" charset="0"/>
                  </a:rPr>
                  <a:t>Nettotal</a:t>
                </a:r>
                <a:endParaRPr lang="sv-SE">
                  <a:latin typeface="Museo 500" panose="020000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seo 500" panose="02000000000000000000" pitchFamily="50" charset="0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  <c:crossAx val="25119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500" panose="02000000000000000000" pitchFamily="50" charset="0"/>
                <a:ea typeface="+mn-ea"/>
                <a:cs typeface="+mn-cs"/>
              </a:defRPr>
            </a:pPr>
            <a:endParaRPr lang="sv-S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500" panose="02000000000000000000" pitchFamily="50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B8F30-6C31-42EE-AEA5-8E13B4863630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DF222-725A-4E0B-B179-D7567E4C2D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8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DA4AC-A0B0-43D0-A3F7-0DA15A98D8BD}" type="datetimeFigureOut">
              <a:rPr lang="sv-SE" smtClean="0"/>
              <a:t>2016-09-06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2EC1-39BE-4F89-979B-3ABEE9787C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911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79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5011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sv-SE" dirty="0" smtClean="0"/>
          </a:p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470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0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36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48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5429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72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4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071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574325" y="4356459"/>
            <a:ext cx="2608887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6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#hashtag</a:t>
            </a:r>
            <a:endParaRPr lang="sv-SE" sz="16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rgbClr val="00C0A9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47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22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5" y="-847904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4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05" y="-348343"/>
            <a:ext cx="9225080" cy="6130834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92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016"/>
            <a:ext cx="9144000" cy="607695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rubrik</a:t>
            </a:r>
            <a:endParaRPr lang="sv-SE" dirty="0"/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67048" y="4622800"/>
            <a:ext cx="3206750" cy="381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#hashtag</a:t>
            </a:r>
          </a:p>
        </p:txBody>
      </p:sp>
      <p:sp>
        <p:nvSpPr>
          <p:cNvPr id="6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11272" y="4622800"/>
            <a:ext cx="2659062" cy="381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Museo 500" panose="02000000000000000000" pitchFamily="50" charset="0"/>
              </a:defRPr>
            </a:lvl1pPr>
            <a:lvl2pPr marL="342900" indent="0">
              <a:buFontTx/>
              <a:buNone/>
              <a:defRPr sz="1600">
                <a:latin typeface="Museo 500" panose="02000000000000000000" pitchFamily="50" charset="0"/>
              </a:defRPr>
            </a:lvl2pPr>
            <a:lvl3pPr marL="685800" indent="0">
              <a:buFontTx/>
              <a:buNone/>
              <a:defRPr sz="1600">
                <a:latin typeface="Museo 500" panose="02000000000000000000" pitchFamily="50" charset="0"/>
              </a:defRPr>
            </a:lvl3pPr>
            <a:lvl4pPr marL="1028700" indent="0">
              <a:buFontTx/>
              <a:buNone/>
              <a:defRPr sz="1600">
                <a:latin typeface="Museo 500" panose="02000000000000000000" pitchFamily="50" charset="0"/>
              </a:defRPr>
            </a:lvl4pPr>
            <a:lvl5pPr marL="1371600" indent="0">
              <a:buFontTx/>
              <a:buNone/>
              <a:defRPr sz="1600">
                <a:latin typeface="Museo 500" panose="02000000000000000000" pitchFamily="50" charset="0"/>
              </a:defRPr>
            </a:lvl5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foretagarna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918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3000">
                <a:srgbClr val="CDEAE9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3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72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7" r:id="rId1"/>
    <p:sldLayoutId id="2147493548" r:id="rId2"/>
    <p:sldLayoutId id="2147493549" r:id="rId3"/>
    <p:sldLayoutId id="2147493550" r:id="rId4"/>
    <p:sldLayoutId id="2147493551" r:id="rId5"/>
    <p:sldLayoutId id="2147493553" r:id="rId6"/>
    <p:sldLayoutId id="2147493561" r:id="rId7"/>
    <p:sldLayoutId id="2147493562" r:id="rId8"/>
    <p:sldLayoutId id="2147493563" r:id="rId9"/>
    <p:sldLayoutId id="2147493554" r:id="rId10"/>
    <p:sldLayoutId id="2147493555" r:id="rId11"/>
    <p:sldLayoutId id="2147493556" r:id="rId12"/>
    <p:sldLayoutId id="2147493557" r:id="rId13"/>
    <p:sldLayoutId id="2147493560" r:id="rId14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C0A9"/>
          </a:solidFill>
          <a:latin typeface="Museo 500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useo 300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16303" y="1828959"/>
            <a:ext cx="7379236" cy="4259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>
                <a:solidFill>
                  <a:schemeClr val="bg1"/>
                </a:solidFill>
                <a:latin typeface="Museo 700" panose="02000000000000000000" pitchFamily="50" charset="0"/>
              </a:rPr>
              <a:t> </a:t>
            </a:r>
          </a:p>
          <a:p>
            <a:r>
              <a:rPr lang="sv-SE" sz="3200" dirty="0">
                <a:solidFill>
                  <a:schemeClr val="bg1"/>
                </a:solidFill>
                <a:latin typeface="Museo 500" panose="02000000000000000000" pitchFamily="50" charset="0"/>
              </a:rPr>
              <a:t>Småföretagsbarometern </a:t>
            </a:r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2016</a:t>
            </a:r>
          </a:p>
          <a:p>
            <a:r>
              <a:rPr lang="sv-SE" sz="3200" dirty="0" smtClean="0">
                <a:solidFill>
                  <a:schemeClr val="bg1"/>
                </a:solidFill>
                <a:latin typeface="Museo 500" panose="02000000000000000000" pitchFamily="50" charset="0"/>
              </a:rPr>
              <a:t>Jämtland län</a:t>
            </a:r>
          </a:p>
        </p:txBody>
      </p:sp>
      <p:sp>
        <p:nvSpPr>
          <p:cNvPr id="3" name="Rektangel 2"/>
          <p:cNvSpPr/>
          <p:nvPr/>
        </p:nvSpPr>
        <p:spPr>
          <a:xfrm>
            <a:off x="0" y="4105549"/>
            <a:ext cx="9144000" cy="73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4" y="4202585"/>
            <a:ext cx="1826950" cy="544608"/>
          </a:xfrm>
          <a:prstGeom prst="rect">
            <a:avLst/>
          </a:prstGeom>
        </p:spPr>
      </p:pic>
      <p:sp>
        <p:nvSpPr>
          <p:cNvPr id="4" name="Freeform 5"/>
          <p:cNvSpPr>
            <a:spLocks noEditPoints="1"/>
          </p:cNvSpPr>
          <p:nvPr/>
        </p:nvSpPr>
        <p:spPr bwMode="auto">
          <a:xfrm>
            <a:off x="7360624" y="4349218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591"/>
            <a:ext cx="9144000" cy="521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Omsättningsutveckling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22439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63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Omsättningsutveckling, </a:t>
            </a:r>
            <a:r>
              <a:rPr lang="sv-SE" sz="3000" dirty="0"/>
              <a:t>industri- 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76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33127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52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Autofit/>
          </a:bodyPr>
          <a:lstStyle/>
          <a:p>
            <a:r>
              <a:rPr lang="sv-SE" sz="3000" dirty="0"/>
              <a:t>Sammanlagd konjunkturindikator; sysselsättning, orderingång och </a:t>
            </a:r>
            <a:r>
              <a:rPr lang="sv-SE" sz="3000" dirty="0" smtClean="0"/>
              <a:t>omsättning, industri- </a:t>
            </a:r>
            <a:r>
              <a:rPr lang="sv-SE" sz="3000" dirty="0"/>
              <a:t>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1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Länsfördelning runt riksgenomsnittet av sammanlagd konjunkturindikator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690978"/>
              </p:ext>
            </p:extLst>
          </p:nvPr>
        </p:nvGraphicFramePr>
        <p:xfrm>
          <a:off x="238205" y="1370013"/>
          <a:ext cx="8223356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195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733" y="273844"/>
            <a:ext cx="9159368" cy="994172"/>
          </a:xfrm>
        </p:spPr>
        <p:txBody>
          <a:bodyPr>
            <a:normAutofit fontScale="90000"/>
          </a:bodyPr>
          <a:lstStyle/>
          <a:p>
            <a:r>
              <a:rPr lang="sv-SE" dirty="0"/>
              <a:t>Sammanlagd konjunkturindikator; sysselsättning, orderingång och omsättning </a:t>
            </a:r>
            <a:r>
              <a:rPr lang="sv-SE" dirty="0" smtClean="0"/>
              <a:t>1985-2016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370013"/>
          <a:ext cx="7946732" cy="3463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40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Lönsamhetsutveckling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1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165" y="273844"/>
            <a:ext cx="8088185" cy="994172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Expansionsutsikter (andel som ser goda expansionsmöjligheter) i </a:t>
            </a:r>
            <a:r>
              <a:rPr lang="sv-SE" sz="3600" dirty="0" smtClean="0"/>
              <a:t>länet 2000-2016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616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Företagens expansionsutsikter (andel som ser goda expansionsmöjligheter) per län och i riket 2016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116497"/>
              </p:ext>
            </p:extLst>
          </p:nvPr>
        </p:nvGraphicFramePr>
        <p:xfrm>
          <a:off x="176733" y="1370013"/>
          <a:ext cx="8338617" cy="349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0721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tillväxthinder 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77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Småföretagsbarometern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Småföretagsbarometern produceras i samverkan </a:t>
            </a:r>
            <a:r>
              <a:rPr lang="sv-SE" dirty="0" smtClean="0"/>
              <a:t>mellan Företagarna, Swedbank och </a:t>
            </a:r>
            <a:r>
              <a:rPr lang="sv-SE" dirty="0"/>
              <a:t>Sparbankernas </a:t>
            </a:r>
            <a:r>
              <a:rPr lang="sv-SE" dirty="0" smtClean="0"/>
              <a:t>Riksförbund</a:t>
            </a:r>
          </a:p>
          <a:p>
            <a:r>
              <a:rPr lang="sv-SE" dirty="0" smtClean="0"/>
              <a:t>Småföretagsbarometern </a:t>
            </a:r>
            <a:r>
              <a:rPr lang="sv-SE" dirty="0"/>
              <a:t>redovisar hur Sveriges småföretag uppfattar det ekonomiska läget och förväntningarna inför den närmaste framtiden.</a:t>
            </a:r>
          </a:p>
          <a:p>
            <a:r>
              <a:rPr lang="sv-SE" dirty="0"/>
              <a:t>Omfattar 4 000 företagare inom det privata näringslivet med 1-49 </a:t>
            </a:r>
            <a:r>
              <a:rPr lang="sv-SE" dirty="0" smtClean="0"/>
              <a:t>anställda</a:t>
            </a:r>
            <a:r>
              <a:rPr lang="sv-SE" dirty="0"/>
              <a:t> </a:t>
            </a:r>
            <a:r>
              <a:rPr lang="sv-SE" dirty="0" smtClean="0"/>
              <a:t>(119 i Jämtland län)</a:t>
            </a:r>
            <a:endParaRPr lang="sv-SE" dirty="0"/>
          </a:p>
          <a:p>
            <a:r>
              <a:rPr lang="sv-SE" dirty="0"/>
              <a:t>Sveriges </a:t>
            </a:r>
            <a:r>
              <a:rPr lang="sv-SE" dirty="0" smtClean="0"/>
              <a:t>äldsta (sedan 1985) </a:t>
            </a:r>
            <a:r>
              <a:rPr lang="sv-SE" dirty="0"/>
              <a:t>och största konjunkturundersökning bland småföretag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163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Största </a:t>
            </a:r>
            <a:r>
              <a:rPr lang="sv-SE" dirty="0"/>
              <a:t>konjunkturrisken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84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Största </a:t>
            </a:r>
            <a:r>
              <a:rPr lang="sv-SE" dirty="0"/>
              <a:t>politiska risken </a:t>
            </a:r>
            <a:r>
              <a:rPr lang="sv-SE" dirty="0" smtClean="0"/>
              <a:t>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058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</a:t>
            </a:r>
            <a:r>
              <a:rPr lang="sv-SE" dirty="0"/>
              <a:t>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4640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v-SE" b="1" dirty="0" smtClean="0"/>
              <a:t>Småföretagskonjunkturen </a:t>
            </a:r>
            <a:r>
              <a:rPr lang="sv-SE" dirty="0" smtClean="0"/>
              <a:t>har ökat</a:t>
            </a:r>
          </a:p>
          <a:p>
            <a:pPr lvl="0">
              <a:buFontTx/>
              <a:buChar char="-"/>
            </a:pPr>
            <a:r>
              <a:rPr lang="sv-SE" dirty="0" smtClean="0"/>
              <a:t>Indikatorn för länet: 94. för riksgenomsnittet: 80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framåt är fortsatt optimistiska </a:t>
            </a:r>
          </a:p>
          <a:p>
            <a:r>
              <a:rPr lang="sv-SE" b="1" dirty="0" smtClean="0"/>
              <a:t>Sysselsättningstillväxten</a:t>
            </a:r>
            <a:r>
              <a:rPr lang="sv-SE" dirty="0" smtClean="0"/>
              <a:t> har minskat och är svagast i riket</a:t>
            </a:r>
          </a:p>
          <a:p>
            <a:pPr>
              <a:buFontTx/>
              <a:buChar char="-"/>
            </a:pPr>
            <a:r>
              <a:rPr lang="sv-SE" dirty="0" smtClean="0"/>
              <a:t>Förväntningarna för de kommande 12 månaderna är dock optimistiska </a:t>
            </a:r>
          </a:p>
          <a:p>
            <a:r>
              <a:rPr lang="sv-SE" b="1" dirty="0" smtClean="0"/>
              <a:t>Orderingången</a:t>
            </a:r>
            <a:r>
              <a:rPr lang="sv-SE" dirty="0" smtClean="0"/>
              <a:t> har utvecklats mycket positivt:</a:t>
            </a:r>
          </a:p>
          <a:p>
            <a:pPr>
              <a:buFontTx/>
              <a:buChar char="-"/>
            </a:pPr>
            <a:r>
              <a:rPr lang="sv-SE" dirty="0" smtClean="0"/>
              <a:t>Nettotalet år 2015: -5, år 2016: 41</a:t>
            </a:r>
          </a:p>
          <a:p>
            <a:pPr>
              <a:buFontTx/>
              <a:buChar char="-"/>
            </a:pPr>
            <a:r>
              <a:rPr lang="sv-SE" dirty="0" smtClean="0"/>
              <a:t>På ett </a:t>
            </a:r>
            <a:r>
              <a:rPr lang="sv-SE" dirty="0"/>
              <a:t>års sikt </a:t>
            </a:r>
            <a:r>
              <a:rPr lang="sv-SE" dirty="0" smtClean="0"/>
              <a:t>räknar företagen med att </a:t>
            </a:r>
            <a:r>
              <a:rPr lang="sv-SE" dirty="0"/>
              <a:t>utvecklas i samma takt.</a:t>
            </a:r>
          </a:p>
          <a:p>
            <a:pPr lvl="0"/>
            <a:r>
              <a:rPr lang="sv-SE" b="1" dirty="0"/>
              <a:t>Omsättningstillväxten</a:t>
            </a:r>
            <a:r>
              <a:rPr lang="sv-SE" dirty="0"/>
              <a:t> </a:t>
            </a:r>
            <a:r>
              <a:rPr lang="sv-SE" dirty="0" smtClean="0"/>
              <a:t>har ökat</a:t>
            </a:r>
          </a:p>
          <a:p>
            <a:pPr lvl="0">
              <a:buFontTx/>
              <a:buChar char="-"/>
            </a:pPr>
            <a:r>
              <a:rPr lang="sv-SE" dirty="0" smtClean="0"/>
              <a:t>Nettotalet för länet: 50, för riksgenomsnittet: 33</a:t>
            </a:r>
          </a:p>
          <a:p>
            <a:pPr lvl="0">
              <a:buFontTx/>
              <a:buChar char="-"/>
            </a:pPr>
            <a:r>
              <a:rPr lang="sv-SE" dirty="0" smtClean="0"/>
              <a:t>Förväntningarna </a:t>
            </a:r>
            <a:r>
              <a:rPr lang="sv-SE" dirty="0"/>
              <a:t>inför kommande år är </a:t>
            </a:r>
            <a:r>
              <a:rPr lang="sv-SE" dirty="0" smtClean="0"/>
              <a:t>optimistiska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782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sv-SE" b="1" dirty="0" smtClean="0"/>
              <a:t>Tillväxten </a:t>
            </a:r>
            <a:r>
              <a:rPr lang="sv-SE" b="1" smtClean="0"/>
              <a:t>av </a:t>
            </a:r>
            <a:r>
              <a:rPr lang="sv-SE" b="1" smtClean="0"/>
              <a:t>lönsamheten </a:t>
            </a:r>
            <a:r>
              <a:rPr lang="sv-SE" dirty="0" smtClean="0"/>
              <a:t>har förbättrats starkt</a:t>
            </a:r>
          </a:p>
          <a:p>
            <a:pPr lvl="0">
              <a:buFontTx/>
              <a:buChar char="-"/>
            </a:pPr>
            <a:r>
              <a:rPr lang="sv-SE" dirty="0" smtClean="0"/>
              <a:t>För industriföretagen hamnar nettotalet på 31, jämfört med riksgenomsnittet 24</a:t>
            </a:r>
          </a:p>
          <a:p>
            <a:pPr lvl="0">
              <a:buFontTx/>
              <a:buChar char="-"/>
            </a:pPr>
            <a:r>
              <a:rPr lang="sv-SE" dirty="0" smtClean="0"/>
              <a:t>För tjänsteföretagen hamnar nettotalet på 31, jämfört med riksgenomsnittet 26</a:t>
            </a:r>
          </a:p>
          <a:p>
            <a:r>
              <a:rPr lang="sv-SE" dirty="0" smtClean="0"/>
              <a:t>68 </a:t>
            </a:r>
            <a:r>
              <a:rPr lang="sv-SE" dirty="0"/>
              <a:t>% av företagen anser att de har </a:t>
            </a:r>
            <a:r>
              <a:rPr lang="sv-SE" b="1" dirty="0"/>
              <a:t>goda utsikter att expandera</a:t>
            </a:r>
          </a:p>
          <a:p>
            <a:pPr>
              <a:buFontTx/>
              <a:buChar char="-"/>
            </a:pPr>
            <a:r>
              <a:rPr lang="sv-SE" dirty="0"/>
              <a:t>För riksgenomsnittet är detta 70 %  </a:t>
            </a:r>
            <a:endParaRPr lang="sv-SE" dirty="0" smtClean="0"/>
          </a:p>
          <a:p>
            <a:r>
              <a:rPr lang="sv-SE" b="1" dirty="0"/>
              <a:t>Främsta tillväxthindren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Brist på lämplig arbetskraft</a:t>
            </a:r>
          </a:p>
          <a:p>
            <a:pPr marL="457200" indent="-457200">
              <a:buAutoNum type="arabicPeriod"/>
            </a:pPr>
            <a:r>
              <a:rPr lang="sv-SE" dirty="0"/>
              <a:t>Höga arbetskraftskostnader och tuff konkurrens </a:t>
            </a:r>
            <a:endParaRPr lang="sv-SE" dirty="0" smtClean="0"/>
          </a:p>
          <a:p>
            <a:r>
              <a:rPr lang="sv-SE" dirty="0" smtClean="0"/>
              <a:t>Den största </a:t>
            </a:r>
            <a:r>
              <a:rPr lang="sv-SE" b="1" dirty="0" smtClean="0"/>
              <a:t>konjunkturrisken</a:t>
            </a:r>
            <a:r>
              <a:rPr lang="sv-SE" dirty="0" smtClean="0"/>
              <a:t> är den inhemska konjunkturen </a:t>
            </a:r>
          </a:p>
          <a:p>
            <a:r>
              <a:rPr lang="sv-SE" dirty="0"/>
              <a:t>De största </a:t>
            </a:r>
            <a:r>
              <a:rPr lang="sv-SE" b="1" dirty="0"/>
              <a:t>politiska riskerna</a:t>
            </a:r>
            <a:r>
              <a:rPr lang="sv-SE" dirty="0"/>
              <a:t>:</a:t>
            </a:r>
          </a:p>
          <a:p>
            <a:pPr marL="457200" indent="-457200">
              <a:buAutoNum type="arabicPeriod"/>
            </a:pPr>
            <a:r>
              <a:rPr lang="sv-SE" dirty="0"/>
              <a:t>Potentiellt höjda arbetskraftskostnader och arbetsgivaravgifter</a:t>
            </a:r>
          </a:p>
          <a:p>
            <a:pPr marL="457200" indent="-457200">
              <a:buAutoNum type="arabicPeriod"/>
            </a:pPr>
            <a:r>
              <a:rPr lang="sv-SE" dirty="0"/>
              <a:t>Skattekostnader </a:t>
            </a:r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11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Brexit</a:t>
            </a:r>
            <a:r>
              <a:rPr lang="sv-SE" dirty="0" smtClean="0"/>
              <a:t>-nyhet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191025"/>
            <a:ext cx="7886700" cy="3432490"/>
          </a:xfrm>
        </p:spPr>
        <p:txBody>
          <a:bodyPr/>
          <a:lstStyle/>
          <a:p>
            <a:r>
              <a:rPr lang="sv-SE" sz="1400" dirty="0" err="1" smtClean="0"/>
              <a:t>Wilcoxon</a:t>
            </a:r>
            <a:r>
              <a:rPr lang="sv-SE" sz="1400" dirty="0"/>
              <a:t>-Mann-Whitney och Chi-</a:t>
            </a:r>
            <a:r>
              <a:rPr lang="sv-SE" sz="1400" dirty="0" err="1"/>
              <a:t>square</a:t>
            </a:r>
            <a:r>
              <a:rPr lang="sv-SE" sz="1400" dirty="0"/>
              <a:t> </a:t>
            </a:r>
            <a:r>
              <a:rPr lang="sv-SE" sz="1400" dirty="0" smtClean="0"/>
              <a:t>test visar att det finns en signifikant skillnad för några variabler mellan intervjuerna som gjordes innan och efter </a:t>
            </a:r>
            <a:r>
              <a:rPr lang="sv-SE" sz="1400" dirty="0" err="1" smtClean="0"/>
              <a:t>Brexit</a:t>
            </a:r>
            <a:r>
              <a:rPr lang="sv-SE" sz="1400" dirty="0" smtClean="0"/>
              <a:t>-nyheten (24:e juni)</a:t>
            </a:r>
          </a:p>
          <a:p>
            <a:r>
              <a:rPr lang="sv-SE" sz="1400" dirty="0" smtClean="0"/>
              <a:t>Skillnaderna är dock väldig små, och påverkar inte resultaten</a:t>
            </a:r>
          </a:p>
          <a:p>
            <a:endParaRPr lang="sv-SE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32072"/>
              </p:ext>
            </p:extLst>
          </p:nvPr>
        </p:nvGraphicFramePr>
        <p:xfrm>
          <a:off x="899032" y="2005534"/>
          <a:ext cx="6998634" cy="272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/>
          <p:cNvSpPr txBox="1"/>
          <p:nvPr/>
        </p:nvSpPr>
        <p:spPr>
          <a:xfrm>
            <a:off x="1201670" y="4830568"/>
            <a:ext cx="7382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>
                <a:latin typeface="Museo 300" panose="02000000000000000000" pitchFamily="50" charset="0"/>
              </a:rPr>
              <a:t>Brexit</a:t>
            </a:r>
            <a:r>
              <a:rPr lang="sv-SE" sz="1400" dirty="0" smtClean="0">
                <a:latin typeface="Museo 300" panose="02000000000000000000" pitchFamily="50" charset="0"/>
              </a:rPr>
              <a:t> </a:t>
            </a:r>
            <a:r>
              <a:rPr lang="sv-SE" sz="1400" dirty="0">
                <a:latin typeface="Museo 300" panose="02000000000000000000" pitchFamily="50" charset="0"/>
              </a:rPr>
              <a:t>nyhet </a:t>
            </a:r>
            <a:r>
              <a:rPr lang="sv-SE" sz="1400" dirty="0" smtClean="0">
                <a:latin typeface="Museo 300" panose="02000000000000000000" pitchFamily="50" charset="0"/>
              </a:rPr>
              <a:t>presenterades 24:e juni, mellan veckonummer 25 </a:t>
            </a:r>
            <a:r>
              <a:rPr lang="sv-SE" sz="1400" dirty="0">
                <a:latin typeface="Museo 300" panose="02000000000000000000" pitchFamily="50" charset="0"/>
              </a:rPr>
              <a:t>och </a:t>
            </a:r>
            <a:r>
              <a:rPr lang="sv-SE" sz="1400" dirty="0" smtClean="0">
                <a:latin typeface="Museo 300" panose="02000000000000000000" pitchFamily="50" charset="0"/>
              </a:rPr>
              <a:t>26</a:t>
            </a:r>
            <a:endParaRPr lang="sv-SE" sz="1400" dirty="0">
              <a:latin typeface="Museo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-889000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tshållare för innehåll 2"/>
          <p:cNvSpPr txBox="1">
            <a:spLocks/>
          </p:cNvSpPr>
          <p:nvPr/>
        </p:nvSpPr>
        <p:spPr>
          <a:xfrm>
            <a:off x="1822010" y="1722255"/>
            <a:ext cx="5128709" cy="18851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sv-SE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useo 700" panose="02000000000000000000" pitchFamily="50" charset="0"/>
              </a:rPr>
              <a:t>FRÅGOR</a:t>
            </a:r>
            <a:endParaRPr lang="sv-SE" sz="9600" dirty="0">
              <a:solidFill>
                <a:schemeClr val="accent4">
                  <a:lumMod val="20000"/>
                  <a:lumOff val="80000"/>
                </a:schemeClr>
              </a:solidFill>
              <a:latin typeface="Museo 700" panose="020000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831" y="2219467"/>
            <a:ext cx="2027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600" dirty="0">
                <a:solidFill>
                  <a:schemeClr val="bg1"/>
                </a:solidFill>
                <a:latin typeface="Museo 700" panose="02000000000000000000" pitchFamily="50" charset="0"/>
              </a:rPr>
              <a:t>?</a:t>
            </a:r>
            <a:endParaRPr lang="en-GB" sz="96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29" y="4531574"/>
            <a:ext cx="1570756" cy="525532"/>
          </a:xfrm>
          <a:prstGeom prst="rect">
            <a:avLst/>
          </a:prstGeom>
        </p:spPr>
      </p:pic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237680" y="4805765"/>
            <a:ext cx="1715717" cy="251342"/>
          </a:xfrm>
          <a:custGeom>
            <a:avLst/>
            <a:gdLst>
              <a:gd name="T0" fmla="*/ 1362 w 2207"/>
              <a:gd name="T1" fmla="*/ 130 h 321"/>
              <a:gd name="T2" fmla="*/ 1487 w 2207"/>
              <a:gd name="T3" fmla="*/ 60 h 321"/>
              <a:gd name="T4" fmla="*/ 1464 w 2207"/>
              <a:gd name="T5" fmla="*/ 234 h 321"/>
              <a:gd name="T6" fmla="*/ 1527 w 2207"/>
              <a:gd name="T7" fmla="*/ 198 h 321"/>
              <a:gd name="T8" fmla="*/ 1473 w 2207"/>
              <a:gd name="T9" fmla="*/ 251 h 321"/>
              <a:gd name="T10" fmla="*/ 1422 w 2207"/>
              <a:gd name="T11" fmla="*/ 228 h 321"/>
              <a:gd name="T12" fmla="*/ 1366 w 2207"/>
              <a:gd name="T13" fmla="*/ 233 h 321"/>
              <a:gd name="T14" fmla="*/ 1412 w 2207"/>
              <a:gd name="T15" fmla="*/ 114 h 321"/>
              <a:gd name="T16" fmla="*/ 68 w 2207"/>
              <a:gd name="T17" fmla="*/ 264 h 321"/>
              <a:gd name="T18" fmla="*/ 0 w 2207"/>
              <a:gd name="T19" fmla="*/ 75 h 321"/>
              <a:gd name="T20" fmla="*/ 117 w 2207"/>
              <a:gd name="T21" fmla="*/ 5 h 321"/>
              <a:gd name="T22" fmla="*/ 67 w 2207"/>
              <a:gd name="T23" fmla="*/ 66 h 321"/>
              <a:gd name="T24" fmla="*/ 251 w 2207"/>
              <a:gd name="T25" fmla="*/ 9 h 321"/>
              <a:gd name="T26" fmla="*/ 180 w 2207"/>
              <a:gd name="T27" fmla="*/ 52 h 321"/>
              <a:gd name="T28" fmla="*/ 180 w 2207"/>
              <a:gd name="T29" fmla="*/ 52 h 321"/>
              <a:gd name="T30" fmla="*/ 339 w 2207"/>
              <a:gd name="T31" fmla="*/ 169 h 321"/>
              <a:gd name="T32" fmla="*/ 238 w 2207"/>
              <a:gd name="T33" fmla="*/ 229 h 321"/>
              <a:gd name="T34" fmla="*/ 381 w 2207"/>
              <a:gd name="T35" fmla="*/ 264 h 321"/>
              <a:gd name="T36" fmla="*/ 492 w 2207"/>
              <a:gd name="T37" fmla="*/ 71 h 321"/>
              <a:gd name="T38" fmla="*/ 426 w 2207"/>
              <a:gd name="T39" fmla="*/ 264 h 321"/>
              <a:gd name="T40" fmla="*/ 609 w 2207"/>
              <a:gd name="T41" fmla="*/ 268 h 321"/>
              <a:gd name="T42" fmla="*/ 694 w 2207"/>
              <a:gd name="T43" fmla="*/ 185 h 321"/>
              <a:gd name="T44" fmla="*/ 604 w 2207"/>
              <a:gd name="T45" fmla="*/ 107 h 321"/>
              <a:gd name="T46" fmla="*/ 812 w 2207"/>
              <a:gd name="T47" fmla="*/ 227 h 321"/>
              <a:gd name="T48" fmla="*/ 800 w 2207"/>
              <a:gd name="T49" fmla="*/ 267 h 321"/>
              <a:gd name="T50" fmla="*/ 722 w 2207"/>
              <a:gd name="T51" fmla="*/ 74 h 321"/>
              <a:gd name="T52" fmla="*/ 790 w 2207"/>
              <a:gd name="T53" fmla="*/ 74 h 321"/>
              <a:gd name="T54" fmla="*/ 790 w 2207"/>
              <a:gd name="T55" fmla="*/ 204 h 321"/>
              <a:gd name="T56" fmla="*/ 870 w 2207"/>
              <a:gd name="T57" fmla="*/ 209 h 321"/>
              <a:gd name="T58" fmla="*/ 952 w 2207"/>
              <a:gd name="T59" fmla="*/ 112 h 321"/>
              <a:gd name="T60" fmla="*/ 1042 w 2207"/>
              <a:gd name="T61" fmla="*/ 152 h 321"/>
              <a:gd name="T62" fmla="*/ 956 w 2207"/>
              <a:gd name="T63" fmla="*/ 177 h 321"/>
              <a:gd name="T64" fmla="*/ 998 w 2207"/>
              <a:gd name="T65" fmla="*/ 184 h 321"/>
              <a:gd name="T66" fmla="*/ 1175 w 2207"/>
              <a:gd name="T67" fmla="*/ 285 h 321"/>
              <a:gd name="T68" fmla="*/ 1082 w 2207"/>
              <a:gd name="T69" fmla="*/ 160 h 321"/>
              <a:gd name="T70" fmla="*/ 1277 w 2207"/>
              <a:gd name="T71" fmla="*/ 74 h 321"/>
              <a:gd name="T72" fmla="*/ 1127 w 2207"/>
              <a:gd name="T73" fmla="*/ 160 h 321"/>
              <a:gd name="T74" fmla="*/ 1625 w 2207"/>
              <a:gd name="T75" fmla="*/ 116 h 321"/>
              <a:gd name="T76" fmla="*/ 1714 w 2207"/>
              <a:gd name="T77" fmla="*/ 94 h 321"/>
              <a:gd name="T78" fmla="*/ 1640 w 2207"/>
              <a:gd name="T79" fmla="*/ 137 h 321"/>
              <a:gd name="T80" fmla="*/ 1592 w 2207"/>
              <a:gd name="T81" fmla="*/ 111 h 321"/>
              <a:gd name="T82" fmla="*/ 1549 w 2207"/>
              <a:gd name="T83" fmla="*/ 120 h 321"/>
              <a:gd name="T84" fmla="*/ 1625 w 2207"/>
              <a:gd name="T85" fmla="*/ 116 h 321"/>
              <a:gd name="T86" fmla="*/ 2000 w 2207"/>
              <a:gd name="T87" fmla="*/ 130 h 321"/>
              <a:gd name="T88" fmla="*/ 2126 w 2207"/>
              <a:gd name="T89" fmla="*/ 60 h 321"/>
              <a:gd name="T90" fmla="*/ 2103 w 2207"/>
              <a:gd name="T91" fmla="*/ 234 h 321"/>
              <a:gd name="T92" fmla="*/ 2183 w 2207"/>
              <a:gd name="T93" fmla="*/ 183 h 321"/>
              <a:gd name="T94" fmla="*/ 2061 w 2207"/>
              <a:gd name="T95" fmla="*/ 229 h 321"/>
              <a:gd name="T96" fmla="*/ 2005 w 2207"/>
              <a:gd name="T97" fmla="*/ 233 h 321"/>
              <a:gd name="T98" fmla="*/ 2050 w 2207"/>
              <a:gd name="T99" fmla="*/ 114 h 321"/>
              <a:gd name="T100" fmla="*/ 1963 w 2207"/>
              <a:gd name="T101" fmla="*/ 158 h 321"/>
              <a:gd name="T102" fmla="*/ 1714 w 2207"/>
              <a:gd name="T103" fmla="*/ 140 h 321"/>
              <a:gd name="T104" fmla="*/ 1722 w 2207"/>
              <a:gd name="T105" fmla="*/ 117 h 321"/>
              <a:gd name="T106" fmla="*/ 1899 w 2207"/>
              <a:gd name="T107" fmla="*/ 68 h 321"/>
              <a:gd name="T108" fmla="*/ 1879 w 2207"/>
              <a:gd name="T109" fmla="*/ 228 h 321"/>
              <a:gd name="T110" fmla="*/ 1944 w 2207"/>
              <a:gd name="T111" fmla="*/ 181 h 321"/>
              <a:gd name="T112" fmla="*/ 1843 w 2207"/>
              <a:gd name="T113" fmla="*/ 263 h 321"/>
              <a:gd name="T114" fmla="*/ 1881 w 2207"/>
              <a:gd name="T115" fmla="*/ 100 h 321"/>
              <a:gd name="T116" fmla="*/ 1741 w 2207"/>
              <a:gd name="T117" fmla="*/ 263 h 321"/>
              <a:gd name="T118" fmla="*/ 1773 w 2207"/>
              <a:gd name="T119" fmla="*/ 100 h 321"/>
              <a:gd name="T120" fmla="*/ 1725 w 2207"/>
              <a:gd name="T121" fmla="*/ 12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7" h="321">
                <a:moveTo>
                  <a:pt x="1438" y="186"/>
                </a:moveTo>
                <a:cubicBezTo>
                  <a:pt x="1406" y="230"/>
                  <a:pt x="1360" y="263"/>
                  <a:pt x="1333" y="263"/>
                </a:cubicBezTo>
                <a:cubicBezTo>
                  <a:pt x="1318" y="263"/>
                  <a:pt x="1308" y="250"/>
                  <a:pt x="1308" y="235"/>
                </a:cubicBezTo>
                <a:cubicBezTo>
                  <a:pt x="1308" y="217"/>
                  <a:pt x="1326" y="170"/>
                  <a:pt x="1362" y="130"/>
                </a:cubicBezTo>
                <a:cubicBezTo>
                  <a:pt x="1382" y="107"/>
                  <a:pt x="1404" y="92"/>
                  <a:pt x="1419" y="84"/>
                </a:cubicBezTo>
                <a:cubicBezTo>
                  <a:pt x="1433" y="77"/>
                  <a:pt x="1444" y="74"/>
                  <a:pt x="1456" y="74"/>
                </a:cubicBezTo>
                <a:cubicBezTo>
                  <a:pt x="1466" y="74"/>
                  <a:pt x="1473" y="82"/>
                  <a:pt x="1476" y="85"/>
                </a:cubicBezTo>
                <a:cubicBezTo>
                  <a:pt x="1487" y="60"/>
                  <a:pt x="1487" y="60"/>
                  <a:pt x="1487" y="60"/>
                </a:cubicBezTo>
                <a:cubicBezTo>
                  <a:pt x="1489" y="59"/>
                  <a:pt x="1493" y="58"/>
                  <a:pt x="1497" y="58"/>
                </a:cubicBezTo>
                <a:cubicBezTo>
                  <a:pt x="1506" y="58"/>
                  <a:pt x="1519" y="61"/>
                  <a:pt x="1524" y="70"/>
                </a:cubicBezTo>
                <a:cubicBezTo>
                  <a:pt x="1511" y="100"/>
                  <a:pt x="1479" y="179"/>
                  <a:pt x="1462" y="227"/>
                </a:cubicBezTo>
                <a:cubicBezTo>
                  <a:pt x="1460" y="233"/>
                  <a:pt x="1462" y="234"/>
                  <a:pt x="1464" y="234"/>
                </a:cubicBezTo>
                <a:cubicBezTo>
                  <a:pt x="1469" y="234"/>
                  <a:pt x="1480" y="229"/>
                  <a:pt x="1494" y="218"/>
                </a:cubicBezTo>
                <a:cubicBezTo>
                  <a:pt x="1504" y="210"/>
                  <a:pt x="1522" y="193"/>
                  <a:pt x="1527" y="188"/>
                </a:cubicBezTo>
                <a:cubicBezTo>
                  <a:pt x="1532" y="183"/>
                  <a:pt x="1547" y="166"/>
                  <a:pt x="1548" y="167"/>
                </a:cubicBezTo>
                <a:cubicBezTo>
                  <a:pt x="1550" y="167"/>
                  <a:pt x="1529" y="194"/>
                  <a:pt x="1527" y="198"/>
                </a:cubicBezTo>
                <a:cubicBezTo>
                  <a:pt x="1534" y="192"/>
                  <a:pt x="1550" y="172"/>
                  <a:pt x="1548" y="175"/>
                </a:cubicBezTo>
                <a:cubicBezTo>
                  <a:pt x="1547" y="178"/>
                  <a:pt x="1531" y="199"/>
                  <a:pt x="1526" y="205"/>
                </a:cubicBezTo>
                <a:cubicBezTo>
                  <a:pt x="1513" y="219"/>
                  <a:pt x="1503" y="229"/>
                  <a:pt x="1494" y="236"/>
                </a:cubicBezTo>
                <a:cubicBezTo>
                  <a:pt x="1488" y="240"/>
                  <a:pt x="1480" y="247"/>
                  <a:pt x="1473" y="251"/>
                </a:cubicBezTo>
                <a:cubicBezTo>
                  <a:pt x="1472" y="252"/>
                  <a:pt x="1470" y="252"/>
                  <a:pt x="1469" y="253"/>
                </a:cubicBezTo>
                <a:cubicBezTo>
                  <a:pt x="1457" y="259"/>
                  <a:pt x="1445" y="263"/>
                  <a:pt x="1434" y="263"/>
                </a:cubicBezTo>
                <a:cubicBezTo>
                  <a:pt x="1422" y="263"/>
                  <a:pt x="1418" y="253"/>
                  <a:pt x="1418" y="248"/>
                </a:cubicBezTo>
                <a:cubicBezTo>
                  <a:pt x="1418" y="243"/>
                  <a:pt x="1419" y="238"/>
                  <a:pt x="1422" y="228"/>
                </a:cubicBezTo>
                <a:lnTo>
                  <a:pt x="1438" y="186"/>
                </a:lnTo>
                <a:close/>
                <a:moveTo>
                  <a:pt x="1412" y="114"/>
                </a:moveTo>
                <a:cubicBezTo>
                  <a:pt x="1386" y="142"/>
                  <a:pt x="1363" y="194"/>
                  <a:pt x="1362" y="224"/>
                </a:cubicBezTo>
                <a:cubicBezTo>
                  <a:pt x="1362" y="229"/>
                  <a:pt x="1364" y="233"/>
                  <a:pt x="1366" y="233"/>
                </a:cubicBezTo>
                <a:cubicBezTo>
                  <a:pt x="1373" y="233"/>
                  <a:pt x="1392" y="216"/>
                  <a:pt x="1413" y="196"/>
                </a:cubicBezTo>
                <a:cubicBezTo>
                  <a:pt x="1436" y="172"/>
                  <a:pt x="1457" y="131"/>
                  <a:pt x="1463" y="110"/>
                </a:cubicBezTo>
                <a:cubicBezTo>
                  <a:pt x="1459" y="100"/>
                  <a:pt x="1452" y="95"/>
                  <a:pt x="1444" y="95"/>
                </a:cubicBezTo>
                <a:cubicBezTo>
                  <a:pt x="1434" y="95"/>
                  <a:pt x="1427" y="99"/>
                  <a:pt x="1412" y="114"/>
                </a:cubicBezTo>
                <a:close/>
                <a:moveTo>
                  <a:pt x="117" y="76"/>
                </a:moveTo>
                <a:cubicBezTo>
                  <a:pt x="117" y="113"/>
                  <a:pt x="117" y="113"/>
                  <a:pt x="117" y="113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8" y="264"/>
                  <a:pt x="68" y="264"/>
                  <a:pt x="68" y="264"/>
                </a:cubicBezTo>
                <a:cubicBezTo>
                  <a:pt x="23" y="264"/>
                  <a:pt x="23" y="264"/>
                  <a:pt x="23" y="2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75"/>
                  <a:pt x="0" y="75"/>
                  <a:pt x="0" y="75"/>
                </a:cubicBezTo>
                <a:cubicBezTo>
                  <a:pt x="23" y="75"/>
                  <a:pt x="23" y="75"/>
                  <a:pt x="23" y="75"/>
                </a:cubicBezTo>
                <a:cubicBezTo>
                  <a:pt x="23" y="63"/>
                  <a:pt x="23" y="63"/>
                  <a:pt x="23" y="63"/>
                </a:cubicBezTo>
                <a:cubicBezTo>
                  <a:pt x="23" y="21"/>
                  <a:pt x="44" y="0"/>
                  <a:pt x="82" y="0"/>
                </a:cubicBezTo>
                <a:cubicBezTo>
                  <a:pt x="97" y="0"/>
                  <a:pt x="107" y="3"/>
                  <a:pt x="117" y="5"/>
                </a:cubicBezTo>
                <a:cubicBezTo>
                  <a:pt x="118" y="44"/>
                  <a:pt x="118" y="44"/>
                  <a:pt x="118" y="44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08" y="40"/>
                  <a:pt x="101" y="39"/>
                  <a:pt x="91" y="39"/>
                </a:cubicBezTo>
                <a:cubicBezTo>
                  <a:pt x="76" y="39"/>
                  <a:pt x="67" y="47"/>
                  <a:pt x="67" y="66"/>
                </a:cubicBezTo>
                <a:cubicBezTo>
                  <a:pt x="67" y="76"/>
                  <a:pt x="67" y="76"/>
                  <a:pt x="67" y="76"/>
                </a:cubicBezTo>
                <a:lnTo>
                  <a:pt x="117" y="76"/>
                </a:lnTo>
                <a:close/>
                <a:moveTo>
                  <a:pt x="251" y="52"/>
                </a:moveTo>
                <a:cubicBezTo>
                  <a:pt x="251" y="9"/>
                  <a:pt x="251" y="9"/>
                  <a:pt x="251" y="9"/>
                </a:cubicBezTo>
                <a:cubicBezTo>
                  <a:pt x="296" y="9"/>
                  <a:pt x="296" y="9"/>
                  <a:pt x="296" y="9"/>
                </a:cubicBezTo>
                <a:cubicBezTo>
                  <a:pt x="296" y="52"/>
                  <a:pt x="296" y="52"/>
                  <a:pt x="296" y="52"/>
                </a:cubicBezTo>
                <a:lnTo>
                  <a:pt x="251" y="52"/>
                </a:lnTo>
                <a:close/>
                <a:moveTo>
                  <a:pt x="180" y="52"/>
                </a:moveTo>
                <a:cubicBezTo>
                  <a:pt x="180" y="9"/>
                  <a:pt x="180" y="9"/>
                  <a:pt x="180" y="9"/>
                </a:cubicBezTo>
                <a:cubicBezTo>
                  <a:pt x="225" y="9"/>
                  <a:pt x="225" y="9"/>
                  <a:pt x="225" y="9"/>
                </a:cubicBezTo>
                <a:cubicBezTo>
                  <a:pt x="225" y="52"/>
                  <a:pt x="225" y="52"/>
                  <a:pt x="225" y="52"/>
                </a:cubicBezTo>
                <a:lnTo>
                  <a:pt x="180" y="52"/>
                </a:lnTo>
                <a:close/>
                <a:moveTo>
                  <a:pt x="238" y="268"/>
                </a:moveTo>
                <a:cubicBezTo>
                  <a:pt x="180" y="268"/>
                  <a:pt x="137" y="224"/>
                  <a:pt x="137" y="170"/>
                </a:cubicBezTo>
                <a:cubicBezTo>
                  <a:pt x="137" y="115"/>
                  <a:pt x="180" y="71"/>
                  <a:pt x="238" y="71"/>
                </a:cubicBezTo>
                <a:cubicBezTo>
                  <a:pt x="296" y="71"/>
                  <a:pt x="339" y="115"/>
                  <a:pt x="339" y="169"/>
                </a:cubicBezTo>
                <a:cubicBezTo>
                  <a:pt x="339" y="223"/>
                  <a:pt x="296" y="268"/>
                  <a:pt x="238" y="268"/>
                </a:cubicBezTo>
                <a:close/>
                <a:moveTo>
                  <a:pt x="238" y="110"/>
                </a:moveTo>
                <a:cubicBezTo>
                  <a:pt x="204" y="110"/>
                  <a:pt x="182" y="136"/>
                  <a:pt x="182" y="169"/>
                </a:cubicBezTo>
                <a:cubicBezTo>
                  <a:pt x="182" y="202"/>
                  <a:pt x="205" y="229"/>
                  <a:pt x="238" y="229"/>
                </a:cubicBezTo>
                <a:cubicBezTo>
                  <a:pt x="273" y="229"/>
                  <a:pt x="294" y="203"/>
                  <a:pt x="294" y="170"/>
                </a:cubicBezTo>
                <a:cubicBezTo>
                  <a:pt x="294" y="137"/>
                  <a:pt x="271" y="110"/>
                  <a:pt x="238" y="110"/>
                </a:cubicBezTo>
                <a:close/>
                <a:moveTo>
                  <a:pt x="426" y="264"/>
                </a:moveTo>
                <a:cubicBezTo>
                  <a:pt x="381" y="264"/>
                  <a:pt x="381" y="264"/>
                  <a:pt x="381" y="264"/>
                </a:cubicBezTo>
                <a:cubicBezTo>
                  <a:pt x="381" y="74"/>
                  <a:pt x="381" y="74"/>
                  <a:pt x="381" y="74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426" y="114"/>
                  <a:pt x="426" y="114"/>
                  <a:pt x="426" y="114"/>
                </a:cubicBezTo>
                <a:cubicBezTo>
                  <a:pt x="438" y="87"/>
                  <a:pt x="460" y="69"/>
                  <a:pt x="492" y="71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89" y="118"/>
                  <a:pt x="489" y="118"/>
                  <a:pt x="489" y="118"/>
                </a:cubicBezTo>
                <a:cubicBezTo>
                  <a:pt x="452" y="118"/>
                  <a:pt x="426" y="142"/>
                  <a:pt x="426" y="192"/>
                </a:cubicBezTo>
                <a:lnTo>
                  <a:pt x="426" y="264"/>
                </a:lnTo>
                <a:close/>
                <a:moveTo>
                  <a:pt x="609" y="231"/>
                </a:moveTo>
                <a:cubicBezTo>
                  <a:pt x="630" y="231"/>
                  <a:pt x="645" y="224"/>
                  <a:pt x="660" y="209"/>
                </a:cubicBezTo>
                <a:cubicBezTo>
                  <a:pt x="687" y="232"/>
                  <a:pt x="687" y="232"/>
                  <a:pt x="687" y="232"/>
                </a:cubicBezTo>
                <a:cubicBezTo>
                  <a:pt x="668" y="254"/>
                  <a:pt x="643" y="268"/>
                  <a:pt x="609" y="268"/>
                </a:cubicBezTo>
                <a:cubicBezTo>
                  <a:pt x="554" y="268"/>
                  <a:pt x="511" y="228"/>
                  <a:pt x="511" y="170"/>
                </a:cubicBezTo>
                <a:cubicBezTo>
                  <a:pt x="511" y="115"/>
                  <a:pt x="550" y="71"/>
                  <a:pt x="604" y="71"/>
                </a:cubicBezTo>
                <a:cubicBezTo>
                  <a:pt x="664" y="71"/>
                  <a:pt x="695" y="118"/>
                  <a:pt x="695" y="173"/>
                </a:cubicBezTo>
                <a:cubicBezTo>
                  <a:pt x="695" y="177"/>
                  <a:pt x="694" y="180"/>
                  <a:pt x="694" y="185"/>
                </a:cubicBezTo>
                <a:cubicBezTo>
                  <a:pt x="556" y="185"/>
                  <a:pt x="556" y="185"/>
                  <a:pt x="556" y="185"/>
                </a:cubicBezTo>
                <a:cubicBezTo>
                  <a:pt x="561" y="215"/>
                  <a:pt x="582" y="231"/>
                  <a:pt x="609" y="231"/>
                </a:cubicBezTo>
                <a:close/>
                <a:moveTo>
                  <a:pt x="650" y="155"/>
                </a:moveTo>
                <a:cubicBezTo>
                  <a:pt x="647" y="128"/>
                  <a:pt x="631" y="107"/>
                  <a:pt x="604" y="107"/>
                </a:cubicBezTo>
                <a:cubicBezTo>
                  <a:pt x="578" y="107"/>
                  <a:pt x="560" y="127"/>
                  <a:pt x="556" y="155"/>
                </a:cubicBezTo>
                <a:lnTo>
                  <a:pt x="650" y="155"/>
                </a:lnTo>
                <a:close/>
                <a:moveTo>
                  <a:pt x="790" y="204"/>
                </a:moveTo>
                <a:cubicBezTo>
                  <a:pt x="790" y="221"/>
                  <a:pt x="798" y="227"/>
                  <a:pt x="812" y="227"/>
                </a:cubicBezTo>
                <a:cubicBezTo>
                  <a:pt x="822" y="227"/>
                  <a:pt x="830" y="225"/>
                  <a:pt x="839" y="221"/>
                </a:cubicBezTo>
                <a:cubicBezTo>
                  <a:pt x="840" y="220"/>
                  <a:pt x="840" y="220"/>
                  <a:pt x="840" y="220"/>
                </a:cubicBezTo>
                <a:cubicBezTo>
                  <a:pt x="840" y="257"/>
                  <a:pt x="840" y="257"/>
                  <a:pt x="840" y="257"/>
                </a:cubicBezTo>
                <a:cubicBezTo>
                  <a:pt x="829" y="263"/>
                  <a:pt x="816" y="267"/>
                  <a:pt x="800" y="267"/>
                </a:cubicBezTo>
                <a:cubicBezTo>
                  <a:pt x="768" y="267"/>
                  <a:pt x="745" y="253"/>
                  <a:pt x="745" y="211"/>
                </a:cubicBezTo>
                <a:cubicBezTo>
                  <a:pt x="745" y="113"/>
                  <a:pt x="745" y="113"/>
                  <a:pt x="745" y="113"/>
                </a:cubicBezTo>
                <a:cubicBezTo>
                  <a:pt x="722" y="113"/>
                  <a:pt x="722" y="113"/>
                  <a:pt x="722" y="113"/>
                </a:cubicBezTo>
                <a:cubicBezTo>
                  <a:pt x="722" y="74"/>
                  <a:pt x="722" y="74"/>
                  <a:pt x="722" y="74"/>
                </a:cubicBezTo>
                <a:cubicBezTo>
                  <a:pt x="745" y="74"/>
                  <a:pt x="745" y="74"/>
                  <a:pt x="745" y="74"/>
                </a:cubicBezTo>
                <a:cubicBezTo>
                  <a:pt x="745" y="23"/>
                  <a:pt x="745" y="23"/>
                  <a:pt x="745" y="23"/>
                </a:cubicBezTo>
                <a:cubicBezTo>
                  <a:pt x="790" y="23"/>
                  <a:pt x="790" y="23"/>
                  <a:pt x="790" y="23"/>
                </a:cubicBezTo>
                <a:cubicBezTo>
                  <a:pt x="790" y="74"/>
                  <a:pt x="790" y="74"/>
                  <a:pt x="790" y="74"/>
                </a:cubicBezTo>
                <a:cubicBezTo>
                  <a:pt x="841" y="74"/>
                  <a:pt x="841" y="74"/>
                  <a:pt x="841" y="74"/>
                </a:cubicBezTo>
                <a:cubicBezTo>
                  <a:pt x="841" y="113"/>
                  <a:pt x="841" y="113"/>
                  <a:pt x="841" y="113"/>
                </a:cubicBezTo>
                <a:cubicBezTo>
                  <a:pt x="790" y="113"/>
                  <a:pt x="790" y="113"/>
                  <a:pt x="790" y="113"/>
                </a:cubicBezTo>
                <a:lnTo>
                  <a:pt x="790" y="204"/>
                </a:lnTo>
                <a:close/>
                <a:moveTo>
                  <a:pt x="997" y="264"/>
                </a:moveTo>
                <a:cubicBezTo>
                  <a:pt x="997" y="242"/>
                  <a:pt x="997" y="242"/>
                  <a:pt x="997" y="242"/>
                </a:cubicBezTo>
                <a:cubicBezTo>
                  <a:pt x="984" y="257"/>
                  <a:pt x="965" y="268"/>
                  <a:pt x="937" y="268"/>
                </a:cubicBezTo>
                <a:cubicBezTo>
                  <a:pt x="901" y="268"/>
                  <a:pt x="870" y="247"/>
                  <a:pt x="870" y="209"/>
                </a:cubicBezTo>
                <a:cubicBezTo>
                  <a:pt x="870" y="167"/>
                  <a:pt x="903" y="147"/>
                  <a:pt x="946" y="147"/>
                </a:cubicBezTo>
                <a:cubicBezTo>
                  <a:pt x="969" y="147"/>
                  <a:pt x="983" y="150"/>
                  <a:pt x="998" y="155"/>
                </a:cubicBezTo>
                <a:cubicBezTo>
                  <a:pt x="998" y="151"/>
                  <a:pt x="998" y="151"/>
                  <a:pt x="998" y="151"/>
                </a:cubicBezTo>
                <a:cubicBezTo>
                  <a:pt x="998" y="126"/>
                  <a:pt x="982" y="112"/>
                  <a:pt x="952" y="112"/>
                </a:cubicBezTo>
                <a:cubicBezTo>
                  <a:pt x="931" y="112"/>
                  <a:pt x="916" y="116"/>
                  <a:pt x="899" y="123"/>
                </a:cubicBezTo>
                <a:cubicBezTo>
                  <a:pt x="886" y="88"/>
                  <a:pt x="886" y="88"/>
                  <a:pt x="886" y="88"/>
                </a:cubicBezTo>
                <a:cubicBezTo>
                  <a:pt x="907" y="78"/>
                  <a:pt x="928" y="72"/>
                  <a:pt x="958" y="72"/>
                </a:cubicBezTo>
                <a:cubicBezTo>
                  <a:pt x="1014" y="72"/>
                  <a:pt x="1042" y="101"/>
                  <a:pt x="1042" y="152"/>
                </a:cubicBezTo>
                <a:cubicBezTo>
                  <a:pt x="1042" y="264"/>
                  <a:pt x="1042" y="264"/>
                  <a:pt x="1042" y="264"/>
                </a:cubicBezTo>
                <a:lnTo>
                  <a:pt x="997" y="264"/>
                </a:lnTo>
                <a:close/>
                <a:moveTo>
                  <a:pt x="998" y="184"/>
                </a:moveTo>
                <a:cubicBezTo>
                  <a:pt x="987" y="180"/>
                  <a:pt x="972" y="177"/>
                  <a:pt x="956" y="177"/>
                </a:cubicBezTo>
                <a:cubicBezTo>
                  <a:pt x="929" y="177"/>
                  <a:pt x="914" y="188"/>
                  <a:pt x="914" y="206"/>
                </a:cubicBezTo>
                <a:cubicBezTo>
                  <a:pt x="914" y="224"/>
                  <a:pt x="929" y="234"/>
                  <a:pt x="949" y="234"/>
                </a:cubicBezTo>
                <a:cubicBezTo>
                  <a:pt x="978" y="234"/>
                  <a:pt x="998" y="218"/>
                  <a:pt x="998" y="195"/>
                </a:cubicBezTo>
                <a:lnTo>
                  <a:pt x="998" y="184"/>
                </a:lnTo>
                <a:close/>
                <a:moveTo>
                  <a:pt x="1176" y="321"/>
                </a:moveTo>
                <a:cubicBezTo>
                  <a:pt x="1145" y="321"/>
                  <a:pt x="1116" y="314"/>
                  <a:pt x="1091" y="299"/>
                </a:cubicBezTo>
                <a:cubicBezTo>
                  <a:pt x="1107" y="265"/>
                  <a:pt x="1107" y="265"/>
                  <a:pt x="1107" y="265"/>
                </a:cubicBezTo>
                <a:cubicBezTo>
                  <a:pt x="1128" y="278"/>
                  <a:pt x="1149" y="285"/>
                  <a:pt x="1175" y="285"/>
                </a:cubicBezTo>
                <a:cubicBezTo>
                  <a:pt x="1213" y="285"/>
                  <a:pt x="1233" y="265"/>
                  <a:pt x="1233" y="228"/>
                </a:cubicBezTo>
                <a:cubicBezTo>
                  <a:pt x="1233" y="216"/>
                  <a:pt x="1233" y="216"/>
                  <a:pt x="1233" y="216"/>
                </a:cubicBezTo>
                <a:cubicBezTo>
                  <a:pt x="1218" y="235"/>
                  <a:pt x="1198" y="249"/>
                  <a:pt x="1168" y="249"/>
                </a:cubicBezTo>
                <a:cubicBezTo>
                  <a:pt x="1123" y="249"/>
                  <a:pt x="1082" y="216"/>
                  <a:pt x="1082" y="160"/>
                </a:cubicBezTo>
                <a:cubicBezTo>
                  <a:pt x="1082" y="104"/>
                  <a:pt x="1124" y="71"/>
                  <a:pt x="1168" y="71"/>
                </a:cubicBezTo>
                <a:cubicBezTo>
                  <a:pt x="1199" y="71"/>
                  <a:pt x="1218" y="84"/>
                  <a:pt x="1233" y="101"/>
                </a:cubicBezTo>
                <a:cubicBezTo>
                  <a:pt x="1233" y="74"/>
                  <a:pt x="1233" y="74"/>
                  <a:pt x="1233" y="74"/>
                </a:cubicBezTo>
                <a:cubicBezTo>
                  <a:pt x="1277" y="74"/>
                  <a:pt x="1277" y="74"/>
                  <a:pt x="1277" y="74"/>
                </a:cubicBezTo>
                <a:cubicBezTo>
                  <a:pt x="1277" y="225"/>
                  <a:pt x="1277" y="225"/>
                  <a:pt x="1277" y="225"/>
                </a:cubicBezTo>
                <a:cubicBezTo>
                  <a:pt x="1277" y="292"/>
                  <a:pt x="1241" y="321"/>
                  <a:pt x="1176" y="321"/>
                </a:cubicBezTo>
                <a:close/>
                <a:moveTo>
                  <a:pt x="1179" y="108"/>
                </a:moveTo>
                <a:cubicBezTo>
                  <a:pt x="1150" y="108"/>
                  <a:pt x="1127" y="129"/>
                  <a:pt x="1127" y="160"/>
                </a:cubicBezTo>
                <a:cubicBezTo>
                  <a:pt x="1127" y="190"/>
                  <a:pt x="1150" y="211"/>
                  <a:pt x="1179" y="211"/>
                </a:cubicBezTo>
                <a:cubicBezTo>
                  <a:pt x="1209" y="211"/>
                  <a:pt x="1233" y="190"/>
                  <a:pt x="1233" y="160"/>
                </a:cubicBezTo>
                <a:cubicBezTo>
                  <a:pt x="1233" y="129"/>
                  <a:pt x="1209" y="108"/>
                  <a:pt x="1179" y="108"/>
                </a:cubicBezTo>
                <a:close/>
                <a:moveTo>
                  <a:pt x="1625" y="116"/>
                </a:moveTo>
                <a:cubicBezTo>
                  <a:pt x="1607" y="171"/>
                  <a:pt x="1607" y="171"/>
                  <a:pt x="1607" y="171"/>
                </a:cubicBezTo>
                <a:cubicBezTo>
                  <a:pt x="1621" y="145"/>
                  <a:pt x="1639" y="111"/>
                  <a:pt x="1651" y="97"/>
                </a:cubicBezTo>
                <a:cubicBezTo>
                  <a:pt x="1666" y="79"/>
                  <a:pt x="1678" y="68"/>
                  <a:pt x="1692" y="68"/>
                </a:cubicBezTo>
                <a:cubicBezTo>
                  <a:pt x="1708" y="68"/>
                  <a:pt x="1714" y="81"/>
                  <a:pt x="1714" y="94"/>
                </a:cubicBezTo>
                <a:cubicBezTo>
                  <a:pt x="1714" y="108"/>
                  <a:pt x="1704" y="132"/>
                  <a:pt x="1689" y="132"/>
                </a:cubicBezTo>
                <a:cubicBezTo>
                  <a:pt x="1683" y="132"/>
                  <a:pt x="1681" y="126"/>
                  <a:pt x="1679" y="118"/>
                </a:cubicBezTo>
                <a:cubicBezTo>
                  <a:pt x="1677" y="108"/>
                  <a:pt x="1674" y="102"/>
                  <a:pt x="1670" y="102"/>
                </a:cubicBezTo>
                <a:cubicBezTo>
                  <a:pt x="1665" y="102"/>
                  <a:pt x="1655" y="112"/>
                  <a:pt x="1640" y="137"/>
                </a:cubicBezTo>
                <a:cubicBezTo>
                  <a:pt x="1623" y="165"/>
                  <a:pt x="1604" y="212"/>
                  <a:pt x="1585" y="255"/>
                </a:cubicBezTo>
                <a:cubicBezTo>
                  <a:pt x="1582" y="261"/>
                  <a:pt x="1576" y="263"/>
                  <a:pt x="1568" y="263"/>
                </a:cubicBezTo>
                <a:cubicBezTo>
                  <a:pt x="1560" y="263"/>
                  <a:pt x="1542" y="261"/>
                  <a:pt x="1546" y="246"/>
                </a:cubicBezTo>
                <a:cubicBezTo>
                  <a:pt x="1557" y="217"/>
                  <a:pt x="1580" y="153"/>
                  <a:pt x="1592" y="111"/>
                </a:cubicBezTo>
                <a:cubicBezTo>
                  <a:pt x="1595" y="103"/>
                  <a:pt x="1594" y="100"/>
                  <a:pt x="1590" y="100"/>
                </a:cubicBezTo>
                <a:cubicBezTo>
                  <a:pt x="1581" y="100"/>
                  <a:pt x="1566" y="112"/>
                  <a:pt x="1555" y="125"/>
                </a:cubicBezTo>
                <a:cubicBezTo>
                  <a:pt x="1547" y="135"/>
                  <a:pt x="1540" y="146"/>
                  <a:pt x="1537" y="146"/>
                </a:cubicBezTo>
                <a:cubicBezTo>
                  <a:pt x="1535" y="147"/>
                  <a:pt x="1544" y="129"/>
                  <a:pt x="1549" y="120"/>
                </a:cubicBezTo>
                <a:cubicBezTo>
                  <a:pt x="1549" y="120"/>
                  <a:pt x="1540" y="129"/>
                  <a:pt x="1540" y="128"/>
                </a:cubicBezTo>
                <a:cubicBezTo>
                  <a:pt x="1540" y="125"/>
                  <a:pt x="1545" y="117"/>
                  <a:pt x="1549" y="112"/>
                </a:cubicBezTo>
                <a:cubicBezTo>
                  <a:pt x="1563" y="92"/>
                  <a:pt x="1586" y="68"/>
                  <a:pt x="1611" y="68"/>
                </a:cubicBezTo>
                <a:cubicBezTo>
                  <a:pt x="1637" y="67"/>
                  <a:pt x="1632" y="96"/>
                  <a:pt x="1625" y="116"/>
                </a:cubicBezTo>
                <a:close/>
                <a:moveTo>
                  <a:pt x="2076" y="187"/>
                </a:moveTo>
                <a:cubicBezTo>
                  <a:pt x="2044" y="230"/>
                  <a:pt x="1999" y="263"/>
                  <a:pt x="1972" y="263"/>
                </a:cubicBezTo>
                <a:cubicBezTo>
                  <a:pt x="1956" y="263"/>
                  <a:pt x="1946" y="250"/>
                  <a:pt x="1946" y="235"/>
                </a:cubicBezTo>
                <a:cubicBezTo>
                  <a:pt x="1946" y="217"/>
                  <a:pt x="1965" y="170"/>
                  <a:pt x="2000" y="130"/>
                </a:cubicBezTo>
                <a:cubicBezTo>
                  <a:pt x="2021" y="107"/>
                  <a:pt x="2042" y="93"/>
                  <a:pt x="2058" y="84"/>
                </a:cubicBezTo>
                <a:cubicBezTo>
                  <a:pt x="2072" y="77"/>
                  <a:pt x="2083" y="74"/>
                  <a:pt x="2094" y="74"/>
                </a:cubicBezTo>
                <a:cubicBezTo>
                  <a:pt x="2105" y="74"/>
                  <a:pt x="2111" y="82"/>
                  <a:pt x="2114" y="85"/>
                </a:cubicBezTo>
                <a:cubicBezTo>
                  <a:pt x="2126" y="60"/>
                  <a:pt x="2126" y="60"/>
                  <a:pt x="2126" y="60"/>
                </a:cubicBezTo>
                <a:cubicBezTo>
                  <a:pt x="2128" y="59"/>
                  <a:pt x="2132" y="58"/>
                  <a:pt x="2135" y="58"/>
                </a:cubicBezTo>
                <a:cubicBezTo>
                  <a:pt x="2144" y="58"/>
                  <a:pt x="2157" y="61"/>
                  <a:pt x="2162" y="70"/>
                </a:cubicBezTo>
                <a:cubicBezTo>
                  <a:pt x="2149" y="100"/>
                  <a:pt x="2119" y="179"/>
                  <a:pt x="2102" y="227"/>
                </a:cubicBezTo>
                <a:cubicBezTo>
                  <a:pt x="2099" y="233"/>
                  <a:pt x="2101" y="234"/>
                  <a:pt x="2103" y="234"/>
                </a:cubicBezTo>
                <a:cubicBezTo>
                  <a:pt x="2106" y="234"/>
                  <a:pt x="2113" y="231"/>
                  <a:pt x="2121" y="226"/>
                </a:cubicBezTo>
                <a:cubicBezTo>
                  <a:pt x="2137" y="216"/>
                  <a:pt x="2156" y="201"/>
                  <a:pt x="2184" y="172"/>
                </a:cubicBezTo>
                <a:cubicBezTo>
                  <a:pt x="2188" y="168"/>
                  <a:pt x="2183" y="180"/>
                  <a:pt x="2167" y="195"/>
                </a:cubicBezTo>
                <a:cubicBezTo>
                  <a:pt x="2174" y="190"/>
                  <a:pt x="2180" y="184"/>
                  <a:pt x="2183" y="183"/>
                </a:cubicBezTo>
                <a:cubicBezTo>
                  <a:pt x="2188" y="182"/>
                  <a:pt x="2158" y="217"/>
                  <a:pt x="2130" y="238"/>
                </a:cubicBezTo>
                <a:cubicBezTo>
                  <a:pt x="2118" y="248"/>
                  <a:pt x="2094" y="263"/>
                  <a:pt x="2072" y="263"/>
                </a:cubicBezTo>
                <a:cubicBezTo>
                  <a:pt x="2060" y="263"/>
                  <a:pt x="2056" y="253"/>
                  <a:pt x="2056" y="248"/>
                </a:cubicBezTo>
                <a:cubicBezTo>
                  <a:pt x="2056" y="243"/>
                  <a:pt x="2057" y="238"/>
                  <a:pt x="2061" y="229"/>
                </a:cubicBezTo>
                <a:lnTo>
                  <a:pt x="2076" y="187"/>
                </a:lnTo>
                <a:close/>
                <a:moveTo>
                  <a:pt x="2050" y="114"/>
                </a:moveTo>
                <a:cubicBezTo>
                  <a:pt x="2025" y="142"/>
                  <a:pt x="2001" y="194"/>
                  <a:pt x="2000" y="224"/>
                </a:cubicBezTo>
                <a:cubicBezTo>
                  <a:pt x="2000" y="229"/>
                  <a:pt x="2002" y="233"/>
                  <a:pt x="2005" y="233"/>
                </a:cubicBezTo>
                <a:cubicBezTo>
                  <a:pt x="2012" y="233"/>
                  <a:pt x="2031" y="216"/>
                  <a:pt x="2051" y="196"/>
                </a:cubicBezTo>
                <a:cubicBezTo>
                  <a:pt x="2074" y="172"/>
                  <a:pt x="2095" y="131"/>
                  <a:pt x="2101" y="110"/>
                </a:cubicBezTo>
                <a:cubicBezTo>
                  <a:pt x="2098" y="100"/>
                  <a:pt x="2091" y="95"/>
                  <a:pt x="2082" y="95"/>
                </a:cubicBezTo>
                <a:cubicBezTo>
                  <a:pt x="2072" y="95"/>
                  <a:pt x="2065" y="99"/>
                  <a:pt x="2050" y="114"/>
                </a:cubicBezTo>
                <a:close/>
                <a:moveTo>
                  <a:pt x="2207" y="155"/>
                </a:moveTo>
                <a:cubicBezTo>
                  <a:pt x="2204" y="161"/>
                  <a:pt x="2190" y="179"/>
                  <a:pt x="2188" y="177"/>
                </a:cubicBezTo>
                <a:cubicBezTo>
                  <a:pt x="2186" y="175"/>
                  <a:pt x="2202" y="157"/>
                  <a:pt x="2207" y="155"/>
                </a:cubicBezTo>
                <a:close/>
                <a:moveTo>
                  <a:pt x="1963" y="158"/>
                </a:moveTo>
                <a:cubicBezTo>
                  <a:pt x="1965" y="158"/>
                  <a:pt x="1949" y="186"/>
                  <a:pt x="1946" y="184"/>
                </a:cubicBezTo>
                <a:cubicBezTo>
                  <a:pt x="1944" y="183"/>
                  <a:pt x="1961" y="159"/>
                  <a:pt x="1963" y="158"/>
                </a:cubicBezTo>
                <a:close/>
                <a:moveTo>
                  <a:pt x="1722" y="130"/>
                </a:moveTo>
                <a:cubicBezTo>
                  <a:pt x="1724" y="132"/>
                  <a:pt x="1714" y="140"/>
                  <a:pt x="1714" y="140"/>
                </a:cubicBezTo>
                <a:cubicBezTo>
                  <a:pt x="1713" y="139"/>
                  <a:pt x="1720" y="129"/>
                  <a:pt x="1722" y="130"/>
                </a:cubicBezTo>
                <a:close/>
                <a:moveTo>
                  <a:pt x="1744" y="106"/>
                </a:moveTo>
                <a:cubicBezTo>
                  <a:pt x="1736" y="111"/>
                  <a:pt x="1732" y="115"/>
                  <a:pt x="1726" y="120"/>
                </a:cubicBezTo>
                <a:cubicBezTo>
                  <a:pt x="1719" y="127"/>
                  <a:pt x="1720" y="119"/>
                  <a:pt x="1722" y="117"/>
                </a:cubicBezTo>
                <a:cubicBezTo>
                  <a:pt x="1737" y="93"/>
                  <a:pt x="1769" y="68"/>
                  <a:pt x="1800" y="68"/>
                </a:cubicBezTo>
                <a:cubicBezTo>
                  <a:pt x="1818" y="68"/>
                  <a:pt x="1819" y="82"/>
                  <a:pt x="1815" y="93"/>
                </a:cubicBezTo>
                <a:cubicBezTo>
                  <a:pt x="1787" y="163"/>
                  <a:pt x="1787" y="163"/>
                  <a:pt x="1787" y="163"/>
                </a:cubicBezTo>
                <a:cubicBezTo>
                  <a:pt x="1816" y="122"/>
                  <a:pt x="1859" y="68"/>
                  <a:pt x="1899" y="68"/>
                </a:cubicBezTo>
                <a:cubicBezTo>
                  <a:pt x="1919" y="68"/>
                  <a:pt x="1927" y="81"/>
                  <a:pt x="1927" y="94"/>
                </a:cubicBezTo>
                <a:cubicBezTo>
                  <a:pt x="1927" y="103"/>
                  <a:pt x="1923" y="119"/>
                  <a:pt x="1919" y="131"/>
                </a:cubicBezTo>
                <a:cubicBezTo>
                  <a:pt x="1910" y="153"/>
                  <a:pt x="1888" y="203"/>
                  <a:pt x="1881" y="222"/>
                </a:cubicBezTo>
                <a:cubicBezTo>
                  <a:pt x="1880" y="225"/>
                  <a:pt x="1879" y="227"/>
                  <a:pt x="1879" y="228"/>
                </a:cubicBezTo>
                <a:cubicBezTo>
                  <a:pt x="1879" y="229"/>
                  <a:pt x="1880" y="230"/>
                  <a:pt x="1881" y="230"/>
                </a:cubicBezTo>
                <a:cubicBezTo>
                  <a:pt x="1887" y="230"/>
                  <a:pt x="1906" y="216"/>
                  <a:pt x="1920" y="202"/>
                </a:cubicBezTo>
                <a:cubicBezTo>
                  <a:pt x="1930" y="190"/>
                  <a:pt x="1945" y="175"/>
                  <a:pt x="1947" y="172"/>
                </a:cubicBezTo>
                <a:cubicBezTo>
                  <a:pt x="1957" y="160"/>
                  <a:pt x="1947" y="176"/>
                  <a:pt x="1944" y="181"/>
                </a:cubicBezTo>
                <a:cubicBezTo>
                  <a:pt x="1941" y="186"/>
                  <a:pt x="1936" y="194"/>
                  <a:pt x="1934" y="197"/>
                </a:cubicBezTo>
                <a:cubicBezTo>
                  <a:pt x="1936" y="195"/>
                  <a:pt x="1944" y="187"/>
                  <a:pt x="1945" y="187"/>
                </a:cubicBezTo>
                <a:cubicBezTo>
                  <a:pt x="1945" y="187"/>
                  <a:pt x="1939" y="196"/>
                  <a:pt x="1933" y="205"/>
                </a:cubicBezTo>
                <a:cubicBezTo>
                  <a:pt x="1915" y="230"/>
                  <a:pt x="1877" y="263"/>
                  <a:pt x="1843" y="263"/>
                </a:cubicBezTo>
                <a:cubicBezTo>
                  <a:pt x="1835" y="263"/>
                  <a:pt x="1827" y="255"/>
                  <a:pt x="1827" y="248"/>
                </a:cubicBezTo>
                <a:cubicBezTo>
                  <a:pt x="1827" y="242"/>
                  <a:pt x="1829" y="235"/>
                  <a:pt x="1835" y="220"/>
                </a:cubicBezTo>
                <a:cubicBezTo>
                  <a:pt x="1847" y="193"/>
                  <a:pt x="1863" y="154"/>
                  <a:pt x="1874" y="127"/>
                </a:cubicBezTo>
                <a:cubicBezTo>
                  <a:pt x="1878" y="118"/>
                  <a:pt x="1881" y="107"/>
                  <a:pt x="1881" y="100"/>
                </a:cubicBezTo>
                <a:cubicBezTo>
                  <a:pt x="1881" y="96"/>
                  <a:pt x="1880" y="93"/>
                  <a:pt x="1876" y="93"/>
                </a:cubicBezTo>
                <a:cubicBezTo>
                  <a:pt x="1868" y="93"/>
                  <a:pt x="1849" y="107"/>
                  <a:pt x="1827" y="134"/>
                </a:cubicBezTo>
                <a:cubicBezTo>
                  <a:pt x="1803" y="166"/>
                  <a:pt x="1780" y="208"/>
                  <a:pt x="1758" y="255"/>
                </a:cubicBezTo>
                <a:cubicBezTo>
                  <a:pt x="1755" y="261"/>
                  <a:pt x="1749" y="263"/>
                  <a:pt x="1741" y="263"/>
                </a:cubicBezTo>
                <a:cubicBezTo>
                  <a:pt x="1737" y="263"/>
                  <a:pt x="1731" y="262"/>
                  <a:pt x="1726" y="260"/>
                </a:cubicBezTo>
                <a:cubicBezTo>
                  <a:pt x="1721" y="258"/>
                  <a:pt x="1718" y="253"/>
                  <a:pt x="1720" y="246"/>
                </a:cubicBezTo>
                <a:cubicBezTo>
                  <a:pt x="1722" y="240"/>
                  <a:pt x="1767" y="122"/>
                  <a:pt x="1771" y="109"/>
                </a:cubicBezTo>
                <a:cubicBezTo>
                  <a:pt x="1773" y="105"/>
                  <a:pt x="1774" y="102"/>
                  <a:pt x="1773" y="100"/>
                </a:cubicBezTo>
                <a:cubicBezTo>
                  <a:pt x="1773" y="98"/>
                  <a:pt x="1772" y="96"/>
                  <a:pt x="1770" y="96"/>
                </a:cubicBezTo>
                <a:cubicBezTo>
                  <a:pt x="1763" y="97"/>
                  <a:pt x="1752" y="106"/>
                  <a:pt x="1744" y="112"/>
                </a:cubicBezTo>
                <a:cubicBezTo>
                  <a:pt x="1737" y="116"/>
                  <a:pt x="1730" y="124"/>
                  <a:pt x="1726" y="128"/>
                </a:cubicBezTo>
                <a:cubicBezTo>
                  <a:pt x="1723" y="130"/>
                  <a:pt x="1721" y="129"/>
                  <a:pt x="1725" y="125"/>
                </a:cubicBezTo>
                <a:cubicBezTo>
                  <a:pt x="1728" y="120"/>
                  <a:pt x="1744" y="106"/>
                  <a:pt x="174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37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Nettotal och </a:t>
            </a:r>
            <a:r>
              <a:rPr lang="sv-SE" dirty="0" smtClean="0"/>
              <a:t>konjunkturindikatorn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För </a:t>
            </a:r>
            <a:r>
              <a:rPr lang="sv-SE" dirty="0"/>
              <a:t>att underlätta snabba svar ställs frågorna så att de kan besvaras utan hjälp av bokföring och statistik. </a:t>
            </a:r>
          </a:p>
          <a:p>
            <a:pPr lvl="1"/>
            <a:r>
              <a:rPr lang="sv-SE" dirty="0"/>
              <a:t>a)	Ja/nej</a:t>
            </a:r>
          </a:p>
          <a:p>
            <a:pPr lvl="1"/>
            <a:r>
              <a:rPr lang="sv-SE" dirty="0"/>
              <a:t>b)	Större, oförändrad eller mindre</a:t>
            </a:r>
          </a:p>
          <a:p>
            <a:r>
              <a:rPr lang="sv-SE" dirty="0"/>
              <a:t>Småföretagsbarometerns konjunkturindikator arbetar med </a:t>
            </a:r>
            <a:r>
              <a:rPr lang="sv-SE" b="1" dirty="0"/>
              <a:t>nettotal</a:t>
            </a:r>
            <a:r>
              <a:rPr lang="sv-SE" dirty="0"/>
              <a:t> där svaren räknas om till procentandelar. Skillnaden mellan procentandelen positiva svar minus procentandelen negativa svar benämns nettotal. Ett värde mindre än 0 betyder kontraktion, medan ett värde över 0 betyder expansion. Nettotalet visar alltså hur snabbt tillväxten förändras, snarare än en absolut nivå. </a:t>
            </a:r>
          </a:p>
          <a:p>
            <a:r>
              <a:rPr lang="sv-SE" dirty="0"/>
              <a:t>Sedan adderas nettotalen för sysselsättning, orderingång och omsättning. Summan av dessa nettotal bildar </a:t>
            </a:r>
            <a:r>
              <a:rPr lang="sv-SE" b="1" dirty="0"/>
              <a:t>småföretagens </a:t>
            </a:r>
            <a:r>
              <a:rPr lang="sv-SE" b="1" dirty="0" smtClean="0"/>
              <a:t>konjunkturindikator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52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Tillväxt av </a:t>
            </a:r>
            <a:r>
              <a:rPr lang="sv-SE" dirty="0" smtClean="0"/>
              <a:t>jobb </a:t>
            </a:r>
            <a:r>
              <a:rPr lang="sv-SE" dirty="0"/>
              <a:t>i </a:t>
            </a:r>
            <a:r>
              <a:rPr lang="sv-SE" dirty="0" smtClean="0"/>
              <a:t>länet </a:t>
            </a:r>
            <a:r>
              <a:rPr lang="sv-SE" dirty="0"/>
              <a:t>sedan </a:t>
            </a:r>
            <a:r>
              <a:rPr lang="sv-SE" dirty="0" smtClean="0"/>
              <a:t>1990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28651" y="4589502"/>
            <a:ext cx="5011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latin typeface="Museo 500" panose="02000000000000000000" pitchFamily="50" charset="0"/>
              </a:rPr>
              <a:t>Källa: SCB</a:t>
            </a:r>
          </a:p>
          <a:p>
            <a:r>
              <a:rPr lang="sv-SE" sz="900" dirty="0" smtClean="0">
                <a:latin typeface="Museo 500" panose="02000000000000000000" pitchFamily="50" charset="0"/>
              </a:rPr>
              <a:t>Arbetsställen </a:t>
            </a:r>
            <a:r>
              <a:rPr lang="sv-SE" sz="900" dirty="0">
                <a:latin typeface="Museo 500" panose="02000000000000000000" pitchFamily="50" charset="0"/>
              </a:rPr>
              <a:t>utan anställda räknas som 1 jobb. Sektorn jordbruk, skogsbruk &amp; fiske, samt juridiska former så som bostadsrättföreningar, kommuner och dödsbon exkluderas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29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Sysselsättningsutvecklingen </a:t>
            </a:r>
            <a:r>
              <a:rPr lang="sv-SE" dirty="0" smtClean="0"/>
              <a:t>1995-2016 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485212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64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Sysselsättningsutvecklingen, </a:t>
            </a:r>
            <a:r>
              <a:rPr lang="sv-SE" sz="3000" dirty="0"/>
              <a:t>industri- och tjänstesektor </a:t>
            </a:r>
            <a:r>
              <a:rPr lang="sv-SE" sz="3000" dirty="0" smtClean="0"/>
              <a:t>2000-2016</a:t>
            </a:r>
            <a:endParaRPr lang="sv-SE" sz="3000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97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Orderutveckling </a:t>
            </a:r>
            <a:r>
              <a:rPr lang="sv-SE" dirty="0" smtClean="0"/>
              <a:t>1995-2016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397665"/>
              </p:ext>
            </p:extLst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76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dirty="0" smtClean="0"/>
              <a:t>Orderutveckling, industri- </a:t>
            </a:r>
            <a:r>
              <a:rPr lang="sv-SE" sz="3000" dirty="0"/>
              <a:t>och tjänstesektor 2000-2016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575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b="1" dirty="0" smtClean="0"/>
              <a:t>34</a:t>
            </a:r>
            <a:r>
              <a:rPr lang="sv-SE" sz="3600" dirty="0" smtClean="0"/>
              <a:t> </a:t>
            </a:r>
            <a:r>
              <a:rPr lang="sv-SE" sz="3600" dirty="0"/>
              <a:t>procent av företagen i länet har tvingats tacka nej till </a:t>
            </a:r>
            <a:r>
              <a:rPr lang="sv-SE" sz="3600" dirty="0" smtClean="0"/>
              <a:t>order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628650" y="1370013"/>
          <a:ext cx="7886700" cy="325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6244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00C0A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</TotalTime>
  <Words>464</Words>
  <Application>Microsoft Office PowerPoint</Application>
  <PresentationFormat>Bildspel på skärmen (16:9)</PresentationFormat>
  <Paragraphs>77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Museo 300</vt:lpstr>
      <vt:lpstr>Museo 500</vt:lpstr>
      <vt:lpstr>Museo 700</vt:lpstr>
      <vt:lpstr>Office-tema</vt:lpstr>
      <vt:lpstr>PowerPoint-presentation</vt:lpstr>
      <vt:lpstr>Om Småföretagsbarometern</vt:lpstr>
      <vt:lpstr>Nettotal och konjunkturindikatorn</vt:lpstr>
      <vt:lpstr>Tillväxt av jobb i länet sedan 1990</vt:lpstr>
      <vt:lpstr>Sysselsättningsutvecklingen 1995-2016 </vt:lpstr>
      <vt:lpstr>Sysselsättningsutvecklingen, industri- och tjänstesektor 2000-2016</vt:lpstr>
      <vt:lpstr>Orderutveckling 1995-2016</vt:lpstr>
      <vt:lpstr>Orderutveckling, industri- och tjänstesektor 2000-2016</vt:lpstr>
      <vt:lpstr>34 procent av företagen i länet har tvingats tacka nej till order</vt:lpstr>
      <vt:lpstr>Omsättningsutveckling 1995-2016</vt:lpstr>
      <vt:lpstr>Omsättningsutveckling, industri- och tjänstesektor 2000-2016</vt:lpstr>
      <vt:lpstr>Sammanlagd konjunkturindikator; sysselsättning, orderingång och omsättning 1995-2016</vt:lpstr>
      <vt:lpstr>Sammanlagd konjunkturindikator; sysselsättning, orderingång och omsättning, industri- och tjänstesektor 2000-2016</vt:lpstr>
      <vt:lpstr>Länsfördelning runt riksgenomsnittet av sammanlagd konjunkturindikator 2016</vt:lpstr>
      <vt:lpstr>Sammanlagd konjunkturindikator; sysselsättning, orderingång och omsättning 1985-2016</vt:lpstr>
      <vt:lpstr>Lönsamhetsutveckling 2000-2016</vt:lpstr>
      <vt:lpstr>Expansionsutsikter (andel som ser goda expansionsmöjligheter) i länet 2000-2016</vt:lpstr>
      <vt:lpstr>Företagens expansionsutsikter (andel som ser goda expansionsmöjligheter) per län och i riket 2016</vt:lpstr>
      <vt:lpstr>Största tillväxthinder 2016</vt:lpstr>
      <vt:lpstr>Största konjunkturrisken 2016</vt:lpstr>
      <vt:lpstr>Största politiska risken 2016</vt:lpstr>
      <vt:lpstr>Sammanfattning</vt:lpstr>
      <vt:lpstr>Sammanfattning</vt:lpstr>
      <vt:lpstr>Brexit-nyhet</vt:lpstr>
      <vt:lpstr>PowerPoint-presentation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Julia Setterberg</cp:lastModifiedBy>
  <cp:revision>478</cp:revision>
  <cp:lastPrinted>2015-11-05T08:54:09Z</cp:lastPrinted>
  <dcterms:created xsi:type="dcterms:W3CDTF">2010-04-12T23:12:02Z</dcterms:created>
  <dcterms:modified xsi:type="dcterms:W3CDTF">2016-09-06T07:42:17Z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