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Lst>
  <p:notesMasterIdLst>
    <p:notesMasterId r:id="rId19"/>
  </p:notesMasterIdLst>
  <p:handoutMasterIdLst>
    <p:handoutMasterId r:id="rId20"/>
  </p:handoutMasterIdLst>
  <p:sldIdLst>
    <p:sldId id="277" r:id="rId5"/>
    <p:sldId id="293" r:id="rId6"/>
    <p:sldId id="278" r:id="rId7"/>
    <p:sldId id="291" r:id="rId8"/>
    <p:sldId id="288" r:id="rId9"/>
    <p:sldId id="279" r:id="rId10"/>
    <p:sldId id="280" r:id="rId11"/>
    <p:sldId id="281" r:id="rId12"/>
    <p:sldId id="282" r:id="rId13"/>
    <p:sldId id="287" r:id="rId14"/>
    <p:sldId id="284" r:id="rId15"/>
    <p:sldId id="285" r:id="rId16"/>
    <p:sldId id="286" r:id="rId17"/>
    <p:sldId id="283" r:id="rId18"/>
  </p:sldIdLst>
  <p:sldSz cx="1219835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7">
          <p15:clr>
            <a:srgbClr val="A4A3A4"/>
          </p15:clr>
        </p15:guide>
        <p15:guide id="2" orient="horz" pos="664">
          <p15:clr>
            <a:srgbClr val="A4A3A4"/>
          </p15:clr>
        </p15:guide>
        <p15:guide id="3" orient="horz" pos="3871">
          <p15:clr>
            <a:srgbClr val="A4A3A4"/>
          </p15:clr>
        </p15:guide>
        <p15:guide id="4" orient="horz" pos="898">
          <p15:clr>
            <a:srgbClr val="A4A3A4"/>
          </p15:clr>
        </p15:guide>
        <p15:guide id="5" orient="horz" pos="126">
          <p15:clr>
            <a:srgbClr val="A4A3A4"/>
          </p15:clr>
        </p15:guide>
        <p15:guide id="6" orient="horz" pos="1258">
          <p15:clr>
            <a:srgbClr val="A4A3A4"/>
          </p15:clr>
        </p15:guide>
        <p15:guide id="7" orient="horz" pos="388">
          <p15:clr>
            <a:srgbClr val="A4A3A4"/>
          </p15:clr>
        </p15:guide>
        <p15:guide id="8" orient="horz" pos="4192">
          <p15:clr>
            <a:srgbClr val="A4A3A4"/>
          </p15:clr>
        </p15:guide>
        <p15:guide id="9" orient="horz" pos="4077">
          <p15:clr>
            <a:srgbClr val="A4A3A4"/>
          </p15:clr>
        </p15:guide>
        <p15:guide id="10" pos="3842">
          <p15:clr>
            <a:srgbClr val="A4A3A4"/>
          </p15:clr>
        </p15:guide>
        <p15:guide id="11" pos="384">
          <p15:clr>
            <a:srgbClr val="A4A3A4"/>
          </p15:clr>
        </p15:guide>
        <p15:guide id="12" pos="7299">
          <p15:clr>
            <a:srgbClr val="A4A3A4"/>
          </p15:clr>
        </p15:guide>
        <p15:guide id="13" pos="3905">
          <p15:clr>
            <a:srgbClr val="A4A3A4"/>
          </p15:clr>
        </p15:guide>
        <p15:guide id="14" pos="379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000000"/>
    <a:srgbClr val="FF009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779" autoAdjust="0"/>
    <p:restoredTop sz="85551" autoAdjust="0"/>
  </p:normalViewPr>
  <p:slideViewPr>
    <p:cSldViewPr snapToGrid="0" snapToObjects="1" showGuides="1">
      <p:cViewPr varScale="1">
        <p:scale>
          <a:sx n="74" d="100"/>
          <a:sy n="74" d="100"/>
        </p:scale>
        <p:origin x="996" y="72"/>
      </p:cViewPr>
      <p:guideLst>
        <p:guide orient="horz" pos="3127"/>
        <p:guide orient="horz" pos="664"/>
        <p:guide orient="horz" pos="3871"/>
        <p:guide orient="horz" pos="898"/>
        <p:guide orient="horz" pos="126"/>
        <p:guide orient="horz" pos="1258"/>
        <p:guide orient="horz" pos="388"/>
        <p:guide orient="horz" pos="4192"/>
        <p:guide orient="horz" pos="4077"/>
        <p:guide pos="3842"/>
        <p:guide pos="384"/>
        <p:guide pos="7299"/>
        <p:guide pos="3905"/>
        <p:guide pos="379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2004" y="-9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15375" y="0"/>
            <a:ext cx="2918830" cy="493316"/>
          </a:xfrm>
          <a:prstGeom prst="rect">
            <a:avLst/>
          </a:prstGeom>
        </p:spPr>
        <p:txBody>
          <a:bodyPr vert="horz" lIns="92492" tIns="46246" rIns="92492" bIns="46246" rtlCol="0"/>
          <a:lstStyle>
            <a:lvl1pPr algn="r">
              <a:defRPr sz="1200"/>
            </a:lvl1pPr>
          </a:lstStyle>
          <a:p>
            <a:fld id="{0D2CF77D-10A3-4C94-9C96-1F17AB585015}" type="datetime1">
              <a:rPr lang="sv-SE" smtClean="0">
                <a:latin typeface="Arial" pitchFamily="34" charset="0"/>
              </a:rPr>
              <a:t>2016-11-28</a:t>
            </a:fld>
            <a:endParaRPr lang="en-GB" dirty="0">
              <a:latin typeface="Arial" pitchFamily="34" charset="0"/>
            </a:endParaRPr>
          </a:p>
        </p:txBody>
      </p:sp>
      <p:sp>
        <p:nvSpPr>
          <p:cNvPr id="4" name="Footer Placeholder 3"/>
          <p:cNvSpPr>
            <a:spLocks noGrp="1"/>
          </p:cNvSpPr>
          <p:nvPr>
            <p:ph type="ftr" sz="quarter" idx="2"/>
          </p:nvPr>
        </p:nvSpPr>
        <p:spPr>
          <a:xfrm>
            <a:off x="1" y="9371285"/>
            <a:ext cx="2918830" cy="493316"/>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15375" y="9371285"/>
            <a:ext cx="2918830" cy="493316"/>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15375" y="0"/>
            <a:ext cx="2918830" cy="493316"/>
          </a:xfrm>
          <a:prstGeom prst="rect">
            <a:avLst/>
          </a:prstGeom>
        </p:spPr>
        <p:txBody>
          <a:bodyPr vert="horz" lIns="92492" tIns="46246" rIns="92492" bIns="46246" rtlCol="0"/>
          <a:lstStyle>
            <a:lvl1pPr algn="r">
              <a:defRPr sz="1200">
                <a:latin typeface="Arial" pitchFamily="34" charset="0"/>
              </a:defRPr>
            </a:lvl1pPr>
          </a:lstStyle>
          <a:p>
            <a:fld id="{8D201D29-1F07-47AD-BB16-00190F554818}" type="datetime1">
              <a:rPr lang="sv-SE" smtClean="0"/>
              <a:t>2016-11-28</a:t>
            </a:fld>
            <a:endParaRPr lang="en-GB" dirty="0"/>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2492" tIns="46246" rIns="92492" bIns="4624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9371285"/>
            <a:ext cx="2918830" cy="493316"/>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155563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376855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88458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63656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Generellt</a:t>
            </a:r>
            <a:r>
              <a:rPr lang="sv-SE" baseline="0" dirty="0" smtClean="0"/>
              <a:t> sätt </a:t>
            </a:r>
          </a:p>
          <a:p>
            <a:endParaRPr lang="sv-SE" baseline="0" dirty="0" smtClean="0"/>
          </a:p>
          <a:p>
            <a:r>
              <a:rPr lang="sv-SE" baseline="0" dirty="0" smtClean="0"/>
              <a:t>Men naturligtvis finns det undantag, tex Borgaskolan. </a:t>
            </a:r>
            <a:endParaRPr lang="sv-S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val="243055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v-SE" dirty="0" smtClean="0"/>
              <a:t>Andra sätt</a:t>
            </a:r>
            <a:r>
              <a:rPr lang="sv-SE" baseline="0" dirty="0" smtClean="0"/>
              <a:t> är:</a:t>
            </a:r>
          </a:p>
          <a:p>
            <a:pPr defTabSz="909005">
              <a:buFont typeface="Arial" pitchFamily="34" charset="0"/>
              <a:buChar char="•"/>
              <a:defRPr/>
            </a:pPr>
            <a:r>
              <a:rPr lang="sv-SE" baseline="0" dirty="0" smtClean="0"/>
              <a:t>Internkontroll</a:t>
            </a:r>
          </a:p>
          <a:p>
            <a:pPr defTabSz="909005">
              <a:buFont typeface="Arial" pitchFamily="34" charset="0"/>
              <a:buChar char="•"/>
              <a:defRPr/>
            </a:pPr>
            <a:r>
              <a:rPr lang="sv-SE" baseline="0" dirty="0" smtClean="0"/>
              <a:t>Skatterevision</a:t>
            </a:r>
          </a:p>
          <a:p>
            <a:pPr eaLnBrk="1" hangingPunct="1">
              <a:buFont typeface="Arial" pitchFamily="34" charset="0"/>
              <a:buChar char="•"/>
            </a:pPr>
            <a:r>
              <a:rPr lang="sv-SE" baseline="0" dirty="0" smtClean="0"/>
              <a:t>Revision</a:t>
            </a:r>
          </a:p>
          <a:p>
            <a:pPr eaLnBrk="1" hangingPunct="1">
              <a:buFont typeface="Arial" pitchFamily="34" charset="0"/>
              <a:buChar char="•"/>
            </a:pPr>
            <a:r>
              <a:rPr lang="sv-SE" baseline="0" dirty="0" smtClean="0"/>
              <a:t>Avslöjar sig själv, t.ex. vid sjukdom (då leverantör eller liknande kontaktar företaget och pratar om saker som bara ”den misstänkte” känner till), eller skriver ut något på ”fel” skrivare, glömmer något i faxen etc.</a:t>
            </a:r>
            <a:endParaRPr lang="sv-SE" dirty="0" smtClean="0"/>
          </a:p>
          <a:p>
            <a:endParaRPr lang="sv-S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186551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a:t>
            </a:r>
            <a:r>
              <a:rPr lang="sv-SE" baseline="0" dirty="0" smtClean="0"/>
              <a:t> är det för fall av korruption som genomförs inom biståndsorganisationer?</a:t>
            </a:r>
            <a:endParaRPr lang="sv-SE" dirty="0"/>
          </a:p>
        </p:txBody>
      </p:sp>
      <p:sp>
        <p:nvSpPr>
          <p:cNvPr id="4" name="Platshållare för bildnummer 3"/>
          <p:cNvSpPr>
            <a:spLocks noGrp="1"/>
          </p:cNvSpPr>
          <p:nvPr>
            <p:ph type="sldNum" sz="quarter" idx="10"/>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269115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Date Placeholder 3"/>
          <p:cNvSpPr>
            <a:spLocks noGrp="1"/>
          </p:cNvSpPr>
          <p:nvPr>
            <p:ph type="dt" idx="10"/>
          </p:nvPr>
        </p:nvSpPr>
        <p:spPr/>
        <p:txBody>
          <a:bodyPr/>
          <a:lstStyle/>
          <a:p>
            <a:pPr>
              <a:defRPr/>
            </a:pPr>
            <a:endParaRPr lang="sv-SE"/>
          </a:p>
        </p:txBody>
      </p:sp>
      <p:sp>
        <p:nvSpPr>
          <p:cNvPr id="5" name="Slide Number Placeholder 4"/>
          <p:cNvSpPr>
            <a:spLocks noGrp="1"/>
          </p:cNvSpPr>
          <p:nvPr>
            <p:ph type="sldNum" sz="quarter" idx="11"/>
          </p:nvPr>
        </p:nvSpPr>
        <p:spPr/>
        <p:txBody>
          <a:bodyPr/>
          <a:lstStyle/>
          <a:p>
            <a:pPr>
              <a:defRPr/>
            </a:pPr>
            <a:r>
              <a:rPr lang="sv-SE" smtClean="0"/>
              <a:t>sid </a:t>
            </a:r>
            <a:fld id="{CD2B6DDD-FBDF-4115-8E56-07C35A545378}" type="slidenum">
              <a:rPr lang="sv-SE" smtClean="0"/>
              <a:pPr>
                <a:defRPr/>
              </a:pPr>
              <a:t>10</a:t>
            </a:fld>
            <a:endParaRPr lang="sv-SE"/>
          </a:p>
        </p:txBody>
      </p:sp>
    </p:spTree>
    <p:extLst>
      <p:ext uri="{BB962C8B-B14F-4D97-AF65-F5344CB8AC3E}">
        <p14:creationId xmlns:p14="http://schemas.microsoft.com/office/powerpoint/2010/main" val="212775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Date Placeholder 3"/>
          <p:cNvSpPr>
            <a:spLocks noGrp="1"/>
          </p:cNvSpPr>
          <p:nvPr>
            <p:ph type="dt" idx="10"/>
          </p:nvPr>
        </p:nvSpPr>
        <p:spPr/>
        <p:txBody>
          <a:bodyPr/>
          <a:lstStyle/>
          <a:p>
            <a:pPr>
              <a:defRPr/>
            </a:pPr>
            <a:endParaRPr lang="sv-SE"/>
          </a:p>
        </p:txBody>
      </p:sp>
      <p:sp>
        <p:nvSpPr>
          <p:cNvPr id="5" name="Slide Number Placeholder 4"/>
          <p:cNvSpPr>
            <a:spLocks noGrp="1"/>
          </p:cNvSpPr>
          <p:nvPr>
            <p:ph type="sldNum" sz="quarter" idx="11"/>
          </p:nvPr>
        </p:nvSpPr>
        <p:spPr/>
        <p:txBody>
          <a:bodyPr/>
          <a:lstStyle/>
          <a:p>
            <a:pPr>
              <a:defRPr/>
            </a:pPr>
            <a:r>
              <a:rPr lang="sv-SE" smtClean="0"/>
              <a:t>sid </a:t>
            </a:r>
            <a:fld id="{CD2B6DDD-FBDF-4115-8E56-07C35A545378}" type="slidenum">
              <a:rPr lang="sv-SE" smtClean="0"/>
              <a:pPr>
                <a:defRPr/>
              </a:pPr>
              <a:t>11</a:t>
            </a:fld>
            <a:endParaRPr lang="sv-SE"/>
          </a:p>
        </p:txBody>
      </p:sp>
    </p:spTree>
    <p:extLst>
      <p:ext uri="{BB962C8B-B14F-4D97-AF65-F5344CB8AC3E}">
        <p14:creationId xmlns:p14="http://schemas.microsoft.com/office/powerpoint/2010/main" val="83717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Date Placeholder 3"/>
          <p:cNvSpPr>
            <a:spLocks noGrp="1"/>
          </p:cNvSpPr>
          <p:nvPr>
            <p:ph type="dt" idx="10"/>
          </p:nvPr>
        </p:nvSpPr>
        <p:spPr/>
        <p:txBody>
          <a:bodyPr/>
          <a:lstStyle/>
          <a:p>
            <a:pPr>
              <a:defRPr/>
            </a:pPr>
            <a:endParaRPr lang="sv-SE"/>
          </a:p>
        </p:txBody>
      </p:sp>
      <p:sp>
        <p:nvSpPr>
          <p:cNvPr id="5" name="Slide Number Placeholder 4"/>
          <p:cNvSpPr>
            <a:spLocks noGrp="1"/>
          </p:cNvSpPr>
          <p:nvPr>
            <p:ph type="sldNum" sz="quarter" idx="11"/>
          </p:nvPr>
        </p:nvSpPr>
        <p:spPr/>
        <p:txBody>
          <a:bodyPr/>
          <a:lstStyle/>
          <a:p>
            <a:pPr>
              <a:defRPr/>
            </a:pPr>
            <a:r>
              <a:rPr lang="sv-SE" smtClean="0"/>
              <a:t>sid </a:t>
            </a:r>
            <a:fld id="{CD2B6DDD-FBDF-4115-8E56-07C35A545378}" type="slidenum">
              <a:rPr lang="sv-SE" smtClean="0"/>
              <a:pPr>
                <a:defRPr/>
              </a:pPr>
              <a:t>13</a:t>
            </a:fld>
            <a:endParaRPr lang="sv-SE"/>
          </a:p>
        </p:txBody>
      </p:sp>
    </p:spTree>
    <p:extLst>
      <p:ext uri="{BB962C8B-B14F-4D97-AF65-F5344CB8AC3E}">
        <p14:creationId xmlns:p14="http://schemas.microsoft.com/office/powerpoint/2010/main" val="1430631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slideMaster" Target="../slideMasters/slideMaster3.xml"/><Relationship Id="rId4" Type="http://schemas.openxmlformats.org/officeDocument/2006/relationships/image" Target="../media/image1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slideMaster" Target="../slideMasters/slideMaster3.xml"/><Relationship Id="rId4" Type="http://schemas.openxmlformats.org/officeDocument/2006/relationships/image" Target="../media/image12.w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9.wmf"/><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8"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0"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sv-SE" smtClean="0"/>
              <a:t>1 January 2014</a:t>
            </a:r>
            <a:endParaRPr lang="en-US" dirty="0"/>
          </a:p>
        </p:txBody>
      </p:sp>
      <p:sp>
        <p:nvSpPr>
          <p:cNvPr id="7" name="Footer Placeholder 6"/>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sv-SE" smtClean="0"/>
              <a:t>1 January 2014</a:t>
            </a:r>
            <a:endParaRPr lang="en-US" dirty="0"/>
          </a:p>
        </p:txBody>
      </p:sp>
      <p:sp>
        <p:nvSpPr>
          <p:cNvPr id="4" name="Footer Placeholder 3"/>
          <p:cNvSpPr>
            <a:spLocks noGrp="1"/>
          </p:cNvSpPr>
          <p:nvPr>
            <p:ph type="ftr" sz="quarter" idx="13"/>
          </p:nvPr>
        </p:nvSpPr>
        <p:spPr/>
        <p:txBody>
          <a:bodyPr/>
          <a:lstStyle>
            <a:lvl1pPr>
              <a:defRPr>
                <a:solidFill>
                  <a:schemeClr val="bg1"/>
                </a:solidFill>
              </a:defRPr>
            </a:lvl1p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sv-SE"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sv-SE"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sv-SE"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sv-SE"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
        <p:nvSpPr>
          <p:cNvPr id="9"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367415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7"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3"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15950"/>
            <a:ext cx="7731125" cy="357505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
        <p:nvSpPr>
          <p:cNvPr id="19" name="Title 1"/>
          <p:cNvSpPr>
            <a:spLocks noGrp="1"/>
          </p:cNvSpPr>
          <p:nvPr>
            <p:ph type="ctrTitle"/>
          </p:nvPr>
        </p:nvSpPr>
        <p:spPr>
          <a:xfrm>
            <a:off x="1005840" y="2240280"/>
            <a:ext cx="6879463"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20"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GB" dirty="0"/>
          </a:p>
        </p:txBody>
      </p:sp>
    </p:spTree>
    <p:extLst>
      <p:ext uri="{BB962C8B-B14F-4D97-AF65-F5344CB8AC3E}">
        <p14:creationId xmlns:p14="http://schemas.microsoft.com/office/powerpoint/2010/main" val="292950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503" y="384047"/>
            <a:ext cx="5413248" cy="4572744"/>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3065" y="5340096"/>
            <a:ext cx="987552" cy="1156968"/>
          </a:xfrm>
          <a:prstGeom prst="rect">
            <a:avLst/>
          </a:prstGeom>
        </p:spPr>
      </p:pic>
      <p:sp>
        <p:nvSpPr>
          <p:cNvPr id="20" name="Title 1"/>
          <p:cNvSpPr>
            <a:spLocks noGrp="1"/>
          </p:cNvSpPr>
          <p:nvPr>
            <p:ph type="ctrTitle"/>
          </p:nvPr>
        </p:nvSpPr>
        <p:spPr>
          <a:xfrm>
            <a:off x="996696" y="1691640"/>
            <a:ext cx="459740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21"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extLst>
      <p:ext uri="{BB962C8B-B14F-4D97-AF65-F5344CB8AC3E}">
        <p14:creationId xmlns:p14="http://schemas.microsoft.com/office/powerpoint/2010/main" val="17521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166551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19315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420405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sv-SE" smtClean="0"/>
              <a:t>1 January 2014</a:t>
            </a:r>
            <a:endParaRPr lang="en-US" dirty="0"/>
          </a:p>
        </p:txBody>
      </p:sp>
      <p:sp>
        <p:nvSpPr>
          <p:cNvPr id="10" name="Footer Placeholder 9"/>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Date Placeholder 11"/>
          <p:cNvSpPr>
            <a:spLocks noGrp="1"/>
          </p:cNvSpPr>
          <p:nvPr>
            <p:ph type="dt" sz="half" idx="14"/>
          </p:nvPr>
        </p:nvSpPr>
        <p:spPr/>
        <p:txBody>
          <a:bodyPr/>
          <a:lstStyle/>
          <a:p>
            <a:r>
              <a:rPr lang="sv-SE" smtClean="0"/>
              <a:t>1 January 2014</a:t>
            </a:r>
            <a:endParaRPr lang="en-US" dirty="0"/>
          </a:p>
        </p:txBody>
      </p:sp>
      <p:sp>
        <p:nvSpPr>
          <p:cNvPr id="13" name="Footer Placeholder 12"/>
          <p:cNvSpPr>
            <a:spLocks noGrp="1"/>
          </p:cNvSpPr>
          <p:nvPr>
            <p:ph type="ftr" sz="quarter" idx="15"/>
          </p:nvPr>
        </p:nvSpPr>
        <p:spPr/>
        <p:txBody>
          <a:bodyPr/>
          <a:lstStyle/>
          <a:p>
            <a:r>
              <a:rPr lang="en-GB" smtClean="0"/>
              <a:t>Presentation title</a:t>
            </a:r>
            <a:endParaRPr lang="en-GB" dirty="0"/>
          </a:p>
        </p:txBody>
      </p:sp>
      <p:sp>
        <p:nvSpPr>
          <p:cNvPr id="14"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dirty="0" smtClean="0"/>
              <a:t>Click to edit Master text styles</a:t>
            </a:r>
          </a:p>
        </p:txBody>
      </p:sp>
      <p:sp>
        <p:nvSpPr>
          <p:cNvPr id="17"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dirty="0" smtClean="0"/>
              <a:t>Click to edit Master text styles</a:t>
            </a:r>
          </a:p>
        </p:txBody>
      </p:sp>
      <p:sp>
        <p:nvSpPr>
          <p:cNvPr id="1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Tree>
    <p:extLst>
      <p:ext uri="{BB962C8B-B14F-4D97-AF65-F5344CB8AC3E}">
        <p14:creationId xmlns:p14="http://schemas.microsoft.com/office/powerpoint/2010/main" val="1875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smtClean="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sv-SE" smtClean="0"/>
              <a:t>1 January 2014</a:t>
            </a:r>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4"/>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
        <p:nvSpPr>
          <p:cNvPr id="6"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648" y="612648"/>
            <a:ext cx="7731674" cy="35753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
        <p:nvSpPr>
          <p:cNvPr id="18" name="Title 1"/>
          <p:cNvSpPr>
            <a:spLocks noGrp="1"/>
          </p:cNvSpPr>
          <p:nvPr>
            <p:ph type="ctrTitle"/>
          </p:nvPr>
        </p:nvSpPr>
        <p:spPr>
          <a:xfrm>
            <a:off x="1005840" y="2240280"/>
            <a:ext cx="6879463"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9"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92950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609918" y="1425600"/>
            <a:ext cx="10978515" cy="47000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38" y="385087"/>
            <a:ext cx="5413375" cy="4572000"/>
          </a:xfrm>
          <a:prstGeom prst="rect">
            <a:avLst/>
          </a:prstGeom>
        </p:spPr>
      </p:pic>
      <p:sp>
        <p:nvSpPr>
          <p:cNvPr id="21" name="Title 1"/>
          <p:cNvSpPr>
            <a:spLocks noGrp="1"/>
          </p:cNvSpPr>
          <p:nvPr>
            <p:ph type="ctrTitle"/>
          </p:nvPr>
        </p:nvSpPr>
        <p:spPr>
          <a:xfrm>
            <a:off x="996696" y="1691640"/>
            <a:ext cx="459740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22"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1752123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Cover with beam (legacy)">
    <p:spTree>
      <p:nvGrpSpPr>
        <p:cNvPr id="1" name=""/>
        <p:cNvGrpSpPr/>
        <p:nvPr/>
      </p:nvGrpSpPr>
      <p:grpSpPr>
        <a:xfrm>
          <a:off x="0" y="0"/>
          <a:ext cx="0" cy="0"/>
          <a:chOff x="0" y="0"/>
          <a:chExt cx="0" cy="0"/>
        </a:xfrm>
      </p:grpSpPr>
      <p:grpSp>
        <p:nvGrpSpPr>
          <p:cNvPr id="11" name="Group 10"/>
          <p:cNvGrpSpPr/>
          <p:nvPr userDrawn="1"/>
        </p:nvGrpSpPr>
        <p:grpSpPr>
          <a:xfrm>
            <a:off x="0" y="1628775"/>
            <a:ext cx="12208264" cy="4475445"/>
            <a:chOff x="0" y="1628775"/>
            <a:chExt cx="12208264" cy="4475445"/>
          </a:xfrm>
        </p:grpSpPr>
        <p:pic>
          <p:nvPicPr>
            <p:cNvPr id="13" name="Picture 2"/>
            <p:cNvPicPr>
              <a:picLocks noChangeAspect="1" noChangeArrowheads="1"/>
            </p:cNvPicPr>
            <p:nvPr userDrawn="1"/>
          </p:nvPicPr>
          <p:blipFill>
            <a:blip r:embed="rId2" cstate="print"/>
            <a:srcRect/>
            <a:stretch>
              <a:fillRect/>
            </a:stretch>
          </p:blipFill>
          <p:spPr bwMode="black">
            <a:xfrm>
              <a:off x="0" y="4291200"/>
              <a:ext cx="3088437" cy="1813020"/>
            </a:xfrm>
            <a:prstGeom prst="rect">
              <a:avLst/>
            </a:prstGeom>
            <a:noFill/>
            <a:ln w="9525">
              <a:noFill/>
              <a:miter lim="800000"/>
              <a:headEnd/>
              <a:tailEnd/>
            </a:ln>
            <a:effectLst/>
          </p:spPr>
        </p:pic>
        <p:sp>
          <p:nvSpPr>
            <p:cNvPr id="16" name="Freeform 8"/>
            <p:cNvSpPr>
              <a:spLocks/>
            </p:cNvSpPr>
            <p:nvPr userDrawn="1"/>
          </p:nvSpPr>
          <p:spPr bwMode="gray">
            <a:xfrm>
              <a:off x="3082575"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1981045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sv-SE" smtClean="0"/>
              <a:t>1 January 2014</a:t>
            </a:r>
            <a:endParaRPr lang="en-US" dirty="0"/>
          </a:p>
        </p:txBody>
      </p:sp>
      <p:sp>
        <p:nvSpPr>
          <p:cNvPr id="10" name="Footer Placeholder 9"/>
          <p:cNvSpPr>
            <a:spLocks noGrp="1"/>
          </p:cNvSpPr>
          <p:nvPr>
            <p:ph type="ftr" sz="quarter" idx="11"/>
          </p:nvPr>
        </p:nvSpPr>
        <p:spPr/>
        <p:txBody>
          <a:bodyPr/>
          <a:lstStyle/>
          <a:p>
            <a:r>
              <a:rPr lang="en-GB" smtClean="0"/>
              <a:t>Presentation title</a:t>
            </a:r>
            <a:endParaRPr lang="en-GB" dirty="0"/>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16655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19315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47083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sv-SE" smtClean="0"/>
              <a:t>1 January 2014</a:t>
            </a:r>
            <a:endParaRPr lang="en-US" dirty="0"/>
          </a:p>
        </p:txBody>
      </p:sp>
      <p:sp>
        <p:nvSpPr>
          <p:cNvPr id="10" name="Footer Placeholder 9"/>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9632"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12648" y="1425575"/>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425575"/>
            <a:ext cx="5393208"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3" name="Date Placeholder 12"/>
          <p:cNvSpPr>
            <a:spLocks noGrp="1"/>
          </p:cNvSpPr>
          <p:nvPr>
            <p:ph type="dt" sz="half" idx="14"/>
          </p:nvPr>
        </p:nvSpPr>
        <p:spPr/>
        <p:txBody>
          <a:bodyPr/>
          <a:lstStyle/>
          <a:p>
            <a:r>
              <a:rPr lang="sv-SE" smtClean="0"/>
              <a:t>1 January 2014</a:t>
            </a:r>
            <a:endParaRPr lang="en-US" dirty="0"/>
          </a:p>
        </p:txBody>
      </p:sp>
      <p:sp>
        <p:nvSpPr>
          <p:cNvPr id="14" name="Footer Placeholder 13"/>
          <p:cNvSpPr>
            <a:spLocks noGrp="1"/>
          </p:cNvSpPr>
          <p:nvPr>
            <p:ph type="ftr" sz="quarter" idx="15"/>
          </p:nvPr>
        </p:nvSpPr>
        <p:spPr/>
        <p:txBody>
          <a:bodyPr/>
          <a:lstStyle/>
          <a:p>
            <a:r>
              <a:rPr lang="en-GB" smtClean="0"/>
              <a:t>Presentation title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sv-SE" smtClean="0"/>
              <a:t>1 January 2014</a:t>
            </a:r>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86118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smtClean="0"/>
              <a:t>Click to edit Master title style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4"/>
          <p:cNvSpPr>
            <a:spLocks/>
          </p:cNvSpPr>
          <p:nvPr userDrawn="1"/>
        </p:nvSpPr>
        <p:spPr bwMode="gray">
          <a:xfrm>
            <a:off x="594996"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5"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139108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648" y="612648"/>
            <a:ext cx="7731125" cy="3575050"/>
          </a:xfrm>
          <a:prstGeom prst="rect">
            <a:avLst/>
          </a:prstGeom>
        </p:spPr>
      </p:pic>
      <p:sp>
        <p:nvSpPr>
          <p:cNvPr id="15" name="Title 1"/>
          <p:cNvSpPr>
            <a:spLocks noGrp="1"/>
          </p:cNvSpPr>
          <p:nvPr>
            <p:ph type="ctrTitle"/>
          </p:nvPr>
        </p:nvSpPr>
        <p:spPr>
          <a:xfrm>
            <a:off x="1005840" y="2240280"/>
            <a:ext cx="6879463" cy="860400"/>
          </a:xfrm>
          <a:prstGeom prst="rect">
            <a:avLst/>
          </a:prstGeom>
        </p:spPr>
        <p:txBody>
          <a:bodyPr/>
          <a:lstStyle>
            <a:lvl1pPr>
              <a:defRPr>
                <a:solidFill>
                  <a:schemeClr val="tx1">
                    <a:lumMod val="75000"/>
                    <a:lumOff val="25000"/>
                  </a:schemeClr>
                </a:solidFill>
                <a:latin typeface="+mn-lt"/>
                <a:cs typeface="Arial" pitchFamily="34" charset="0"/>
              </a:defRPr>
            </a:lvl1pPr>
          </a:lstStyle>
          <a:p>
            <a:r>
              <a:rPr lang="en-US" dirty="0" smtClean="0"/>
              <a:t>Click to edit Master title style</a:t>
            </a:r>
            <a:endParaRPr lang="en-GB" dirty="0"/>
          </a:p>
        </p:txBody>
      </p:sp>
      <p:sp>
        <p:nvSpPr>
          <p:cNvPr id="16"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chemeClr val="tx1">
                    <a:lumMod val="75000"/>
                    <a:lumOff val="25000"/>
                  </a:schemeClr>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Tree>
    <p:extLst>
      <p:ext uri="{BB962C8B-B14F-4D97-AF65-F5344CB8AC3E}">
        <p14:creationId xmlns:p14="http://schemas.microsoft.com/office/powerpoint/2010/main" val="2929507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503" y="384047"/>
            <a:ext cx="5413248" cy="4572744"/>
          </a:xfrm>
          <a:prstGeom prst="rect">
            <a:avLst/>
          </a:prstGeom>
        </p:spPr>
      </p:pic>
      <p:pic>
        <p:nvPicPr>
          <p:cNvPr id="9" name="Pictur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579608" y="5340096"/>
            <a:ext cx="987552" cy="1156968"/>
          </a:xfrm>
          <a:prstGeom prst="rect">
            <a:avLst/>
          </a:prstGeom>
        </p:spPr>
      </p:pic>
      <p:sp>
        <p:nvSpPr>
          <p:cNvPr id="10" name="Title 1"/>
          <p:cNvSpPr>
            <a:spLocks noGrp="1"/>
          </p:cNvSpPr>
          <p:nvPr>
            <p:ph type="ctrTitle"/>
          </p:nvPr>
        </p:nvSpPr>
        <p:spPr>
          <a:xfrm>
            <a:off x="996696" y="1691640"/>
            <a:ext cx="459740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1"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Tree>
    <p:extLst>
      <p:ext uri="{BB962C8B-B14F-4D97-AF65-F5344CB8AC3E}">
        <p14:creationId xmlns:p14="http://schemas.microsoft.com/office/powerpoint/2010/main" val="175212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411917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sv-SE" smtClean="0"/>
              <a:t>1 January 2014</a:t>
            </a:r>
            <a:endParaRPr lang="en-US" dirty="0"/>
          </a:p>
        </p:txBody>
      </p:sp>
      <p:sp>
        <p:nvSpPr>
          <p:cNvPr id="10" name="Footer Placeholder 9"/>
          <p:cNvSpPr>
            <a:spLocks noGrp="1"/>
          </p:cNvSpPr>
          <p:nvPr>
            <p:ph type="ftr" sz="quarter" idx="11"/>
          </p:nvPr>
        </p:nvSpPr>
        <p:spPr/>
        <p:txBody>
          <a:bodyPr/>
          <a:lstStyle/>
          <a:p>
            <a:r>
              <a:rPr lang="en-GB" smtClean="0"/>
              <a:t>Presentation title</a:t>
            </a:r>
            <a:endParaRPr lang="en-GB" dirty="0"/>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166551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sv-SE"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9315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
        <p:nvSpPr>
          <p:cNvPr id="10"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
        <p:nvSpPr>
          <p:cNvPr id="7"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2560200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08277" y="1425575"/>
            <a:ext cx="5387605" cy="4719638"/>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9188" y="1425575"/>
            <a:ext cx="5387605" cy="4719638"/>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p:cNvSpPr>
            <a:spLocks noGrp="1"/>
          </p:cNvSpPr>
          <p:nvPr>
            <p:ph type="dt" sz="half" idx="10"/>
          </p:nvPr>
        </p:nvSpPr>
        <p:spPr/>
        <p:txBody>
          <a:bodyPr/>
          <a:lstStyle/>
          <a:p>
            <a:r>
              <a:rPr lang="sv-SE" smtClean="0"/>
              <a:t>1 January 2014</a:t>
            </a:r>
            <a:endParaRPr lang="en-US" dirty="0"/>
          </a:p>
        </p:txBody>
      </p:sp>
      <p:sp>
        <p:nvSpPr>
          <p:cNvPr id="10" name="Footer Placeholder 9"/>
          <p:cNvSpPr>
            <a:spLocks noGrp="1"/>
          </p:cNvSpPr>
          <p:nvPr>
            <p:ph type="ftr" sz="quarter" idx="11"/>
          </p:nvPr>
        </p:nvSpPr>
        <p:spPr/>
        <p:txBody>
          <a:bodyPr/>
          <a:lstStyle/>
          <a:p>
            <a:r>
              <a:rPr lang="en-GB" smtClean="0"/>
              <a:t>Presentation title</a:t>
            </a:r>
            <a:endParaRPr lang="en-GB" dirty="0"/>
          </a:p>
        </p:txBody>
      </p:sp>
      <p:sp>
        <p:nvSpPr>
          <p:cNvPr id="11"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12648"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9632" y="2130552"/>
            <a:ext cx="5393208"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612648" y="1425575"/>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425575"/>
            <a:ext cx="5393208" cy="640800"/>
          </a:xfrm>
        </p:spPr>
        <p:txBody>
          <a:bodyPr anchor="t" anchorCtr="0"/>
          <a:lstStyle>
            <a:lvl1pPr>
              <a:buNone/>
              <a:defRPr b="1">
                <a:solidFill>
                  <a:schemeClr val="bg1"/>
                </a:solidFill>
              </a:defRPr>
            </a:lvl1pPr>
          </a:lstStyle>
          <a:p>
            <a:pPr lvl="0"/>
            <a:endParaRPr lang="en-GB" dirty="0"/>
          </a:p>
        </p:txBody>
      </p:sp>
      <p:sp>
        <p:nvSpPr>
          <p:cNvPr id="12" name="Date Placeholder 11"/>
          <p:cNvSpPr>
            <a:spLocks noGrp="1"/>
          </p:cNvSpPr>
          <p:nvPr>
            <p:ph type="dt" sz="half" idx="14"/>
          </p:nvPr>
        </p:nvSpPr>
        <p:spPr/>
        <p:txBody>
          <a:bodyPr/>
          <a:lstStyle/>
          <a:p>
            <a:r>
              <a:rPr lang="sv-SE" smtClean="0"/>
              <a:t>1 January 2014</a:t>
            </a:r>
            <a:endParaRPr lang="en-US" dirty="0"/>
          </a:p>
        </p:txBody>
      </p:sp>
      <p:sp>
        <p:nvSpPr>
          <p:cNvPr id="13" name="Footer Placeholder 12"/>
          <p:cNvSpPr>
            <a:spLocks noGrp="1"/>
          </p:cNvSpPr>
          <p:nvPr>
            <p:ph type="ftr" sz="quarter" idx="15"/>
          </p:nvPr>
        </p:nvSpPr>
        <p:spPr/>
        <p:txBody>
          <a:bodyPr/>
          <a:lstStyle/>
          <a:p>
            <a:r>
              <a:rPr lang="en-GB" smtClean="0"/>
              <a:t>Presentation title</a:t>
            </a:r>
            <a:endParaRPr lang="en-GB" dirty="0"/>
          </a:p>
        </p:txBody>
      </p:sp>
      <p:sp>
        <p:nvSpPr>
          <p:cNvPr id="14"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6" name="Date Placeholder 5"/>
          <p:cNvSpPr>
            <a:spLocks noGrp="1"/>
          </p:cNvSpPr>
          <p:nvPr>
            <p:ph type="dt" sz="half" idx="12"/>
          </p:nvPr>
        </p:nvSpPr>
        <p:spPr/>
        <p:txBody>
          <a:bodyPr/>
          <a:lstStyle/>
          <a:p>
            <a:r>
              <a:rPr lang="sv-SE" smtClean="0"/>
              <a:t>1 January 2014</a:t>
            </a:r>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sv-SE" smtClean="0"/>
              <a:t>1 January 2014</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smtClean="0"/>
              <a:t>Presentation title</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4"/>
          <p:cNvSpPr>
            <a:spLocks/>
          </p:cNvSpPr>
          <p:nvPr userDrawn="1"/>
        </p:nvSpPr>
        <p:spPr bwMode="gray">
          <a:xfrm>
            <a:off x="594996"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r>
              <a:rPr lang="sv-SE"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6"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8"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sv-SE" smtClean="0"/>
              <a:t>1 January 2014</a:t>
            </a:r>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smtClean="0"/>
              <a:t>Presentation title</a:t>
            </a:r>
            <a:endParaRPr lang="en-GB" dirty="0"/>
          </a:p>
        </p:txBody>
      </p:sp>
    </p:spTree>
    <p:extLst>
      <p:ext uri="{BB962C8B-B14F-4D97-AF65-F5344CB8AC3E}">
        <p14:creationId xmlns:p14="http://schemas.microsoft.com/office/powerpoint/2010/main" val="34041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00828" y="1425575"/>
            <a:ext cx="5387605" cy="4700589"/>
          </a:xfr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lang="en-US" sz="2000" kern="1200" dirty="0" smtClean="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lang="en-US" sz="1800" kern="1200" dirty="0" smtClean="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lang="en-GB" sz="1800" kern="1200" dirty="0">
                <a:solidFill>
                  <a:schemeClr val="bg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609918" y="624535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sv-SE" smtClean="0"/>
              <a:t>1 January 2014</a:t>
            </a:r>
            <a:endParaRPr lang="en-US" dirty="0"/>
          </a:p>
        </p:txBody>
      </p:sp>
      <p:sp>
        <p:nvSpPr>
          <p:cNvPr id="7" name="Footer Placeholder 6"/>
          <p:cNvSpPr>
            <a:spLocks noGrp="1"/>
          </p:cNvSpPr>
          <p:nvPr>
            <p:ph type="ftr" sz="quarter" idx="11"/>
          </p:nvPr>
        </p:nvSpPr>
        <p:spPr/>
        <p:txBody>
          <a:bodyPr/>
          <a:lstStyle>
            <a:lvl1pPr>
              <a:defRPr>
                <a:solidFill>
                  <a:schemeClr val="bg1"/>
                </a:solidFill>
              </a:defRPr>
            </a:lvl1pPr>
          </a:lstStyle>
          <a:p>
            <a:r>
              <a:rPr lang="en-GB" smtClean="0"/>
              <a:t>Presentation title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6.w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1.wmf"/><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8.w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sv-SE" smtClean="0"/>
              <a:t>1 January 2014</a:t>
            </a:r>
            <a:endParaRPr lang="en-US" dirty="0"/>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90960"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44" r:id="rId2"/>
    <p:sldLayoutId id="2147483777" r:id="rId3"/>
    <p:sldLayoutId id="2147483668" r:id="rId4"/>
    <p:sldLayoutId id="2147483730" r:id="rId5"/>
    <p:sldLayoutId id="2147483731" r:id="rId6"/>
    <p:sldLayoutId id="2147483669" r:id="rId7"/>
    <p:sldLayoutId id="2147483773" r:id="rId8"/>
    <p:sldLayoutId id="2147483670" r:id="rId9"/>
    <p:sldLayoutId id="2147483671" r:id="rId10"/>
    <p:sldLayoutId id="2147483672" r:id="rId11"/>
    <p:sldLayoutId id="2147483673" r:id="rId12"/>
    <p:sldLayoutId id="2147483674" r:id="rId13"/>
    <p:sldLayoutId id="2147483726" r:id="rId14"/>
    <p:sldLayoutId id="2147483677" r:id="rId15"/>
    <p:sldLayoutId id="2147483678" r:id="rId16"/>
    <p:sldLayoutId id="2147483679" r:id="rId17"/>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7" name="TextBox 6"/>
          <p:cNvSpPr txBox="1"/>
          <p:nvPr/>
        </p:nvSpPr>
        <p:spPr>
          <a:xfrm>
            <a:off x="609918" y="6519672"/>
            <a:ext cx="886968"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sv-SE" smtClean="0"/>
              <a:t>1 January 2014</a:t>
            </a:r>
            <a:endParaRPr lang="en-US" dirty="0"/>
          </a:p>
        </p:txBody>
      </p:sp>
      <p:pic>
        <p:nvPicPr>
          <p:cNvPr id="10" name="Picture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2256"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63" r:id="rId2"/>
    <p:sldLayoutId id="2147483764" r:id="rId3"/>
    <p:sldLayoutId id="2147483766" r:id="rId4"/>
    <p:sldLayoutId id="2147483778" r:id="rId5"/>
    <p:sldLayoutId id="2147483710" r:id="rId6"/>
    <p:sldLayoutId id="2147483732" r:id="rId7"/>
    <p:sldLayoutId id="2147483733" r:id="rId8"/>
    <p:sldLayoutId id="2147483711" r:id="rId9"/>
    <p:sldLayoutId id="2147483774"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599"/>
            <a:ext cx="10978515" cy="470001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7" name="TextBox 6"/>
          <p:cNvSpPr txBox="1"/>
          <p:nvPr/>
        </p:nvSpPr>
        <p:spPr>
          <a:xfrm>
            <a:off x="609918" y="6519672"/>
            <a:ext cx="886968"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sv-SE" smtClean="0"/>
              <a:t>1 January 2014</a:t>
            </a:r>
            <a:endParaRPr lang="en-US" dirty="0"/>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2256"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58" r:id="rId2"/>
    <p:sldLayoutId id="2147483759" r:id="rId3"/>
    <p:sldLayoutId id="2147483761" r:id="rId4"/>
    <p:sldLayoutId id="2147483779" r:id="rId5"/>
    <p:sldLayoutId id="2147483682" r:id="rId6"/>
    <p:sldLayoutId id="2147483734" r:id="rId7"/>
    <p:sldLayoutId id="2147483735" r:id="rId8"/>
    <p:sldLayoutId id="2147483683" r:id="rId9"/>
    <p:sldLayoutId id="2147483775"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7" name="TextBox 6"/>
          <p:cNvSpPr txBox="1"/>
          <p:nvPr/>
        </p:nvSpPr>
        <p:spPr>
          <a:xfrm>
            <a:off x="609918" y="6519672"/>
            <a:ext cx="886968"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sv-SE" smtClean="0"/>
              <a:t>1 January 2014</a:t>
            </a:r>
            <a:endParaRPr lang="en-US" dirty="0"/>
          </a:p>
        </p:txBody>
      </p:sp>
      <p:pic>
        <p:nvPicPr>
          <p:cNvPr id="13" name="Picture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92256"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68" r:id="rId2"/>
    <p:sldLayoutId id="2147483769" r:id="rId3"/>
    <p:sldLayoutId id="2147483771" r:id="rId4"/>
    <p:sldLayoutId id="2147483696" r:id="rId5"/>
    <p:sldLayoutId id="2147483736" r:id="rId6"/>
    <p:sldLayoutId id="2147483737" r:id="rId7"/>
    <p:sldLayoutId id="2147483697" r:id="rId8"/>
    <p:sldLayoutId id="2147483776" r:id="rId9"/>
    <p:sldLayoutId id="2147483698" r:id="rId10"/>
    <p:sldLayoutId id="2147483699" r:id="rId11"/>
    <p:sldLayoutId id="2147483700" r:id="rId12"/>
    <p:sldLayoutId id="2147483701" r:id="rId13"/>
    <p:sldLayoutId id="2147483702" r:id="rId14"/>
    <p:sldLayoutId id="2147483729" r:id="rId15"/>
    <p:sldLayoutId id="2147483705" r:id="rId16"/>
    <p:sldLayoutId id="2147483706" r:id="rId17"/>
    <p:sldLayoutId id="2147483707" r:id="rId18"/>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xml"/><Relationship Id="rId7"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Erik.skoglund@se.ey.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google.se/url?sa=i&amp;rct=j&amp;q=&amp;esrc=s&amp;frm=1&amp;source=images&amp;cd=&amp;cad=rja&amp;uact=8&amp;docid=x4JenhuT8aVyKM&amp;tbnid=GT5cbhtfMYRuiM:&amp;ved=0CAUQjRw&amp;url=http://flyborg.wordpress.com/2013/11/&amp;ei=iV49U9-mLoWTtQahz4GgDA&amp;bvm=bv.64125504,d.Yms&amp;psig=AFQjCNEFCSR6g2tILmLW6PqzqolFJG-tHg&amp;ust=139661719942903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a:t>Fraud Investigation &amp; Dispute </a:t>
            </a:r>
            <a:r>
              <a:rPr lang="sv-SE" dirty="0" smtClean="0"/>
              <a:t>Services</a:t>
            </a:r>
            <a:endParaRPr lang="sv-SE" dirty="0"/>
          </a:p>
        </p:txBody>
      </p:sp>
      <p:sp>
        <p:nvSpPr>
          <p:cNvPr id="3" name="Subtitle 2"/>
          <p:cNvSpPr>
            <a:spLocks noGrp="1"/>
          </p:cNvSpPr>
          <p:nvPr>
            <p:ph type="subTitle" idx="1"/>
          </p:nvPr>
        </p:nvSpPr>
        <p:spPr/>
        <p:txBody>
          <a:bodyPr/>
          <a:lstStyle/>
          <a:p>
            <a:r>
              <a:rPr lang="sv-SE" dirty="0" smtClean="0"/>
              <a:t>Erik Skoglund</a:t>
            </a:r>
          </a:p>
          <a:p>
            <a:r>
              <a:rPr lang="sv-SE" sz="1600" dirty="0" smtClean="0"/>
              <a:t>28 november 2016</a:t>
            </a:r>
            <a:endParaRPr lang="sv-SE" sz="1600" dirty="0"/>
          </a:p>
        </p:txBody>
      </p:sp>
    </p:spTree>
    <p:extLst>
      <p:ext uri="{BB962C8B-B14F-4D97-AF65-F5344CB8AC3E}">
        <p14:creationId xmlns:p14="http://schemas.microsoft.com/office/powerpoint/2010/main" val="124231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66675"/>
            <a:ext cx="8231188" cy="1354734"/>
          </a:xfrm>
        </p:spPr>
        <p:txBody>
          <a:bodyPr/>
          <a:lstStyle/>
          <a:p>
            <a:r>
              <a:rPr lang="sv-SE" sz="1800" dirty="0">
                <a:solidFill>
                  <a:schemeClr val="accent4"/>
                </a:solidFill>
              </a:rPr>
              <a:t/>
            </a:r>
            <a:br>
              <a:rPr lang="sv-SE" sz="1800" dirty="0">
                <a:solidFill>
                  <a:schemeClr val="accent4"/>
                </a:solidFill>
              </a:rPr>
            </a:br>
            <a:r>
              <a:rPr lang="sv-SE" sz="2800" dirty="0">
                <a:solidFill>
                  <a:schemeClr val="bg1">
                    <a:lumMod val="75000"/>
                  </a:schemeClr>
                </a:solidFill>
              </a:rPr>
              <a:t>Lär känna dina leverantörer </a:t>
            </a:r>
            <a:r>
              <a:rPr lang="sv-SE" sz="1800" dirty="0">
                <a:solidFill>
                  <a:schemeClr val="bg2"/>
                </a:solidFill>
              </a:rPr>
              <a:t/>
            </a:r>
            <a:br>
              <a:rPr lang="sv-SE" sz="1800" dirty="0">
                <a:solidFill>
                  <a:schemeClr val="bg2"/>
                </a:solidFill>
              </a:rPr>
            </a:br>
            <a:r>
              <a:rPr lang="sv-SE" sz="1800" dirty="0">
                <a:solidFill>
                  <a:schemeClr val="bg2"/>
                </a:solidFill>
              </a:rPr>
              <a:t>Omfattande granskning av leverantörsfunktionen </a:t>
            </a:r>
            <a:br>
              <a:rPr lang="sv-SE" sz="1800" dirty="0">
                <a:solidFill>
                  <a:schemeClr val="bg2"/>
                </a:solidFill>
              </a:rPr>
            </a:br>
            <a:r>
              <a:rPr lang="sv-SE" sz="2800" dirty="0"/>
              <a:t/>
            </a:r>
            <a:br>
              <a:rPr lang="sv-SE" sz="2800" dirty="0"/>
            </a:br>
            <a:endParaRPr lang="sv-SE" sz="1800" dirty="0">
              <a:solidFill>
                <a:schemeClr val="bg2"/>
              </a:solidFill>
            </a:endParaRPr>
          </a:p>
        </p:txBody>
      </p:sp>
      <p:sp>
        <p:nvSpPr>
          <p:cNvPr id="5" name="Content Placeholder 2"/>
          <p:cNvSpPr txBox="1">
            <a:spLocks/>
          </p:cNvSpPr>
          <p:nvPr/>
        </p:nvSpPr>
        <p:spPr bwMode="auto">
          <a:xfrm>
            <a:off x="1883311" y="1535793"/>
            <a:ext cx="3015715" cy="41712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2" eaLnBrk="0" hangingPunct="0">
              <a:buClr>
                <a:srgbClr val="FFD200"/>
              </a:buClr>
              <a:buSzPct val="75000"/>
              <a:defRPr/>
            </a:pPr>
            <a:r>
              <a:rPr lang="sv-SE" sz="1400" dirty="0">
                <a:solidFill>
                  <a:srgbClr val="646464"/>
                </a:solidFill>
              </a:rPr>
              <a:t>Har du någon gång funderat över följande:</a:t>
            </a:r>
          </a:p>
          <a:p>
            <a:pPr marL="360363" lvl="2" indent="-360363" eaLnBrk="0" hangingPunct="0">
              <a:spcBef>
                <a:spcPct val="20000"/>
              </a:spcBef>
              <a:buClr>
                <a:srgbClr val="FFD200"/>
              </a:buClr>
              <a:buSzPct val="75000"/>
              <a:buFont typeface="Arial" charset="0"/>
              <a:buChar char="►"/>
              <a:defRPr/>
            </a:pPr>
            <a:r>
              <a:rPr lang="sv-SE" sz="1200" dirty="0">
                <a:solidFill>
                  <a:srgbClr val="646464"/>
                </a:solidFill>
              </a:rPr>
              <a:t>Har </a:t>
            </a:r>
            <a:r>
              <a:rPr lang="sv-SE" sz="1200" dirty="0" smtClean="0">
                <a:solidFill>
                  <a:srgbClr val="646464"/>
                </a:solidFill>
              </a:rPr>
              <a:t>ni </a:t>
            </a:r>
            <a:r>
              <a:rPr lang="sv-SE" sz="1200" dirty="0">
                <a:solidFill>
                  <a:srgbClr val="646464"/>
                </a:solidFill>
              </a:rPr>
              <a:t>fungerande och uppdaterade regelverk för den interna kontrollen avseende leverantörsfakturor? </a:t>
            </a:r>
          </a:p>
          <a:p>
            <a:pPr marL="360363" lvl="2" indent="-360363" eaLnBrk="0" hangingPunct="0">
              <a:spcBef>
                <a:spcPct val="20000"/>
              </a:spcBef>
              <a:buClr>
                <a:srgbClr val="FFD200"/>
              </a:buClr>
              <a:buSzPct val="75000"/>
              <a:buFont typeface="Arial" charset="0"/>
              <a:buChar char="►"/>
              <a:defRPr/>
            </a:pPr>
            <a:r>
              <a:rPr lang="sv-SE" sz="1200" dirty="0">
                <a:solidFill>
                  <a:srgbClr val="646464"/>
                </a:solidFill>
              </a:rPr>
              <a:t>Säkerställer den interna kontrollen att behörigheten avseende inköp av varor och tjänster efterlevs?</a:t>
            </a:r>
          </a:p>
          <a:p>
            <a:pPr marL="360363" lvl="2" indent="-360363" eaLnBrk="0" hangingPunct="0">
              <a:spcBef>
                <a:spcPct val="20000"/>
              </a:spcBef>
              <a:buClr>
                <a:srgbClr val="FFD200"/>
              </a:buClr>
              <a:buSzPct val="75000"/>
              <a:buFont typeface="Arial" charset="0"/>
              <a:buChar char="►"/>
              <a:defRPr/>
            </a:pPr>
            <a:r>
              <a:rPr lang="sv-SE" sz="1200" dirty="0">
                <a:solidFill>
                  <a:srgbClr val="646464"/>
                </a:solidFill>
              </a:rPr>
              <a:t>Är leverantörerna </a:t>
            </a:r>
            <a:r>
              <a:rPr lang="sv-SE" sz="1200" dirty="0" smtClean="0">
                <a:solidFill>
                  <a:srgbClr val="646464"/>
                </a:solidFill>
              </a:rPr>
              <a:t>aktuella </a:t>
            </a:r>
            <a:r>
              <a:rPr lang="sv-SE" sz="1200" dirty="0">
                <a:solidFill>
                  <a:srgbClr val="646464"/>
                </a:solidFill>
              </a:rPr>
              <a:t>och är angiven information kring dessa tillräcklig?</a:t>
            </a:r>
          </a:p>
          <a:p>
            <a:pPr marL="360363" lvl="2" indent="-360363" eaLnBrk="0" hangingPunct="0">
              <a:spcBef>
                <a:spcPct val="20000"/>
              </a:spcBef>
              <a:buClr>
                <a:srgbClr val="FFD200"/>
              </a:buClr>
              <a:buSzPct val="75000"/>
              <a:buFont typeface="Arial" charset="0"/>
              <a:buChar char="►"/>
              <a:defRPr/>
            </a:pPr>
            <a:r>
              <a:rPr lang="sv-SE" sz="1200" dirty="0">
                <a:solidFill>
                  <a:srgbClr val="646464"/>
                </a:solidFill>
              </a:rPr>
              <a:t>Har </a:t>
            </a:r>
            <a:r>
              <a:rPr lang="sv-SE" sz="1200" dirty="0" smtClean="0">
                <a:solidFill>
                  <a:srgbClr val="646464"/>
                </a:solidFill>
              </a:rPr>
              <a:t>ni </a:t>
            </a:r>
            <a:r>
              <a:rPr lang="sv-SE" sz="1200" dirty="0">
                <a:solidFill>
                  <a:srgbClr val="646464"/>
                </a:solidFill>
              </a:rPr>
              <a:t>möjlighet att spärra/ begränsa användandet av utvalda leverantörer?</a:t>
            </a:r>
          </a:p>
          <a:p>
            <a:pPr marL="360363" lvl="2" indent="-360363" eaLnBrk="0" hangingPunct="0">
              <a:spcBef>
                <a:spcPct val="20000"/>
              </a:spcBef>
              <a:buClr>
                <a:srgbClr val="FFD200"/>
              </a:buClr>
              <a:buSzPct val="75000"/>
              <a:buFont typeface="Arial" charset="0"/>
              <a:buChar char="►"/>
              <a:defRPr/>
            </a:pPr>
            <a:r>
              <a:rPr lang="sv-SE" sz="1200" dirty="0">
                <a:solidFill>
                  <a:srgbClr val="646464"/>
                </a:solidFill>
              </a:rPr>
              <a:t>Kan </a:t>
            </a:r>
            <a:r>
              <a:rPr lang="sv-SE" sz="1200" dirty="0" smtClean="0">
                <a:solidFill>
                  <a:srgbClr val="646464"/>
                </a:solidFill>
              </a:rPr>
              <a:t>ni </a:t>
            </a:r>
            <a:r>
              <a:rPr lang="sv-SE" sz="1200" dirty="0">
                <a:solidFill>
                  <a:srgbClr val="646464"/>
                </a:solidFill>
              </a:rPr>
              <a:t>spåra eventuella förändringar i mina leverantörers uppgifter?</a:t>
            </a:r>
          </a:p>
        </p:txBody>
      </p:sp>
      <p:sp>
        <p:nvSpPr>
          <p:cNvPr id="7" name="Content Placeholder 2"/>
          <p:cNvSpPr txBox="1">
            <a:spLocks/>
          </p:cNvSpPr>
          <p:nvPr/>
        </p:nvSpPr>
        <p:spPr bwMode="auto">
          <a:xfrm>
            <a:off x="5122033" y="1585974"/>
            <a:ext cx="2633651" cy="37664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2" eaLnBrk="0" hangingPunct="0">
              <a:spcBef>
                <a:spcPct val="20000"/>
              </a:spcBef>
              <a:buClr>
                <a:srgbClr val="FFD200"/>
              </a:buClr>
              <a:buSzPct val="75000"/>
              <a:defRPr/>
            </a:pPr>
            <a:r>
              <a:rPr lang="sv-SE" sz="1400" dirty="0">
                <a:solidFill>
                  <a:srgbClr val="646464"/>
                </a:solidFill>
              </a:rPr>
              <a:t>Vi analyserar din leverantörsfunktion i tre steg:</a:t>
            </a:r>
          </a:p>
        </p:txBody>
      </p:sp>
      <p:grpSp>
        <p:nvGrpSpPr>
          <p:cNvPr id="25" name="Group 24"/>
          <p:cNvGrpSpPr/>
          <p:nvPr/>
        </p:nvGrpSpPr>
        <p:grpSpPr>
          <a:xfrm>
            <a:off x="5147342" y="2325015"/>
            <a:ext cx="2328076" cy="1518671"/>
            <a:chOff x="6313004" y="3579104"/>
            <a:chExt cx="2328076" cy="1518671"/>
          </a:xfrm>
        </p:grpSpPr>
        <p:sp>
          <p:nvSpPr>
            <p:cNvPr id="19" name="Rectangle 18"/>
            <p:cNvSpPr>
              <a:spLocks noChangeArrowheads="1"/>
            </p:cNvSpPr>
            <p:nvPr>
              <p:custDataLst>
                <p:tags r:id="rId1"/>
              </p:custDataLst>
            </p:nvPr>
          </p:nvSpPr>
          <p:spPr bwMode="gray">
            <a:xfrm>
              <a:off x="6313004" y="4742175"/>
              <a:ext cx="381000" cy="354012"/>
            </a:xfrm>
            <a:prstGeom prst="rect">
              <a:avLst/>
            </a:prstGeom>
            <a:solidFill>
              <a:schemeClr val="bg1">
                <a:lumMod val="65000"/>
              </a:schemeClr>
            </a:solidFill>
            <a:ln w="9525" algn="ctr">
              <a:noFill/>
              <a:miter lim="800000"/>
              <a:headEnd/>
              <a:tailEnd/>
            </a:ln>
          </p:spPr>
          <p:txBody>
            <a:bodyPr wrap="none" lIns="0" tIns="0" rIns="0" bIns="0" anchor="ctr"/>
            <a:lstStyle/>
            <a:p>
              <a:pPr algn="ctr" eaLnBrk="0" hangingPunct="0">
                <a:buClr>
                  <a:srgbClr val="00A28A"/>
                </a:buClr>
                <a:buFont typeface="Times" pitchFamily="18" charset="0"/>
                <a:buNone/>
              </a:pPr>
              <a:r>
                <a:rPr lang="sv-SE" sz="1400" dirty="0">
                  <a:solidFill>
                    <a:schemeClr val="tx2"/>
                  </a:solidFill>
                  <a:cs typeface="Arial" pitchFamily="34" charset="0"/>
                </a:rPr>
                <a:t>3</a:t>
              </a:r>
            </a:p>
          </p:txBody>
        </p:sp>
        <p:sp>
          <p:nvSpPr>
            <p:cNvPr id="20" name="Rectangle 8"/>
            <p:cNvSpPr>
              <a:spLocks noChangeArrowheads="1"/>
            </p:cNvSpPr>
            <p:nvPr>
              <p:custDataLst>
                <p:tags r:id="rId2"/>
              </p:custDataLst>
            </p:nvPr>
          </p:nvSpPr>
          <p:spPr bwMode="gray">
            <a:xfrm>
              <a:off x="7007834" y="4160639"/>
              <a:ext cx="1633246" cy="355600"/>
            </a:xfrm>
            <a:prstGeom prst="rect">
              <a:avLst/>
            </a:prstGeom>
            <a:noFill/>
            <a:ln w="9525" algn="ctr">
              <a:noFill/>
              <a:miter lim="800000"/>
              <a:headEnd/>
              <a:tailEnd/>
            </a:ln>
          </p:spPr>
          <p:txBody>
            <a:bodyPr wrap="none" lIns="90000" tIns="46038" rIns="90000" bIns="46038" anchor="ctr"/>
            <a:lstStyle/>
            <a:p>
              <a:pPr defTabSz="214313">
                <a:spcBef>
                  <a:spcPct val="20000"/>
                </a:spcBef>
                <a:buClr>
                  <a:srgbClr val="FFD200"/>
                </a:buClr>
                <a:buSzPct val="75000"/>
                <a:defRPr/>
              </a:pPr>
              <a:r>
                <a:rPr lang="sv-SE" sz="1200" kern="0" dirty="0">
                  <a:solidFill>
                    <a:schemeClr val="bg1"/>
                  </a:solidFill>
                </a:rPr>
                <a:t>Beställaren</a:t>
              </a:r>
            </a:p>
          </p:txBody>
        </p:sp>
        <p:sp>
          <p:nvSpPr>
            <p:cNvPr id="21" name="Rectangle 3"/>
            <p:cNvSpPr>
              <a:spLocks noChangeArrowheads="1"/>
            </p:cNvSpPr>
            <p:nvPr>
              <p:custDataLst>
                <p:tags r:id="rId3"/>
              </p:custDataLst>
            </p:nvPr>
          </p:nvSpPr>
          <p:spPr bwMode="gray">
            <a:xfrm>
              <a:off x="6313004" y="4160639"/>
              <a:ext cx="381000" cy="354013"/>
            </a:xfrm>
            <a:prstGeom prst="rect">
              <a:avLst/>
            </a:prstGeom>
            <a:solidFill>
              <a:schemeClr val="bg1">
                <a:lumMod val="65000"/>
              </a:schemeClr>
            </a:solidFill>
            <a:ln w="9525" algn="ctr">
              <a:noFill/>
              <a:miter lim="800000"/>
              <a:headEnd/>
              <a:tailEnd/>
            </a:ln>
          </p:spPr>
          <p:txBody>
            <a:bodyPr wrap="none" lIns="0" tIns="0" rIns="0" bIns="0" anchor="ctr"/>
            <a:lstStyle/>
            <a:p>
              <a:pPr algn="ctr" eaLnBrk="0" hangingPunct="0">
                <a:buClr>
                  <a:srgbClr val="00A28A"/>
                </a:buClr>
                <a:defRPr/>
              </a:pPr>
              <a:r>
                <a:rPr lang="sv-SE" sz="1400" kern="0" dirty="0">
                  <a:solidFill>
                    <a:schemeClr val="tx2"/>
                  </a:solidFill>
                  <a:cs typeface="Arial" pitchFamily="34" charset="0"/>
                </a:rPr>
                <a:t>2</a:t>
              </a:r>
            </a:p>
          </p:txBody>
        </p:sp>
        <p:sp>
          <p:nvSpPr>
            <p:cNvPr id="22" name="Rectangle 3"/>
            <p:cNvSpPr>
              <a:spLocks noChangeArrowheads="1"/>
            </p:cNvSpPr>
            <p:nvPr>
              <p:custDataLst>
                <p:tags r:id="rId4"/>
              </p:custDataLst>
            </p:nvPr>
          </p:nvSpPr>
          <p:spPr bwMode="gray">
            <a:xfrm>
              <a:off x="6313004" y="3579104"/>
              <a:ext cx="381000" cy="354012"/>
            </a:xfrm>
            <a:prstGeom prst="rect">
              <a:avLst/>
            </a:prstGeom>
            <a:solidFill>
              <a:schemeClr val="bg1">
                <a:lumMod val="65000"/>
              </a:schemeClr>
            </a:solidFill>
            <a:ln w="9525" algn="ctr">
              <a:noFill/>
              <a:miter lim="800000"/>
              <a:headEnd/>
              <a:tailEnd/>
            </a:ln>
          </p:spPr>
          <p:txBody>
            <a:bodyPr wrap="none" lIns="0" tIns="0" rIns="0" bIns="0" anchor="ctr"/>
            <a:lstStyle/>
            <a:p>
              <a:pPr algn="ctr" eaLnBrk="0" hangingPunct="0">
                <a:buClr>
                  <a:srgbClr val="00A28A"/>
                </a:buClr>
                <a:buFont typeface="Times" pitchFamily="18" charset="0"/>
                <a:buNone/>
              </a:pPr>
              <a:r>
                <a:rPr lang="sv-SE" sz="1400" dirty="0">
                  <a:solidFill>
                    <a:schemeClr val="tx2"/>
                  </a:solidFill>
                  <a:cs typeface="Arial" pitchFamily="34" charset="0"/>
                </a:rPr>
                <a:t>1</a:t>
              </a:r>
            </a:p>
          </p:txBody>
        </p:sp>
        <p:sp>
          <p:nvSpPr>
            <p:cNvPr id="23" name="Rectangle 4"/>
            <p:cNvSpPr>
              <a:spLocks noChangeArrowheads="1"/>
            </p:cNvSpPr>
            <p:nvPr>
              <p:custDataLst>
                <p:tags r:id="rId5"/>
              </p:custDataLst>
            </p:nvPr>
          </p:nvSpPr>
          <p:spPr bwMode="gray">
            <a:xfrm>
              <a:off x="7007834" y="3579104"/>
              <a:ext cx="1633246" cy="354013"/>
            </a:xfrm>
            <a:prstGeom prst="rect">
              <a:avLst/>
            </a:prstGeom>
            <a:noFill/>
            <a:ln w="9525" algn="ctr">
              <a:noFill/>
              <a:miter lim="800000"/>
              <a:headEnd/>
              <a:tailEnd/>
            </a:ln>
          </p:spPr>
          <p:txBody>
            <a:bodyPr wrap="none" lIns="90000" tIns="46038" rIns="90000" bIns="46038" anchor="ctr"/>
            <a:lstStyle/>
            <a:p>
              <a:pPr defTabSz="214313">
                <a:spcBef>
                  <a:spcPct val="20000"/>
                </a:spcBef>
                <a:buClr>
                  <a:srgbClr val="FFD200"/>
                </a:buClr>
                <a:buSzPct val="75000"/>
                <a:defRPr/>
              </a:pPr>
              <a:r>
                <a:rPr lang="sv-SE" sz="1200" kern="0" dirty="0">
                  <a:solidFill>
                    <a:schemeClr val="bg1"/>
                  </a:solidFill>
                </a:rPr>
                <a:t>Leverantörsregister</a:t>
              </a:r>
            </a:p>
          </p:txBody>
        </p:sp>
        <p:sp>
          <p:nvSpPr>
            <p:cNvPr id="24" name="Rectangle 8"/>
            <p:cNvSpPr>
              <a:spLocks noChangeArrowheads="1"/>
            </p:cNvSpPr>
            <p:nvPr>
              <p:custDataLst>
                <p:tags r:id="rId6"/>
              </p:custDataLst>
            </p:nvPr>
          </p:nvSpPr>
          <p:spPr bwMode="gray">
            <a:xfrm>
              <a:off x="7007834" y="4742175"/>
              <a:ext cx="1633246" cy="355600"/>
            </a:xfrm>
            <a:prstGeom prst="rect">
              <a:avLst/>
            </a:prstGeom>
            <a:noFill/>
            <a:ln w="9525" algn="ctr">
              <a:noFill/>
              <a:miter lim="800000"/>
              <a:headEnd/>
              <a:tailEnd/>
            </a:ln>
          </p:spPr>
          <p:txBody>
            <a:bodyPr wrap="none" lIns="90000" tIns="46038" rIns="90000" bIns="46038" anchor="ctr"/>
            <a:lstStyle/>
            <a:p>
              <a:pPr defTabSz="214313">
                <a:spcBef>
                  <a:spcPct val="20000"/>
                </a:spcBef>
                <a:buClr>
                  <a:srgbClr val="FFD200"/>
                </a:buClr>
                <a:buSzPct val="75000"/>
                <a:defRPr/>
              </a:pPr>
              <a:r>
                <a:rPr lang="sv-SE" sz="1200" kern="0" dirty="0">
                  <a:solidFill>
                    <a:schemeClr val="bg1"/>
                  </a:solidFill>
                </a:rPr>
                <a:t>Leverantörsreskontra</a:t>
              </a:r>
            </a:p>
          </p:txBody>
        </p:sp>
      </p:grpSp>
      <p:grpSp>
        <p:nvGrpSpPr>
          <p:cNvPr id="27" name="Group 26"/>
          <p:cNvGrpSpPr/>
          <p:nvPr/>
        </p:nvGrpSpPr>
        <p:grpSpPr>
          <a:xfrm>
            <a:off x="7783378" y="2990044"/>
            <a:ext cx="2704199" cy="2469248"/>
            <a:chOff x="1187533" y="1977514"/>
            <a:chExt cx="3019426" cy="2752722"/>
          </a:xfrm>
        </p:grpSpPr>
        <p:sp>
          <p:nvSpPr>
            <p:cNvPr id="28" name="Freeform 3"/>
            <p:cNvSpPr>
              <a:spLocks/>
            </p:cNvSpPr>
            <p:nvPr/>
          </p:nvSpPr>
          <p:spPr bwMode="gray">
            <a:xfrm>
              <a:off x="1187533" y="1977514"/>
              <a:ext cx="1719262" cy="1719263"/>
            </a:xfrm>
            <a:custGeom>
              <a:avLst/>
              <a:gdLst/>
              <a:ahLst/>
              <a:cxnLst>
                <a:cxn ang="0">
                  <a:pos x="3" y="649"/>
                </a:cxn>
                <a:cxn ang="0">
                  <a:pos x="14" y="577"/>
                </a:cxn>
                <a:cxn ang="0">
                  <a:pos x="33" y="508"/>
                </a:cxn>
                <a:cxn ang="0">
                  <a:pos x="71" y="410"/>
                </a:cxn>
                <a:cxn ang="0">
                  <a:pos x="105" y="349"/>
                </a:cxn>
                <a:cxn ang="0">
                  <a:pos x="165" y="264"/>
                </a:cxn>
                <a:cxn ang="0">
                  <a:pos x="237" y="189"/>
                </a:cxn>
                <a:cxn ang="0">
                  <a:pos x="319" y="124"/>
                </a:cxn>
                <a:cxn ang="0">
                  <a:pos x="379" y="88"/>
                </a:cxn>
                <a:cxn ang="0">
                  <a:pos x="457" y="50"/>
                </a:cxn>
                <a:cxn ang="0">
                  <a:pos x="542" y="24"/>
                </a:cxn>
                <a:cxn ang="0">
                  <a:pos x="596" y="11"/>
                </a:cxn>
                <a:cxn ang="0">
                  <a:pos x="649" y="3"/>
                </a:cxn>
                <a:cxn ang="0">
                  <a:pos x="704" y="0"/>
                </a:cxn>
                <a:cxn ang="0">
                  <a:pos x="797" y="3"/>
                </a:cxn>
                <a:cxn ang="0">
                  <a:pos x="869" y="14"/>
                </a:cxn>
                <a:cxn ang="0">
                  <a:pos x="938" y="33"/>
                </a:cxn>
                <a:cxn ang="0">
                  <a:pos x="1037" y="71"/>
                </a:cxn>
                <a:cxn ang="0">
                  <a:pos x="1099" y="105"/>
                </a:cxn>
                <a:cxn ang="0">
                  <a:pos x="1184" y="165"/>
                </a:cxn>
                <a:cxn ang="0">
                  <a:pos x="1259" y="237"/>
                </a:cxn>
                <a:cxn ang="0">
                  <a:pos x="1323" y="319"/>
                </a:cxn>
                <a:cxn ang="0">
                  <a:pos x="1360" y="379"/>
                </a:cxn>
                <a:cxn ang="0">
                  <a:pos x="1396" y="457"/>
                </a:cxn>
                <a:cxn ang="0">
                  <a:pos x="1424" y="542"/>
                </a:cxn>
                <a:cxn ang="0">
                  <a:pos x="1435" y="596"/>
                </a:cxn>
                <a:cxn ang="0">
                  <a:pos x="1443" y="649"/>
                </a:cxn>
                <a:cxn ang="0">
                  <a:pos x="1446" y="704"/>
                </a:cxn>
                <a:cxn ang="0">
                  <a:pos x="1443" y="797"/>
                </a:cxn>
                <a:cxn ang="0">
                  <a:pos x="1432" y="869"/>
                </a:cxn>
                <a:cxn ang="0">
                  <a:pos x="1413" y="938"/>
                </a:cxn>
                <a:cxn ang="0">
                  <a:pos x="1375" y="1038"/>
                </a:cxn>
                <a:cxn ang="0">
                  <a:pos x="1342" y="1099"/>
                </a:cxn>
                <a:cxn ang="0">
                  <a:pos x="1281" y="1184"/>
                </a:cxn>
                <a:cxn ang="0">
                  <a:pos x="1209" y="1259"/>
                </a:cxn>
                <a:cxn ang="0">
                  <a:pos x="1127" y="1324"/>
                </a:cxn>
                <a:cxn ang="0">
                  <a:pos x="1067" y="1360"/>
                </a:cxn>
                <a:cxn ang="0">
                  <a:pos x="989" y="1396"/>
                </a:cxn>
                <a:cxn ang="0">
                  <a:pos x="904" y="1424"/>
                </a:cxn>
                <a:cxn ang="0">
                  <a:pos x="852" y="1435"/>
                </a:cxn>
                <a:cxn ang="0">
                  <a:pos x="797" y="1443"/>
                </a:cxn>
                <a:cxn ang="0">
                  <a:pos x="742" y="1446"/>
                </a:cxn>
                <a:cxn ang="0">
                  <a:pos x="649" y="1443"/>
                </a:cxn>
                <a:cxn ang="0">
                  <a:pos x="577" y="1432"/>
                </a:cxn>
                <a:cxn ang="0">
                  <a:pos x="508" y="1413"/>
                </a:cxn>
                <a:cxn ang="0">
                  <a:pos x="410" y="1376"/>
                </a:cxn>
                <a:cxn ang="0">
                  <a:pos x="349" y="1342"/>
                </a:cxn>
                <a:cxn ang="0">
                  <a:pos x="264" y="1281"/>
                </a:cxn>
                <a:cxn ang="0">
                  <a:pos x="189" y="1209"/>
                </a:cxn>
                <a:cxn ang="0">
                  <a:pos x="124" y="1127"/>
                </a:cxn>
                <a:cxn ang="0">
                  <a:pos x="88" y="1067"/>
                </a:cxn>
                <a:cxn ang="0">
                  <a:pos x="50" y="989"/>
                </a:cxn>
                <a:cxn ang="0">
                  <a:pos x="24" y="904"/>
                </a:cxn>
                <a:cxn ang="0">
                  <a:pos x="11" y="852"/>
                </a:cxn>
                <a:cxn ang="0">
                  <a:pos x="3" y="797"/>
                </a:cxn>
                <a:cxn ang="0">
                  <a:pos x="0" y="742"/>
                </a:cxn>
              </a:cxnLst>
              <a:rect l="0" t="0" r="r" b="b"/>
              <a:pathLst>
                <a:path w="1446" h="1446">
                  <a:moveTo>
                    <a:pt x="0" y="723"/>
                  </a:moveTo>
                  <a:lnTo>
                    <a:pt x="2" y="685"/>
                  </a:lnTo>
                  <a:lnTo>
                    <a:pt x="3" y="649"/>
                  </a:lnTo>
                  <a:lnTo>
                    <a:pt x="6" y="632"/>
                  </a:lnTo>
                  <a:lnTo>
                    <a:pt x="8" y="613"/>
                  </a:lnTo>
                  <a:lnTo>
                    <a:pt x="14" y="577"/>
                  </a:lnTo>
                  <a:lnTo>
                    <a:pt x="19" y="560"/>
                  </a:lnTo>
                  <a:lnTo>
                    <a:pt x="24" y="542"/>
                  </a:lnTo>
                  <a:lnTo>
                    <a:pt x="33" y="508"/>
                  </a:lnTo>
                  <a:lnTo>
                    <a:pt x="44" y="475"/>
                  </a:lnTo>
                  <a:lnTo>
                    <a:pt x="57" y="442"/>
                  </a:lnTo>
                  <a:lnTo>
                    <a:pt x="71" y="410"/>
                  </a:lnTo>
                  <a:lnTo>
                    <a:pt x="79" y="395"/>
                  </a:lnTo>
                  <a:lnTo>
                    <a:pt x="88" y="379"/>
                  </a:lnTo>
                  <a:lnTo>
                    <a:pt x="105" y="349"/>
                  </a:lnTo>
                  <a:lnTo>
                    <a:pt x="124" y="319"/>
                  </a:lnTo>
                  <a:lnTo>
                    <a:pt x="145" y="291"/>
                  </a:lnTo>
                  <a:lnTo>
                    <a:pt x="165" y="264"/>
                  </a:lnTo>
                  <a:lnTo>
                    <a:pt x="189" y="237"/>
                  </a:lnTo>
                  <a:lnTo>
                    <a:pt x="212" y="212"/>
                  </a:lnTo>
                  <a:lnTo>
                    <a:pt x="237" y="189"/>
                  </a:lnTo>
                  <a:lnTo>
                    <a:pt x="264" y="165"/>
                  </a:lnTo>
                  <a:lnTo>
                    <a:pt x="291" y="145"/>
                  </a:lnTo>
                  <a:lnTo>
                    <a:pt x="319" y="124"/>
                  </a:lnTo>
                  <a:lnTo>
                    <a:pt x="333" y="115"/>
                  </a:lnTo>
                  <a:lnTo>
                    <a:pt x="349" y="105"/>
                  </a:lnTo>
                  <a:lnTo>
                    <a:pt x="379" y="88"/>
                  </a:lnTo>
                  <a:lnTo>
                    <a:pt x="410" y="71"/>
                  </a:lnTo>
                  <a:lnTo>
                    <a:pt x="442" y="57"/>
                  </a:lnTo>
                  <a:lnTo>
                    <a:pt x="457" y="50"/>
                  </a:lnTo>
                  <a:lnTo>
                    <a:pt x="475" y="44"/>
                  </a:lnTo>
                  <a:lnTo>
                    <a:pt x="508" y="33"/>
                  </a:lnTo>
                  <a:lnTo>
                    <a:pt x="542" y="24"/>
                  </a:lnTo>
                  <a:lnTo>
                    <a:pt x="560" y="19"/>
                  </a:lnTo>
                  <a:lnTo>
                    <a:pt x="577" y="14"/>
                  </a:lnTo>
                  <a:lnTo>
                    <a:pt x="596" y="11"/>
                  </a:lnTo>
                  <a:lnTo>
                    <a:pt x="613" y="8"/>
                  </a:lnTo>
                  <a:lnTo>
                    <a:pt x="632" y="6"/>
                  </a:lnTo>
                  <a:lnTo>
                    <a:pt x="649" y="3"/>
                  </a:lnTo>
                  <a:lnTo>
                    <a:pt x="668" y="2"/>
                  </a:lnTo>
                  <a:lnTo>
                    <a:pt x="685" y="2"/>
                  </a:lnTo>
                  <a:lnTo>
                    <a:pt x="704" y="0"/>
                  </a:lnTo>
                  <a:lnTo>
                    <a:pt x="723" y="0"/>
                  </a:lnTo>
                  <a:lnTo>
                    <a:pt x="761" y="2"/>
                  </a:lnTo>
                  <a:lnTo>
                    <a:pt x="797" y="3"/>
                  </a:lnTo>
                  <a:lnTo>
                    <a:pt x="816" y="6"/>
                  </a:lnTo>
                  <a:lnTo>
                    <a:pt x="833" y="8"/>
                  </a:lnTo>
                  <a:lnTo>
                    <a:pt x="869" y="14"/>
                  </a:lnTo>
                  <a:lnTo>
                    <a:pt x="886" y="19"/>
                  </a:lnTo>
                  <a:lnTo>
                    <a:pt x="904" y="24"/>
                  </a:lnTo>
                  <a:lnTo>
                    <a:pt x="938" y="33"/>
                  </a:lnTo>
                  <a:lnTo>
                    <a:pt x="971" y="44"/>
                  </a:lnTo>
                  <a:lnTo>
                    <a:pt x="1004" y="57"/>
                  </a:lnTo>
                  <a:lnTo>
                    <a:pt x="1037" y="71"/>
                  </a:lnTo>
                  <a:lnTo>
                    <a:pt x="1053" y="79"/>
                  </a:lnTo>
                  <a:lnTo>
                    <a:pt x="1067" y="88"/>
                  </a:lnTo>
                  <a:lnTo>
                    <a:pt x="1099" y="105"/>
                  </a:lnTo>
                  <a:lnTo>
                    <a:pt x="1127" y="124"/>
                  </a:lnTo>
                  <a:lnTo>
                    <a:pt x="1155" y="145"/>
                  </a:lnTo>
                  <a:lnTo>
                    <a:pt x="1184" y="165"/>
                  </a:lnTo>
                  <a:lnTo>
                    <a:pt x="1209" y="189"/>
                  </a:lnTo>
                  <a:lnTo>
                    <a:pt x="1234" y="212"/>
                  </a:lnTo>
                  <a:lnTo>
                    <a:pt x="1259" y="237"/>
                  </a:lnTo>
                  <a:lnTo>
                    <a:pt x="1281" y="264"/>
                  </a:lnTo>
                  <a:lnTo>
                    <a:pt x="1303" y="291"/>
                  </a:lnTo>
                  <a:lnTo>
                    <a:pt x="1323" y="319"/>
                  </a:lnTo>
                  <a:lnTo>
                    <a:pt x="1333" y="333"/>
                  </a:lnTo>
                  <a:lnTo>
                    <a:pt x="1342" y="349"/>
                  </a:lnTo>
                  <a:lnTo>
                    <a:pt x="1360" y="379"/>
                  </a:lnTo>
                  <a:lnTo>
                    <a:pt x="1375" y="410"/>
                  </a:lnTo>
                  <a:lnTo>
                    <a:pt x="1389" y="442"/>
                  </a:lnTo>
                  <a:lnTo>
                    <a:pt x="1396" y="457"/>
                  </a:lnTo>
                  <a:lnTo>
                    <a:pt x="1402" y="475"/>
                  </a:lnTo>
                  <a:lnTo>
                    <a:pt x="1413" y="508"/>
                  </a:lnTo>
                  <a:lnTo>
                    <a:pt x="1424" y="542"/>
                  </a:lnTo>
                  <a:lnTo>
                    <a:pt x="1427" y="560"/>
                  </a:lnTo>
                  <a:lnTo>
                    <a:pt x="1432" y="577"/>
                  </a:lnTo>
                  <a:lnTo>
                    <a:pt x="1435" y="596"/>
                  </a:lnTo>
                  <a:lnTo>
                    <a:pt x="1438" y="613"/>
                  </a:lnTo>
                  <a:lnTo>
                    <a:pt x="1440" y="632"/>
                  </a:lnTo>
                  <a:lnTo>
                    <a:pt x="1443" y="649"/>
                  </a:lnTo>
                  <a:lnTo>
                    <a:pt x="1444" y="668"/>
                  </a:lnTo>
                  <a:lnTo>
                    <a:pt x="1446" y="685"/>
                  </a:lnTo>
                  <a:lnTo>
                    <a:pt x="1446" y="704"/>
                  </a:lnTo>
                  <a:lnTo>
                    <a:pt x="1446" y="723"/>
                  </a:lnTo>
                  <a:lnTo>
                    <a:pt x="1446" y="761"/>
                  </a:lnTo>
                  <a:lnTo>
                    <a:pt x="1443" y="797"/>
                  </a:lnTo>
                  <a:lnTo>
                    <a:pt x="1440" y="816"/>
                  </a:lnTo>
                  <a:lnTo>
                    <a:pt x="1438" y="833"/>
                  </a:lnTo>
                  <a:lnTo>
                    <a:pt x="1432" y="869"/>
                  </a:lnTo>
                  <a:lnTo>
                    <a:pt x="1427" y="887"/>
                  </a:lnTo>
                  <a:lnTo>
                    <a:pt x="1424" y="904"/>
                  </a:lnTo>
                  <a:lnTo>
                    <a:pt x="1413" y="938"/>
                  </a:lnTo>
                  <a:lnTo>
                    <a:pt x="1402" y="972"/>
                  </a:lnTo>
                  <a:lnTo>
                    <a:pt x="1389" y="1005"/>
                  </a:lnTo>
                  <a:lnTo>
                    <a:pt x="1375" y="1038"/>
                  </a:lnTo>
                  <a:lnTo>
                    <a:pt x="1367" y="1053"/>
                  </a:lnTo>
                  <a:lnTo>
                    <a:pt x="1360" y="1067"/>
                  </a:lnTo>
                  <a:lnTo>
                    <a:pt x="1342" y="1099"/>
                  </a:lnTo>
                  <a:lnTo>
                    <a:pt x="1323" y="1127"/>
                  </a:lnTo>
                  <a:lnTo>
                    <a:pt x="1303" y="1155"/>
                  </a:lnTo>
                  <a:lnTo>
                    <a:pt x="1281" y="1184"/>
                  </a:lnTo>
                  <a:lnTo>
                    <a:pt x="1259" y="1209"/>
                  </a:lnTo>
                  <a:lnTo>
                    <a:pt x="1234" y="1234"/>
                  </a:lnTo>
                  <a:lnTo>
                    <a:pt x="1209" y="1259"/>
                  </a:lnTo>
                  <a:lnTo>
                    <a:pt x="1184" y="1281"/>
                  </a:lnTo>
                  <a:lnTo>
                    <a:pt x="1155" y="1303"/>
                  </a:lnTo>
                  <a:lnTo>
                    <a:pt x="1127" y="1324"/>
                  </a:lnTo>
                  <a:lnTo>
                    <a:pt x="1113" y="1333"/>
                  </a:lnTo>
                  <a:lnTo>
                    <a:pt x="1099" y="1342"/>
                  </a:lnTo>
                  <a:lnTo>
                    <a:pt x="1067" y="1360"/>
                  </a:lnTo>
                  <a:lnTo>
                    <a:pt x="1037" y="1376"/>
                  </a:lnTo>
                  <a:lnTo>
                    <a:pt x="1004" y="1390"/>
                  </a:lnTo>
                  <a:lnTo>
                    <a:pt x="989" y="1396"/>
                  </a:lnTo>
                  <a:lnTo>
                    <a:pt x="971" y="1402"/>
                  </a:lnTo>
                  <a:lnTo>
                    <a:pt x="938" y="1413"/>
                  </a:lnTo>
                  <a:lnTo>
                    <a:pt x="904" y="1424"/>
                  </a:lnTo>
                  <a:lnTo>
                    <a:pt x="886" y="1427"/>
                  </a:lnTo>
                  <a:lnTo>
                    <a:pt x="869" y="1432"/>
                  </a:lnTo>
                  <a:lnTo>
                    <a:pt x="852" y="1435"/>
                  </a:lnTo>
                  <a:lnTo>
                    <a:pt x="833" y="1438"/>
                  </a:lnTo>
                  <a:lnTo>
                    <a:pt x="816" y="1440"/>
                  </a:lnTo>
                  <a:lnTo>
                    <a:pt x="797" y="1443"/>
                  </a:lnTo>
                  <a:lnTo>
                    <a:pt x="780" y="1445"/>
                  </a:lnTo>
                  <a:lnTo>
                    <a:pt x="761" y="1446"/>
                  </a:lnTo>
                  <a:lnTo>
                    <a:pt x="742" y="1446"/>
                  </a:lnTo>
                  <a:lnTo>
                    <a:pt x="723" y="1446"/>
                  </a:lnTo>
                  <a:lnTo>
                    <a:pt x="685" y="1446"/>
                  </a:lnTo>
                  <a:lnTo>
                    <a:pt x="649" y="1443"/>
                  </a:lnTo>
                  <a:lnTo>
                    <a:pt x="632" y="1440"/>
                  </a:lnTo>
                  <a:lnTo>
                    <a:pt x="613" y="1438"/>
                  </a:lnTo>
                  <a:lnTo>
                    <a:pt x="577" y="1432"/>
                  </a:lnTo>
                  <a:lnTo>
                    <a:pt x="560" y="1427"/>
                  </a:lnTo>
                  <a:lnTo>
                    <a:pt x="542" y="1424"/>
                  </a:lnTo>
                  <a:lnTo>
                    <a:pt x="508" y="1413"/>
                  </a:lnTo>
                  <a:lnTo>
                    <a:pt x="475" y="1402"/>
                  </a:lnTo>
                  <a:lnTo>
                    <a:pt x="442" y="1390"/>
                  </a:lnTo>
                  <a:lnTo>
                    <a:pt x="410" y="1376"/>
                  </a:lnTo>
                  <a:lnTo>
                    <a:pt x="395" y="1368"/>
                  </a:lnTo>
                  <a:lnTo>
                    <a:pt x="379" y="1360"/>
                  </a:lnTo>
                  <a:lnTo>
                    <a:pt x="349" y="1342"/>
                  </a:lnTo>
                  <a:lnTo>
                    <a:pt x="319" y="1324"/>
                  </a:lnTo>
                  <a:lnTo>
                    <a:pt x="291" y="1303"/>
                  </a:lnTo>
                  <a:lnTo>
                    <a:pt x="264" y="1281"/>
                  </a:lnTo>
                  <a:lnTo>
                    <a:pt x="237" y="1259"/>
                  </a:lnTo>
                  <a:lnTo>
                    <a:pt x="212" y="1234"/>
                  </a:lnTo>
                  <a:lnTo>
                    <a:pt x="189" y="1209"/>
                  </a:lnTo>
                  <a:lnTo>
                    <a:pt x="165" y="1184"/>
                  </a:lnTo>
                  <a:lnTo>
                    <a:pt x="145" y="1155"/>
                  </a:lnTo>
                  <a:lnTo>
                    <a:pt x="124" y="1127"/>
                  </a:lnTo>
                  <a:lnTo>
                    <a:pt x="115" y="1113"/>
                  </a:lnTo>
                  <a:lnTo>
                    <a:pt x="105" y="1099"/>
                  </a:lnTo>
                  <a:lnTo>
                    <a:pt x="88" y="1067"/>
                  </a:lnTo>
                  <a:lnTo>
                    <a:pt x="71" y="1038"/>
                  </a:lnTo>
                  <a:lnTo>
                    <a:pt x="57" y="1005"/>
                  </a:lnTo>
                  <a:lnTo>
                    <a:pt x="50" y="989"/>
                  </a:lnTo>
                  <a:lnTo>
                    <a:pt x="44" y="972"/>
                  </a:lnTo>
                  <a:lnTo>
                    <a:pt x="33" y="938"/>
                  </a:lnTo>
                  <a:lnTo>
                    <a:pt x="24" y="904"/>
                  </a:lnTo>
                  <a:lnTo>
                    <a:pt x="19" y="887"/>
                  </a:lnTo>
                  <a:lnTo>
                    <a:pt x="14" y="869"/>
                  </a:lnTo>
                  <a:lnTo>
                    <a:pt x="11" y="852"/>
                  </a:lnTo>
                  <a:lnTo>
                    <a:pt x="8" y="833"/>
                  </a:lnTo>
                  <a:lnTo>
                    <a:pt x="6" y="816"/>
                  </a:lnTo>
                  <a:lnTo>
                    <a:pt x="3" y="797"/>
                  </a:lnTo>
                  <a:lnTo>
                    <a:pt x="2" y="780"/>
                  </a:lnTo>
                  <a:lnTo>
                    <a:pt x="2" y="761"/>
                  </a:lnTo>
                  <a:lnTo>
                    <a:pt x="0" y="742"/>
                  </a:lnTo>
                  <a:lnTo>
                    <a:pt x="0" y="723"/>
                  </a:lnTo>
                  <a:close/>
                </a:path>
              </a:pathLst>
            </a:custGeom>
            <a:solidFill>
              <a:srgbClr val="DDDDDD"/>
            </a:solidFill>
            <a:ln w="9525">
              <a:noFill/>
              <a:round/>
              <a:headEnd/>
              <a:tailEnd/>
            </a:ln>
          </p:spPr>
          <p:txBody>
            <a:bodyPr lIns="91392" tIns="45696" rIns="91392" bIns="45696"/>
            <a:lstStyle/>
            <a:p>
              <a:endParaRPr lang="en-US">
                <a:solidFill>
                  <a:schemeClr val="bg1"/>
                </a:solidFill>
              </a:endParaRPr>
            </a:p>
          </p:txBody>
        </p:sp>
        <p:sp>
          <p:nvSpPr>
            <p:cNvPr id="29" name="Freeform 4"/>
            <p:cNvSpPr>
              <a:spLocks/>
            </p:cNvSpPr>
            <p:nvPr/>
          </p:nvSpPr>
          <p:spPr bwMode="gray">
            <a:xfrm>
              <a:off x="2487695" y="1977514"/>
              <a:ext cx="1719264" cy="1719263"/>
            </a:xfrm>
            <a:custGeom>
              <a:avLst/>
              <a:gdLst/>
              <a:ahLst/>
              <a:cxnLst>
                <a:cxn ang="0">
                  <a:pos x="3" y="649"/>
                </a:cxn>
                <a:cxn ang="0">
                  <a:pos x="14" y="577"/>
                </a:cxn>
                <a:cxn ang="0">
                  <a:pos x="33" y="508"/>
                </a:cxn>
                <a:cxn ang="0">
                  <a:pos x="71" y="410"/>
                </a:cxn>
                <a:cxn ang="0">
                  <a:pos x="105" y="349"/>
                </a:cxn>
                <a:cxn ang="0">
                  <a:pos x="165" y="264"/>
                </a:cxn>
                <a:cxn ang="0">
                  <a:pos x="237" y="189"/>
                </a:cxn>
                <a:cxn ang="0">
                  <a:pos x="319" y="124"/>
                </a:cxn>
                <a:cxn ang="0">
                  <a:pos x="379" y="88"/>
                </a:cxn>
                <a:cxn ang="0">
                  <a:pos x="457" y="50"/>
                </a:cxn>
                <a:cxn ang="0">
                  <a:pos x="542" y="24"/>
                </a:cxn>
                <a:cxn ang="0">
                  <a:pos x="596" y="11"/>
                </a:cxn>
                <a:cxn ang="0">
                  <a:pos x="649" y="3"/>
                </a:cxn>
                <a:cxn ang="0">
                  <a:pos x="704" y="0"/>
                </a:cxn>
                <a:cxn ang="0">
                  <a:pos x="797" y="3"/>
                </a:cxn>
                <a:cxn ang="0">
                  <a:pos x="869" y="14"/>
                </a:cxn>
                <a:cxn ang="0">
                  <a:pos x="938" y="33"/>
                </a:cxn>
                <a:cxn ang="0">
                  <a:pos x="1037" y="71"/>
                </a:cxn>
                <a:cxn ang="0">
                  <a:pos x="1099" y="105"/>
                </a:cxn>
                <a:cxn ang="0">
                  <a:pos x="1184" y="165"/>
                </a:cxn>
                <a:cxn ang="0">
                  <a:pos x="1259" y="237"/>
                </a:cxn>
                <a:cxn ang="0">
                  <a:pos x="1323" y="319"/>
                </a:cxn>
                <a:cxn ang="0">
                  <a:pos x="1360" y="379"/>
                </a:cxn>
                <a:cxn ang="0">
                  <a:pos x="1396" y="457"/>
                </a:cxn>
                <a:cxn ang="0">
                  <a:pos x="1424" y="542"/>
                </a:cxn>
                <a:cxn ang="0">
                  <a:pos x="1435" y="596"/>
                </a:cxn>
                <a:cxn ang="0">
                  <a:pos x="1443" y="649"/>
                </a:cxn>
                <a:cxn ang="0">
                  <a:pos x="1446" y="704"/>
                </a:cxn>
                <a:cxn ang="0">
                  <a:pos x="1443" y="797"/>
                </a:cxn>
                <a:cxn ang="0">
                  <a:pos x="1432" y="869"/>
                </a:cxn>
                <a:cxn ang="0">
                  <a:pos x="1413" y="938"/>
                </a:cxn>
                <a:cxn ang="0">
                  <a:pos x="1375" y="1038"/>
                </a:cxn>
                <a:cxn ang="0">
                  <a:pos x="1342" y="1099"/>
                </a:cxn>
                <a:cxn ang="0">
                  <a:pos x="1281" y="1184"/>
                </a:cxn>
                <a:cxn ang="0">
                  <a:pos x="1209" y="1259"/>
                </a:cxn>
                <a:cxn ang="0">
                  <a:pos x="1127" y="1324"/>
                </a:cxn>
                <a:cxn ang="0">
                  <a:pos x="1067" y="1360"/>
                </a:cxn>
                <a:cxn ang="0">
                  <a:pos x="989" y="1396"/>
                </a:cxn>
                <a:cxn ang="0">
                  <a:pos x="904" y="1424"/>
                </a:cxn>
                <a:cxn ang="0">
                  <a:pos x="852" y="1435"/>
                </a:cxn>
                <a:cxn ang="0">
                  <a:pos x="797" y="1443"/>
                </a:cxn>
                <a:cxn ang="0">
                  <a:pos x="742" y="1446"/>
                </a:cxn>
                <a:cxn ang="0">
                  <a:pos x="649" y="1443"/>
                </a:cxn>
                <a:cxn ang="0">
                  <a:pos x="577" y="1432"/>
                </a:cxn>
                <a:cxn ang="0">
                  <a:pos x="508" y="1413"/>
                </a:cxn>
                <a:cxn ang="0">
                  <a:pos x="410" y="1376"/>
                </a:cxn>
                <a:cxn ang="0">
                  <a:pos x="349" y="1342"/>
                </a:cxn>
                <a:cxn ang="0">
                  <a:pos x="264" y="1281"/>
                </a:cxn>
                <a:cxn ang="0">
                  <a:pos x="189" y="1209"/>
                </a:cxn>
                <a:cxn ang="0">
                  <a:pos x="124" y="1127"/>
                </a:cxn>
                <a:cxn ang="0">
                  <a:pos x="88" y="1067"/>
                </a:cxn>
                <a:cxn ang="0">
                  <a:pos x="50" y="989"/>
                </a:cxn>
                <a:cxn ang="0">
                  <a:pos x="24" y="904"/>
                </a:cxn>
                <a:cxn ang="0">
                  <a:pos x="11" y="852"/>
                </a:cxn>
                <a:cxn ang="0">
                  <a:pos x="3" y="797"/>
                </a:cxn>
                <a:cxn ang="0">
                  <a:pos x="0" y="742"/>
                </a:cxn>
              </a:cxnLst>
              <a:rect l="0" t="0" r="r" b="b"/>
              <a:pathLst>
                <a:path w="1446" h="1446">
                  <a:moveTo>
                    <a:pt x="0" y="723"/>
                  </a:moveTo>
                  <a:lnTo>
                    <a:pt x="2" y="685"/>
                  </a:lnTo>
                  <a:lnTo>
                    <a:pt x="3" y="649"/>
                  </a:lnTo>
                  <a:lnTo>
                    <a:pt x="6" y="632"/>
                  </a:lnTo>
                  <a:lnTo>
                    <a:pt x="8" y="613"/>
                  </a:lnTo>
                  <a:lnTo>
                    <a:pt x="14" y="577"/>
                  </a:lnTo>
                  <a:lnTo>
                    <a:pt x="19" y="560"/>
                  </a:lnTo>
                  <a:lnTo>
                    <a:pt x="24" y="542"/>
                  </a:lnTo>
                  <a:lnTo>
                    <a:pt x="33" y="508"/>
                  </a:lnTo>
                  <a:lnTo>
                    <a:pt x="44" y="475"/>
                  </a:lnTo>
                  <a:lnTo>
                    <a:pt x="57" y="442"/>
                  </a:lnTo>
                  <a:lnTo>
                    <a:pt x="71" y="410"/>
                  </a:lnTo>
                  <a:lnTo>
                    <a:pt x="79" y="395"/>
                  </a:lnTo>
                  <a:lnTo>
                    <a:pt x="88" y="379"/>
                  </a:lnTo>
                  <a:lnTo>
                    <a:pt x="105" y="349"/>
                  </a:lnTo>
                  <a:lnTo>
                    <a:pt x="124" y="319"/>
                  </a:lnTo>
                  <a:lnTo>
                    <a:pt x="145" y="291"/>
                  </a:lnTo>
                  <a:lnTo>
                    <a:pt x="165" y="264"/>
                  </a:lnTo>
                  <a:lnTo>
                    <a:pt x="189" y="237"/>
                  </a:lnTo>
                  <a:lnTo>
                    <a:pt x="212" y="212"/>
                  </a:lnTo>
                  <a:lnTo>
                    <a:pt x="237" y="189"/>
                  </a:lnTo>
                  <a:lnTo>
                    <a:pt x="264" y="165"/>
                  </a:lnTo>
                  <a:lnTo>
                    <a:pt x="291" y="145"/>
                  </a:lnTo>
                  <a:lnTo>
                    <a:pt x="319" y="124"/>
                  </a:lnTo>
                  <a:lnTo>
                    <a:pt x="333" y="115"/>
                  </a:lnTo>
                  <a:lnTo>
                    <a:pt x="349" y="105"/>
                  </a:lnTo>
                  <a:lnTo>
                    <a:pt x="379" y="88"/>
                  </a:lnTo>
                  <a:lnTo>
                    <a:pt x="410" y="71"/>
                  </a:lnTo>
                  <a:lnTo>
                    <a:pt x="442" y="57"/>
                  </a:lnTo>
                  <a:lnTo>
                    <a:pt x="457" y="50"/>
                  </a:lnTo>
                  <a:lnTo>
                    <a:pt x="475" y="44"/>
                  </a:lnTo>
                  <a:lnTo>
                    <a:pt x="508" y="33"/>
                  </a:lnTo>
                  <a:lnTo>
                    <a:pt x="542" y="24"/>
                  </a:lnTo>
                  <a:lnTo>
                    <a:pt x="560" y="19"/>
                  </a:lnTo>
                  <a:lnTo>
                    <a:pt x="577" y="14"/>
                  </a:lnTo>
                  <a:lnTo>
                    <a:pt x="596" y="11"/>
                  </a:lnTo>
                  <a:lnTo>
                    <a:pt x="613" y="8"/>
                  </a:lnTo>
                  <a:lnTo>
                    <a:pt x="632" y="6"/>
                  </a:lnTo>
                  <a:lnTo>
                    <a:pt x="649" y="3"/>
                  </a:lnTo>
                  <a:lnTo>
                    <a:pt x="668" y="2"/>
                  </a:lnTo>
                  <a:lnTo>
                    <a:pt x="685" y="2"/>
                  </a:lnTo>
                  <a:lnTo>
                    <a:pt x="704" y="0"/>
                  </a:lnTo>
                  <a:lnTo>
                    <a:pt x="723" y="0"/>
                  </a:lnTo>
                  <a:lnTo>
                    <a:pt x="761" y="2"/>
                  </a:lnTo>
                  <a:lnTo>
                    <a:pt x="797" y="3"/>
                  </a:lnTo>
                  <a:lnTo>
                    <a:pt x="816" y="6"/>
                  </a:lnTo>
                  <a:lnTo>
                    <a:pt x="833" y="8"/>
                  </a:lnTo>
                  <a:lnTo>
                    <a:pt x="869" y="14"/>
                  </a:lnTo>
                  <a:lnTo>
                    <a:pt x="886" y="19"/>
                  </a:lnTo>
                  <a:lnTo>
                    <a:pt x="904" y="24"/>
                  </a:lnTo>
                  <a:lnTo>
                    <a:pt x="938" y="33"/>
                  </a:lnTo>
                  <a:lnTo>
                    <a:pt x="971" y="44"/>
                  </a:lnTo>
                  <a:lnTo>
                    <a:pt x="1004" y="57"/>
                  </a:lnTo>
                  <a:lnTo>
                    <a:pt x="1037" y="71"/>
                  </a:lnTo>
                  <a:lnTo>
                    <a:pt x="1053" y="79"/>
                  </a:lnTo>
                  <a:lnTo>
                    <a:pt x="1067" y="88"/>
                  </a:lnTo>
                  <a:lnTo>
                    <a:pt x="1099" y="105"/>
                  </a:lnTo>
                  <a:lnTo>
                    <a:pt x="1127" y="124"/>
                  </a:lnTo>
                  <a:lnTo>
                    <a:pt x="1155" y="145"/>
                  </a:lnTo>
                  <a:lnTo>
                    <a:pt x="1184" y="165"/>
                  </a:lnTo>
                  <a:lnTo>
                    <a:pt x="1209" y="189"/>
                  </a:lnTo>
                  <a:lnTo>
                    <a:pt x="1234" y="212"/>
                  </a:lnTo>
                  <a:lnTo>
                    <a:pt x="1259" y="237"/>
                  </a:lnTo>
                  <a:lnTo>
                    <a:pt x="1281" y="264"/>
                  </a:lnTo>
                  <a:lnTo>
                    <a:pt x="1303" y="291"/>
                  </a:lnTo>
                  <a:lnTo>
                    <a:pt x="1323" y="319"/>
                  </a:lnTo>
                  <a:lnTo>
                    <a:pt x="1333" y="333"/>
                  </a:lnTo>
                  <a:lnTo>
                    <a:pt x="1342" y="349"/>
                  </a:lnTo>
                  <a:lnTo>
                    <a:pt x="1360" y="379"/>
                  </a:lnTo>
                  <a:lnTo>
                    <a:pt x="1375" y="410"/>
                  </a:lnTo>
                  <a:lnTo>
                    <a:pt x="1389" y="442"/>
                  </a:lnTo>
                  <a:lnTo>
                    <a:pt x="1396" y="457"/>
                  </a:lnTo>
                  <a:lnTo>
                    <a:pt x="1402" y="475"/>
                  </a:lnTo>
                  <a:lnTo>
                    <a:pt x="1413" y="508"/>
                  </a:lnTo>
                  <a:lnTo>
                    <a:pt x="1424" y="542"/>
                  </a:lnTo>
                  <a:lnTo>
                    <a:pt x="1427" y="560"/>
                  </a:lnTo>
                  <a:lnTo>
                    <a:pt x="1432" y="577"/>
                  </a:lnTo>
                  <a:lnTo>
                    <a:pt x="1435" y="596"/>
                  </a:lnTo>
                  <a:lnTo>
                    <a:pt x="1438" y="613"/>
                  </a:lnTo>
                  <a:lnTo>
                    <a:pt x="1440" y="632"/>
                  </a:lnTo>
                  <a:lnTo>
                    <a:pt x="1443" y="649"/>
                  </a:lnTo>
                  <a:lnTo>
                    <a:pt x="1444" y="668"/>
                  </a:lnTo>
                  <a:lnTo>
                    <a:pt x="1446" y="685"/>
                  </a:lnTo>
                  <a:lnTo>
                    <a:pt x="1446" y="704"/>
                  </a:lnTo>
                  <a:lnTo>
                    <a:pt x="1446" y="723"/>
                  </a:lnTo>
                  <a:lnTo>
                    <a:pt x="1446" y="761"/>
                  </a:lnTo>
                  <a:lnTo>
                    <a:pt x="1443" y="797"/>
                  </a:lnTo>
                  <a:lnTo>
                    <a:pt x="1440" y="816"/>
                  </a:lnTo>
                  <a:lnTo>
                    <a:pt x="1438" y="833"/>
                  </a:lnTo>
                  <a:lnTo>
                    <a:pt x="1432" y="869"/>
                  </a:lnTo>
                  <a:lnTo>
                    <a:pt x="1427" y="887"/>
                  </a:lnTo>
                  <a:lnTo>
                    <a:pt x="1424" y="904"/>
                  </a:lnTo>
                  <a:lnTo>
                    <a:pt x="1413" y="938"/>
                  </a:lnTo>
                  <a:lnTo>
                    <a:pt x="1402" y="972"/>
                  </a:lnTo>
                  <a:lnTo>
                    <a:pt x="1389" y="1005"/>
                  </a:lnTo>
                  <a:lnTo>
                    <a:pt x="1375" y="1038"/>
                  </a:lnTo>
                  <a:lnTo>
                    <a:pt x="1367" y="1053"/>
                  </a:lnTo>
                  <a:lnTo>
                    <a:pt x="1360" y="1067"/>
                  </a:lnTo>
                  <a:lnTo>
                    <a:pt x="1342" y="1099"/>
                  </a:lnTo>
                  <a:lnTo>
                    <a:pt x="1323" y="1127"/>
                  </a:lnTo>
                  <a:lnTo>
                    <a:pt x="1303" y="1155"/>
                  </a:lnTo>
                  <a:lnTo>
                    <a:pt x="1281" y="1184"/>
                  </a:lnTo>
                  <a:lnTo>
                    <a:pt x="1259" y="1209"/>
                  </a:lnTo>
                  <a:lnTo>
                    <a:pt x="1234" y="1234"/>
                  </a:lnTo>
                  <a:lnTo>
                    <a:pt x="1209" y="1259"/>
                  </a:lnTo>
                  <a:lnTo>
                    <a:pt x="1184" y="1281"/>
                  </a:lnTo>
                  <a:lnTo>
                    <a:pt x="1155" y="1303"/>
                  </a:lnTo>
                  <a:lnTo>
                    <a:pt x="1127" y="1324"/>
                  </a:lnTo>
                  <a:lnTo>
                    <a:pt x="1113" y="1333"/>
                  </a:lnTo>
                  <a:lnTo>
                    <a:pt x="1099" y="1342"/>
                  </a:lnTo>
                  <a:lnTo>
                    <a:pt x="1067" y="1360"/>
                  </a:lnTo>
                  <a:lnTo>
                    <a:pt x="1037" y="1376"/>
                  </a:lnTo>
                  <a:lnTo>
                    <a:pt x="1004" y="1390"/>
                  </a:lnTo>
                  <a:lnTo>
                    <a:pt x="989" y="1396"/>
                  </a:lnTo>
                  <a:lnTo>
                    <a:pt x="971" y="1402"/>
                  </a:lnTo>
                  <a:lnTo>
                    <a:pt x="938" y="1413"/>
                  </a:lnTo>
                  <a:lnTo>
                    <a:pt x="904" y="1424"/>
                  </a:lnTo>
                  <a:lnTo>
                    <a:pt x="886" y="1427"/>
                  </a:lnTo>
                  <a:lnTo>
                    <a:pt x="869" y="1432"/>
                  </a:lnTo>
                  <a:lnTo>
                    <a:pt x="852" y="1435"/>
                  </a:lnTo>
                  <a:lnTo>
                    <a:pt x="833" y="1438"/>
                  </a:lnTo>
                  <a:lnTo>
                    <a:pt x="816" y="1440"/>
                  </a:lnTo>
                  <a:lnTo>
                    <a:pt x="797" y="1443"/>
                  </a:lnTo>
                  <a:lnTo>
                    <a:pt x="780" y="1445"/>
                  </a:lnTo>
                  <a:lnTo>
                    <a:pt x="761" y="1446"/>
                  </a:lnTo>
                  <a:lnTo>
                    <a:pt x="742" y="1446"/>
                  </a:lnTo>
                  <a:lnTo>
                    <a:pt x="723" y="1446"/>
                  </a:lnTo>
                  <a:lnTo>
                    <a:pt x="685" y="1446"/>
                  </a:lnTo>
                  <a:lnTo>
                    <a:pt x="649" y="1443"/>
                  </a:lnTo>
                  <a:lnTo>
                    <a:pt x="632" y="1440"/>
                  </a:lnTo>
                  <a:lnTo>
                    <a:pt x="613" y="1438"/>
                  </a:lnTo>
                  <a:lnTo>
                    <a:pt x="577" y="1432"/>
                  </a:lnTo>
                  <a:lnTo>
                    <a:pt x="560" y="1427"/>
                  </a:lnTo>
                  <a:lnTo>
                    <a:pt x="542" y="1424"/>
                  </a:lnTo>
                  <a:lnTo>
                    <a:pt x="508" y="1413"/>
                  </a:lnTo>
                  <a:lnTo>
                    <a:pt x="475" y="1402"/>
                  </a:lnTo>
                  <a:lnTo>
                    <a:pt x="442" y="1390"/>
                  </a:lnTo>
                  <a:lnTo>
                    <a:pt x="410" y="1376"/>
                  </a:lnTo>
                  <a:lnTo>
                    <a:pt x="394" y="1368"/>
                  </a:lnTo>
                  <a:lnTo>
                    <a:pt x="379" y="1360"/>
                  </a:lnTo>
                  <a:lnTo>
                    <a:pt x="349" y="1342"/>
                  </a:lnTo>
                  <a:lnTo>
                    <a:pt x="319" y="1324"/>
                  </a:lnTo>
                  <a:lnTo>
                    <a:pt x="291" y="1303"/>
                  </a:lnTo>
                  <a:lnTo>
                    <a:pt x="264" y="1281"/>
                  </a:lnTo>
                  <a:lnTo>
                    <a:pt x="237" y="1259"/>
                  </a:lnTo>
                  <a:lnTo>
                    <a:pt x="212" y="1234"/>
                  </a:lnTo>
                  <a:lnTo>
                    <a:pt x="189" y="1209"/>
                  </a:lnTo>
                  <a:lnTo>
                    <a:pt x="165" y="1184"/>
                  </a:lnTo>
                  <a:lnTo>
                    <a:pt x="145" y="1155"/>
                  </a:lnTo>
                  <a:lnTo>
                    <a:pt x="124" y="1127"/>
                  </a:lnTo>
                  <a:lnTo>
                    <a:pt x="115" y="1113"/>
                  </a:lnTo>
                  <a:lnTo>
                    <a:pt x="105" y="1099"/>
                  </a:lnTo>
                  <a:lnTo>
                    <a:pt x="88" y="1067"/>
                  </a:lnTo>
                  <a:lnTo>
                    <a:pt x="71" y="1038"/>
                  </a:lnTo>
                  <a:lnTo>
                    <a:pt x="57" y="1005"/>
                  </a:lnTo>
                  <a:lnTo>
                    <a:pt x="50" y="989"/>
                  </a:lnTo>
                  <a:lnTo>
                    <a:pt x="44" y="972"/>
                  </a:lnTo>
                  <a:lnTo>
                    <a:pt x="33" y="938"/>
                  </a:lnTo>
                  <a:lnTo>
                    <a:pt x="24" y="904"/>
                  </a:lnTo>
                  <a:lnTo>
                    <a:pt x="19" y="887"/>
                  </a:lnTo>
                  <a:lnTo>
                    <a:pt x="14" y="869"/>
                  </a:lnTo>
                  <a:lnTo>
                    <a:pt x="11" y="852"/>
                  </a:lnTo>
                  <a:lnTo>
                    <a:pt x="8" y="833"/>
                  </a:lnTo>
                  <a:lnTo>
                    <a:pt x="6" y="816"/>
                  </a:lnTo>
                  <a:lnTo>
                    <a:pt x="3" y="797"/>
                  </a:lnTo>
                  <a:lnTo>
                    <a:pt x="2" y="780"/>
                  </a:lnTo>
                  <a:lnTo>
                    <a:pt x="2" y="761"/>
                  </a:lnTo>
                  <a:lnTo>
                    <a:pt x="0" y="742"/>
                  </a:lnTo>
                  <a:lnTo>
                    <a:pt x="0" y="723"/>
                  </a:lnTo>
                  <a:close/>
                </a:path>
              </a:pathLst>
            </a:custGeom>
            <a:solidFill>
              <a:srgbClr val="DDDDDD"/>
            </a:solidFill>
            <a:ln w="9525">
              <a:noFill/>
              <a:round/>
              <a:headEnd/>
              <a:tailEnd/>
            </a:ln>
          </p:spPr>
          <p:txBody>
            <a:bodyPr lIns="91392" tIns="45696" rIns="91392" bIns="45696"/>
            <a:lstStyle/>
            <a:p>
              <a:endParaRPr lang="en-US">
                <a:solidFill>
                  <a:schemeClr val="accent4"/>
                </a:solidFill>
              </a:endParaRPr>
            </a:p>
          </p:txBody>
        </p:sp>
        <p:sp>
          <p:nvSpPr>
            <p:cNvPr id="30" name="Freeform 5"/>
            <p:cNvSpPr>
              <a:spLocks/>
            </p:cNvSpPr>
            <p:nvPr/>
          </p:nvSpPr>
          <p:spPr bwMode="gray">
            <a:xfrm>
              <a:off x="1836817" y="3010974"/>
              <a:ext cx="1720850" cy="1719262"/>
            </a:xfrm>
            <a:custGeom>
              <a:avLst/>
              <a:gdLst/>
              <a:ahLst/>
              <a:cxnLst>
                <a:cxn ang="0">
                  <a:pos x="3" y="649"/>
                </a:cxn>
                <a:cxn ang="0">
                  <a:pos x="14" y="577"/>
                </a:cxn>
                <a:cxn ang="0">
                  <a:pos x="33" y="508"/>
                </a:cxn>
                <a:cxn ang="0">
                  <a:pos x="71" y="410"/>
                </a:cxn>
                <a:cxn ang="0">
                  <a:pos x="105" y="349"/>
                </a:cxn>
                <a:cxn ang="0">
                  <a:pos x="165" y="264"/>
                </a:cxn>
                <a:cxn ang="0">
                  <a:pos x="237" y="188"/>
                </a:cxn>
                <a:cxn ang="0">
                  <a:pos x="319" y="124"/>
                </a:cxn>
                <a:cxn ang="0">
                  <a:pos x="379" y="88"/>
                </a:cxn>
                <a:cxn ang="0">
                  <a:pos x="457" y="50"/>
                </a:cxn>
                <a:cxn ang="0">
                  <a:pos x="542" y="23"/>
                </a:cxn>
                <a:cxn ang="0">
                  <a:pos x="596" y="11"/>
                </a:cxn>
                <a:cxn ang="0">
                  <a:pos x="649" y="3"/>
                </a:cxn>
                <a:cxn ang="0">
                  <a:pos x="704" y="0"/>
                </a:cxn>
                <a:cxn ang="0">
                  <a:pos x="797" y="3"/>
                </a:cxn>
                <a:cxn ang="0">
                  <a:pos x="869" y="14"/>
                </a:cxn>
                <a:cxn ang="0">
                  <a:pos x="938" y="33"/>
                </a:cxn>
                <a:cxn ang="0">
                  <a:pos x="1037" y="70"/>
                </a:cxn>
                <a:cxn ang="0">
                  <a:pos x="1099" y="105"/>
                </a:cxn>
                <a:cxn ang="0">
                  <a:pos x="1184" y="165"/>
                </a:cxn>
                <a:cxn ang="0">
                  <a:pos x="1259" y="237"/>
                </a:cxn>
                <a:cxn ang="0">
                  <a:pos x="1323" y="319"/>
                </a:cxn>
                <a:cxn ang="0">
                  <a:pos x="1360" y="379"/>
                </a:cxn>
                <a:cxn ang="0">
                  <a:pos x="1396" y="457"/>
                </a:cxn>
                <a:cxn ang="0">
                  <a:pos x="1424" y="542"/>
                </a:cxn>
                <a:cxn ang="0">
                  <a:pos x="1435" y="596"/>
                </a:cxn>
                <a:cxn ang="0">
                  <a:pos x="1443" y="649"/>
                </a:cxn>
                <a:cxn ang="0">
                  <a:pos x="1446" y="704"/>
                </a:cxn>
                <a:cxn ang="0">
                  <a:pos x="1443" y="797"/>
                </a:cxn>
                <a:cxn ang="0">
                  <a:pos x="1432" y="869"/>
                </a:cxn>
                <a:cxn ang="0">
                  <a:pos x="1413" y="938"/>
                </a:cxn>
                <a:cxn ang="0">
                  <a:pos x="1375" y="1037"/>
                </a:cxn>
                <a:cxn ang="0">
                  <a:pos x="1342" y="1099"/>
                </a:cxn>
                <a:cxn ang="0">
                  <a:pos x="1281" y="1183"/>
                </a:cxn>
                <a:cxn ang="0">
                  <a:pos x="1209" y="1259"/>
                </a:cxn>
                <a:cxn ang="0">
                  <a:pos x="1127" y="1323"/>
                </a:cxn>
                <a:cxn ang="0">
                  <a:pos x="1067" y="1360"/>
                </a:cxn>
                <a:cxn ang="0">
                  <a:pos x="989" y="1396"/>
                </a:cxn>
                <a:cxn ang="0">
                  <a:pos x="904" y="1424"/>
                </a:cxn>
                <a:cxn ang="0">
                  <a:pos x="852" y="1435"/>
                </a:cxn>
                <a:cxn ang="0">
                  <a:pos x="797" y="1443"/>
                </a:cxn>
                <a:cxn ang="0">
                  <a:pos x="742" y="1446"/>
                </a:cxn>
                <a:cxn ang="0">
                  <a:pos x="649" y="1443"/>
                </a:cxn>
                <a:cxn ang="0">
                  <a:pos x="577" y="1432"/>
                </a:cxn>
                <a:cxn ang="0">
                  <a:pos x="508" y="1413"/>
                </a:cxn>
                <a:cxn ang="0">
                  <a:pos x="410" y="1375"/>
                </a:cxn>
                <a:cxn ang="0">
                  <a:pos x="349" y="1342"/>
                </a:cxn>
                <a:cxn ang="0">
                  <a:pos x="264" y="1281"/>
                </a:cxn>
                <a:cxn ang="0">
                  <a:pos x="189" y="1209"/>
                </a:cxn>
                <a:cxn ang="0">
                  <a:pos x="124" y="1127"/>
                </a:cxn>
                <a:cxn ang="0">
                  <a:pos x="88" y="1067"/>
                </a:cxn>
                <a:cxn ang="0">
                  <a:pos x="50" y="989"/>
                </a:cxn>
                <a:cxn ang="0">
                  <a:pos x="24" y="904"/>
                </a:cxn>
                <a:cxn ang="0">
                  <a:pos x="11" y="852"/>
                </a:cxn>
                <a:cxn ang="0">
                  <a:pos x="3" y="797"/>
                </a:cxn>
                <a:cxn ang="0">
                  <a:pos x="0" y="742"/>
                </a:cxn>
              </a:cxnLst>
              <a:rect l="0" t="0" r="r" b="b"/>
              <a:pathLst>
                <a:path w="1446" h="1446">
                  <a:moveTo>
                    <a:pt x="0" y="723"/>
                  </a:moveTo>
                  <a:lnTo>
                    <a:pt x="2" y="685"/>
                  </a:lnTo>
                  <a:lnTo>
                    <a:pt x="3" y="649"/>
                  </a:lnTo>
                  <a:lnTo>
                    <a:pt x="6" y="632"/>
                  </a:lnTo>
                  <a:lnTo>
                    <a:pt x="8" y="613"/>
                  </a:lnTo>
                  <a:lnTo>
                    <a:pt x="14" y="577"/>
                  </a:lnTo>
                  <a:lnTo>
                    <a:pt x="19" y="559"/>
                  </a:lnTo>
                  <a:lnTo>
                    <a:pt x="24" y="542"/>
                  </a:lnTo>
                  <a:lnTo>
                    <a:pt x="33" y="508"/>
                  </a:lnTo>
                  <a:lnTo>
                    <a:pt x="44" y="474"/>
                  </a:lnTo>
                  <a:lnTo>
                    <a:pt x="57" y="441"/>
                  </a:lnTo>
                  <a:lnTo>
                    <a:pt x="71" y="410"/>
                  </a:lnTo>
                  <a:lnTo>
                    <a:pt x="79" y="394"/>
                  </a:lnTo>
                  <a:lnTo>
                    <a:pt x="88" y="379"/>
                  </a:lnTo>
                  <a:lnTo>
                    <a:pt x="105" y="349"/>
                  </a:lnTo>
                  <a:lnTo>
                    <a:pt x="124" y="319"/>
                  </a:lnTo>
                  <a:lnTo>
                    <a:pt x="145" y="291"/>
                  </a:lnTo>
                  <a:lnTo>
                    <a:pt x="165" y="264"/>
                  </a:lnTo>
                  <a:lnTo>
                    <a:pt x="189" y="237"/>
                  </a:lnTo>
                  <a:lnTo>
                    <a:pt x="212" y="212"/>
                  </a:lnTo>
                  <a:lnTo>
                    <a:pt x="237" y="188"/>
                  </a:lnTo>
                  <a:lnTo>
                    <a:pt x="264" y="165"/>
                  </a:lnTo>
                  <a:lnTo>
                    <a:pt x="291" y="144"/>
                  </a:lnTo>
                  <a:lnTo>
                    <a:pt x="319" y="124"/>
                  </a:lnTo>
                  <a:lnTo>
                    <a:pt x="333" y="115"/>
                  </a:lnTo>
                  <a:lnTo>
                    <a:pt x="349" y="105"/>
                  </a:lnTo>
                  <a:lnTo>
                    <a:pt x="379" y="88"/>
                  </a:lnTo>
                  <a:lnTo>
                    <a:pt x="410" y="70"/>
                  </a:lnTo>
                  <a:lnTo>
                    <a:pt x="442" y="56"/>
                  </a:lnTo>
                  <a:lnTo>
                    <a:pt x="457" y="50"/>
                  </a:lnTo>
                  <a:lnTo>
                    <a:pt x="475" y="44"/>
                  </a:lnTo>
                  <a:lnTo>
                    <a:pt x="508" y="33"/>
                  </a:lnTo>
                  <a:lnTo>
                    <a:pt x="542" y="23"/>
                  </a:lnTo>
                  <a:lnTo>
                    <a:pt x="560" y="19"/>
                  </a:lnTo>
                  <a:lnTo>
                    <a:pt x="577" y="14"/>
                  </a:lnTo>
                  <a:lnTo>
                    <a:pt x="596" y="11"/>
                  </a:lnTo>
                  <a:lnTo>
                    <a:pt x="613" y="8"/>
                  </a:lnTo>
                  <a:lnTo>
                    <a:pt x="632" y="6"/>
                  </a:lnTo>
                  <a:lnTo>
                    <a:pt x="649" y="3"/>
                  </a:lnTo>
                  <a:lnTo>
                    <a:pt x="668" y="1"/>
                  </a:lnTo>
                  <a:lnTo>
                    <a:pt x="685" y="1"/>
                  </a:lnTo>
                  <a:lnTo>
                    <a:pt x="704" y="0"/>
                  </a:lnTo>
                  <a:lnTo>
                    <a:pt x="723" y="0"/>
                  </a:lnTo>
                  <a:lnTo>
                    <a:pt x="761" y="1"/>
                  </a:lnTo>
                  <a:lnTo>
                    <a:pt x="797" y="3"/>
                  </a:lnTo>
                  <a:lnTo>
                    <a:pt x="816" y="6"/>
                  </a:lnTo>
                  <a:lnTo>
                    <a:pt x="833" y="8"/>
                  </a:lnTo>
                  <a:lnTo>
                    <a:pt x="869" y="14"/>
                  </a:lnTo>
                  <a:lnTo>
                    <a:pt x="886" y="19"/>
                  </a:lnTo>
                  <a:lnTo>
                    <a:pt x="904" y="23"/>
                  </a:lnTo>
                  <a:lnTo>
                    <a:pt x="938" y="33"/>
                  </a:lnTo>
                  <a:lnTo>
                    <a:pt x="971" y="44"/>
                  </a:lnTo>
                  <a:lnTo>
                    <a:pt x="1004" y="56"/>
                  </a:lnTo>
                  <a:lnTo>
                    <a:pt x="1037" y="70"/>
                  </a:lnTo>
                  <a:lnTo>
                    <a:pt x="1053" y="78"/>
                  </a:lnTo>
                  <a:lnTo>
                    <a:pt x="1067" y="88"/>
                  </a:lnTo>
                  <a:lnTo>
                    <a:pt x="1099" y="105"/>
                  </a:lnTo>
                  <a:lnTo>
                    <a:pt x="1127" y="124"/>
                  </a:lnTo>
                  <a:lnTo>
                    <a:pt x="1155" y="144"/>
                  </a:lnTo>
                  <a:lnTo>
                    <a:pt x="1184" y="165"/>
                  </a:lnTo>
                  <a:lnTo>
                    <a:pt x="1209" y="188"/>
                  </a:lnTo>
                  <a:lnTo>
                    <a:pt x="1234" y="212"/>
                  </a:lnTo>
                  <a:lnTo>
                    <a:pt x="1259" y="237"/>
                  </a:lnTo>
                  <a:lnTo>
                    <a:pt x="1281" y="264"/>
                  </a:lnTo>
                  <a:lnTo>
                    <a:pt x="1303" y="291"/>
                  </a:lnTo>
                  <a:lnTo>
                    <a:pt x="1323" y="319"/>
                  </a:lnTo>
                  <a:lnTo>
                    <a:pt x="1333" y="333"/>
                  </a:lnTo>
                  <a:lnTo>
                    <a:pt x="1342" y="349"/>
                  </a:lnTo>
                  <a:lnTo>
                    <a:pt x="1360" y="379"/>
                  </a:lnTo>
                  <a:lnTo>
                    <a:pt x="1375" y="410"/>
                  </a:lnTo>
                  <a:lnTo>
                    <a:pt x="1389" y="441"/>
                  </a:lnTo>
                  <a:lnTo>
                    <a:pt x="1396" y="457"/>
                  </a:lnTo>
                  <a:lnTo>
                    <a:pt x="1402" y="474"/>
                  </a:lnTo>
                  <a:lnTo>
                    <a:pt x="1413" y="508"/>
                  </a:lnTo>
                  <a:lnTo>
                    <a:pt x="1424" y="542"/>
                  </a:lnTo>
                  <a:lnTo>
                    <a:pt x="1427" y="559"/>
                  </a:lnTo>
                  <a:lnTo>
                    <a:pt x="1432" y="577"/>
                  </a:lnTo>
                  <a:lnTo>
                    <a:pt x="1435" y="596"/>
                  </a:lnTo>
                  <a:lnTo>
                    <a:pt x="1438" y="613"/>
                  </a:lnTo>
                  <a:lnTo>
                    <a:pt x="1440" y="632"/>
                  </a:lnTo>
                  <a:lnTo>
                    <a:pt x="1443" y="649"/>
                  </a:lnTo>
                  <a:lnTo>
                    <a:pt x="1444" y="668"/>
                  </a:lnTo>
                  <a:lnTo>
                    <a:pt x="1446" y="685"/>
                  </a:lnTo>
                  <a:lnTo>
                    <a:pt x="1446" y="704"/>
                  </a:lnTo>
                  <a:lnTo>
                    <a:pt x="1446" y="723"/>
                  </a:lnTo>
                  <a:lnTo>
                    <a:pt x="1446" y="761"/>
                  </a:lnTo>
                  <a:lnTo>
                    <a:pt x="1443" y="797"/>
                  </a:lnTo>
                  <a:lnTo>
                    <a:pt x="1440" y="816"/>
                  </a:lnTo>
                  <a:lnTo>
                    <a:pt x="1438" y="833"/>
                  </a:lnTo>
                  <a:lnTo>
                    <a:pt x="1432" y="869"/>
                  </a:lnTo>
                  <a:lnTo>
                    <a:pt x="1427" y="886"/>
                  </a:lnTo>
                  <a:lnTo>
                    <a:pt x="1424" y="904"/>
                  </a:lnTo>
                  <a:lnTo>
                    <a:pt x="1413" y="938"/>
                  </a:lnTo>
                  <a:lnTo>
                    <a:pt x="1402" y="971"/>
                  </a:lnTo>
                  <a:lnTo>
                    <a:pt x="1389" y="1004"/>
                  </a:lnTo>
                  <a:lnTo>
                    <a:pt x="1375" y="1037"/>
                  </a:lnTo>
                  <a:lnTo>
                    <a:pt x="1367" y="1053"/>
                  </a:lnTo>
                  <a:lnTo>
                    <a:pt x="1360" y="1067"/>
                  </a:lnTo>
                  <a:lnTo>
                    <a:pt x="1342" y="1099"/>
                  </a:lnTo>
                  <a:lnTo>
                    <a:pt x="1323" y="1127"/>
                  </a:lnTo>
                  <a:lnTo>
                    <a:pt x="1303" y="1155"/>
                  </a:lnTo>
                  <a:lnTo>
                    <a:pt x="1281" y="1183"/>
                  </a:lnTo>
                  <a:lnTo>
                    <a:pt x="1259" y="1209"/>
                  </a:lnTo>
                  <a:lnTo>
                    <a:pt x="1234" y="1234"/>
                  </a:lnTo>
                  <a:lnTo>
                    <a:pt x="1209" y="1259"/>
                  </a:lnTo>
                  <a:lnTo>
                    <a:pt x="1184" y="1281"/>
                  </a:lnTo>
                  <a:lnTo>
                    <a:pt x="1155" y="1303"/>
                  </a:lnTo>
                  <a:lnTo>
                    <a:pt x="1127" y="1323"/>
                  </a:lnTo>
                  <a:lnTo>
                    <a:pt x="1113" y="1333"/>
                  </a:lnTo>
                  <a:lnTo>
                    <a:pt x="1099" y="1342"/>
                  </a:lnTo>
                  <a:lnTo>
                    <a:pt x="1067" y="1360"/>
                  </a:lnTo>
                  <a:lnTo>
                    <a:pt x="1037" y="1375"/>
                  </a:lnTo>
                  <a:lnTo>
                    <a:pt x="1004" y="1389"/>
                  </a:lnTo>
                  <a:lnTo>
                    <a:pt x="989" y="1396"/>
                  </a:lnTo>
                  <a:lnTo>
                    <a:pt x="971" y="1402"/>
                  </a:lnTo>
                  <a:lnTo>
                    <a:pt x="938" y="1413"/>
                  </a:lnTo>
                  <a:lnTo>
                    <a:pt x="904" y="1424"/>
                  </a:lnTo>
                  <a:lnTo>
                    <a:pt x="886" y="1427"/>
                  </a:lnTo>
                  <a:lnTo>
                    <a:pt x="869" y="1432"/>
                  </a:lnTo>
                  <a:lnTo>
                    <a:pt x="852" y="1435"/>
                  </a:lnTo>
                  <a:lnTo>
                    <a:pt x="833" y="1438"/>
                  </a:lnTo>
                  <a:lnTo>
                    <a:pt x="816" y="1440"/>
                  </a:lnTo>
                  <a:lnTo>
                    <a:pt x="797" y="1443"/>
                  </a:lnTo>
                  <a:lnTo>
                    <a:pt x="780" y="1444"/>
                  </a:lnTo>
                  <a:lnTo>
                    <a:pt x="761" y="1446"/>
                  </a:lnTo>
                  <a:lnTo>
                    <a:pt x="742" y="1446"/>
                  </a:lnTo>
                  <a:lnTo>
                    <a:pt x="723" y="1446"/>
                  </a:lnTo>
                  <a:lnTo>
                    <a:pt x="685" y="1446"/>
                  </a:lnTo>
                  <a:lnTo>
                    <a:pt x="649" y="1443"/>
                  </a:lnTo>
                  <a:lnTo>
                    <a:pt x="632" y="1440"/>
                  </a:lnTo>
                  <a:lnTo>
                    <a:pt x="613" y="1438"/>
                  </a:lnTo>
                  <a:lnTo>
                    <a:pt x="577" y="1432"/>
                  </a:lnTo>
                  <a:lnTo>
                    <a:pt x="560" y="1427"/>
                  </a:lnTo>
                  <a:lnTo>
                    <a:pt x="542" y="1424"/>
                  </a:lnTo>
                  <a:lnTo>
                    <a:pt x="508" y="1413"/>
                  </a:lnTo>
                  <a:lnTo>
                    <a:pt x="475" y="1402"/>
                  </a:lnTo>
                  <a:lnTo>
                    <a:pt x="442" y="1389"/>
                  </a:lnTo>
                  <a:lnTo>
                    <a:pt x="410" y="1375"/>
                  </a:lnTo>
                  <a:lnTo>
                    <a:pt x="394" y="1367"/>
                  </a:lnTo>
                  <a:lnTo>
                    <a:pt x="379" y="1360"/>
                  </a:lnTo>
                  <a:lnTo>
                    <a:pt x="349" y="1342"/>
                  </a:lnTo>
                  <a:lnTo>
                    <a:pt x="319" y="1323"/>
                  </a:lnTo>
                  <a:lnTo>
                    <a:pt x="291" y="1303"/>
                  </a:lnTo>
                  <a:lnTo>
                    <a:pt x="264" y="1281"/>
                  </a:lnTo>
                  <a:lnTo>
                    <a:pt x="237" y="1259"/>
                  </a:lnTo>
                  <a:lnTo>
                    <a:pt x="212" y="1234"/>
                  </a:lnTo>
                  <a:lnTo>
                    <a:pt x="189" y="1209"/>
                  </a:lnTo>
                  <a:lnTo>
                    <a:pt x="165" y="1183"/>
                  </a:lnTo>
                  <a:lnTo>
                    <a:pt x="145" y="1155"/>
                  </a:lnTo>
                  <a:lnTo>
                    <a:pt x="124" y="1127"/>
                  </a:lnTo>
                  <a:lnTo>
                    <a:pt x="115" y="1113"/>
                  </a:lnTo>
                  <a:lnTo>
                    <a:pt x="105" y="1099"/>
                  </a:lnTo>
                  <a:lnTo>
                    <a:pt x="88" y="1067"/>
                  </a:lnTo>
                  <a:lnTo>
                    <a:pt x="71" y="1037"/>
                  </a:lnTo>
                  <a:lnTo>
                    <a:pt x="57" y="1004"/>
                  </a:lnTo>
                  <a:lnTo>
                    <a:pt x="50" y="989"/>
                  </a:lnTo>
                  <a:lnTo>
                    <a:pt x="44" y="971"/>
                  </a:lnTo>
                  <a:lnTo>
                    <a:pt x="33" y="938"/>
                  </a:lnTo>
                  <a:lnTo>
                    <a:pt x="24" y="904"/>
                  </a:lnTo>
                  <a:lnTo>
                    <a:pt x="19" y="886"/>
                  </a:lnTo>
                  <a:lnTo>
                    <a:pt x="14" y="869"/>
                  </a:lnTo>
                  <a:lnTo>
                    <a:pt x="11" y="852"/>
                  </a:lnTo>
                  <a:lnTo>
                    <a:pt x="8" y="833"/>
                  </a:lnTo>
                  <a:lnTo>
                    <a:pt x="6" y="816"/>
                  </a:lnTo>
                  <a:lnTo>
                    <a:pt x="3" y="797"/>
                  </a:lnTo>
                  <a:lnTo>
                    <a:pt x="2" y="779"/>
                  </a:lnTo>
                  <a:lnTo>
                    <a:pt x="2" y="761"/>
                  </a:lnTo>
                  <a:lnTo>
                    <a:pt x="0" y="742"/>
                  </a:lnTo>
                  <a:lnTo>
                    <a:pt x="0" y="723"/>
                  </a:lnTo>
                  <a:close/>
                </a:path>
              </a:pathLst>
            </a:custGeom>
            <a:solidFill>
              <a:srgbClr val="DDDDDD"/>
            </a:solidFill>
            <a:ln w="9525">
              <a:noFill/>
              <a:round/>
              <a:headEnd/>
              <a:tailEnd/>
            </a:ln>
          </p:spPr>
          <p:txBody>
            <a:bodyPr lIns="91392" tIns="45696" rIns="91392" bIns="45696"/>
            <a:lstStyle/>
            <a:p>
              <a:endParaRPr lang="en-US">
                <a:solidFill>
                  <a:schemeClr val="accent4"/>
                </a:solidFill>
              </a:endParaRPr>
            </a:p>
          </p:txBody>
        </p:sp>
        <p:sp>
          <p:nvSpPr>
            <p:cNvPr id="31" name="Freeform 6"/>
            <p:cNvSpPr>
              <a:spLocks/>
            </p:cNvSpPr>
            <p:nvPr/>
          </p:nvSpPr>
          <p:spPr bwMode="gray">
            <a:xfrm>
              <a:off x="2509918" y="3010974"/>
              <a:ext cx="1027113" cy="685800"/>
            </a:xfrm>
            <a:custGeom>
              <a:avLst/>
              <a:gdLst/>
              <a:ahLst/>
              <a:cxnLst>
                <a:cxn ang="0">
                  <a:pos x="19" y="14"/>
                </a:cxn>
                <a:cxn ang="0">
                  <a:pos x="77" y="4"/>
                </a:cxn>
                <a:cxn ang="0">
                  <a:pos x="116" y="1"/>
                </a:cxn>
                <a:cxn ang="0">
                  <a:pos x="190" y="1"/>
                </a:cxn>
                <a:cxn ang="0">
                  <a:pos x="253" y="6"/>
                </a:cxn>
                <a:cxn ang="0">
                  <a:pos x="314" y="17"/>
                </a:cxn>
                <a:cxn ang="0">
                  <a:pos x="372" y="33"/>
                </a:cxn>
                <a:cxn ang="0">
                  <a:pos x="430" y="53"/>
                </a:cxn>
                <a:cxn ang="0">
                  <a:pos x="486" y="78"/>
                </a:cxn>
                <a:cxn ang="0">
                  <a:pos x="537" y="108"/>
                </a:cxn>
                <a:cxn ang="0">
                  <a:pos x="563" y="124"/>
                </a:cxn>
                <a:cxn ang="0">
                  <a:pos x="611" y="160"/>
                </a:cxn>
                <a:cxn ang="0">
                  <a:pos x="655" y="199"/>
                </a:cxn>
                <a:cxn ang="0">
                  <a:pos x="698" y="242"/>
                </a:cxn>
                <a:cxn ang="0">
                  <a:pos x="735" y="289"/>
                </a:cxn>
                <a:cxn ang="0">
                  <a:pos x="770" y="338"/>
                </a:cxn>
                <a:cxn ang="0">
                  <a:pos x="800" y="390"/>
                </a:cxn>
                <a:cxn ang="0">
                  <a:pos x="825" y="445"/>
                </a:cxn>
                <a:cxn ang="0">
                  <a:pos x="845" y="501"/>
                </a:cxn>
                <a:cxn ang="0">
                  <a:pos x="863" y="561"/>
                </a:cxn>
                <a:cxn ang="0">
                  <a:pos x="823" y="569"/>
                </a:cxn>
                <a:cxn ang="0">
                  <a:pos x="765" y="577"/>
                </a:cxn>
                <a:cxn ang="0">
                  <a:pos x="704" y="578"/>
                </a:cxn>
                <a:cxn ang="0">
                  <a:pos x="641" y="575"/>
                </a:cxn>
                <a:cxn ang="0">
                  <a:pos x="578" y="567"/>
                </a:cxn>
                <a:cxn ang="0">
                  <a:pos x="519" y="555"/>
                </a:cxn>
                <a:cxn ang="0">
                  <a:pos x="459" y="536"/>
                </a:cxn>
                <a:cxn ang="0">
                  <a:pos x="404" y="514"/>
                </a:cxn>
                <a:cxn ang="0">
                  <a:pos x="349" y="486"/>
                </a:cxn>
                <a:cxn ang="0">
                  <a:pos x="311" y="462"/>
                </a:cxn>
                <a:cxn ang="0">
                  <a:pos x="275" y="437"/>
                </a:cxn>
                <a:cxn ang="0">
                  <a:pos x="228" y="399"/>
                </a:cxn>
                <a:cxn ang="0">
                  <a:pos x="184" y="358"/>
                </a:cxn>
                <a:cxn ang="0">
                  <a:pos x="144" y="313"/>
                </a:cxn>
                <a:cxn ang="0">
                  <a:pos x="108" y="265"/>
                </a:cxn>
                <a:cxn ang="0">
                  <a:pos x="77" y="215"/>
                </a:cxn>
                <a:cxn ang="0">
                  <a:pos x="49" y="162"/>
                </a:cxn>
                <a:cxn ang="0">
                  <a:pos x="25" y="105"/>
                </a:cxn>
                <a:cxn ang="0">
                  <a:pos x="6" y="47"/>
                </a:cxn>
              </a:cxnLst>
              <a:rect l="0" t="0" r="r" b="b"/>
              <a:pathLst>
                <a:path w="863" h="578">
                  <a:moveTo>
                    <a:pt x="0" y="17"/>
                  </a:moveTo>
                  <a:lnTo>
                    <a:pt x="19" y="14"/>
                  </a:lnTo>
                  <a:lnTo>
                    <a:pt x="38" y="9"/>
                  </a:lnTo>
                  <a:lnTo>
                    <a:pt x="77" y="4"/>
                  </a:lnTo>
                  <a:lnTo>
                    <a:pt x="97" y="3"/>
                  </a:lnTo>
                  <a:lnTo>
                    <a:pt x="116" y="1"/>
                  </a:lnTo>
                  <a:lnTo>
                    <a:pt x="157" y="0"/>
                  </a:lnTo>
                  <a:lnTo>
                    <a:pt x="190" y="1"/>
                  </a:lnTo>
                  <a:lnTo>
                    <a:pt x="221" y="3"/>
                  </a:lnTo>
                  <a:lnTo>
                    <a:pt x="253" y="6"/>
                  </a:lnTo>
                  <a:lnTo>
                    <a:pt x="283" y="11"/>
                  </a:lnTo>
                  <a:lnTo>
                    <a:pt x="314" y="17"/>
                  </a:lnTo>
                  <a:lnTo>
                    <a:pt x="344" y="25"/>
                  </a:lnTo>
                  <a:lnTo>
                    <a:pt x="372" y="33"/>
                  </a:lnTo>
                  <a:lnTo>
                    <a:pt x="402" y="42"/>
                  </a:lnTo>
                  <a:lnTo>
                    <a:pt x="430" y="53"/>
                  </a:lnTo>
                  <a:lnTo>
                    <a:pt x="459" y="66"/>
                  </a:lnTo>
                  <a:lnTo>
                    <a:pt x="486" y="78"/>
                  </a:lnTo>
                  <a:lnTo>
                    <a:pt x="512" y="92"/>
                  </a:lnTo>
                  <a:lnTo>
                    <a:pt x="537" y="108"/>
                  </a:lnTo>
                  <a:lnTo>
                    <a:pt x="550" y="116"/>
                  </a:lnTo>
                  <a:lnTo>
                    <a:pt x="563" y="124"/>
                  </a:lnTo>
                  <a:lnTo>
                    <a:pt x="588" y="141"/>
                  </a:lnTo>
                  <a:lnTo>
                    <a:pt x="611" y="160"/>
                  </a:lnTo>
                  <a:lnTo>
                    <a:pt x="633" y="179"/>
                  </a:lnTo>
                  <a:lnTo>
                    <a:pt x="655" y="199"/>
                  </a:lnTo>
                  <a:lnTo>
                    <a:pt x="677" y="220"/>
                  </a:lnTo>
                  <a:lnTo>
                    <a:pt x="698" y="242"/>
                  </a:lnTo>
                  <a:lnTo>
                    <a:pt x="717" y="265"/>
                  </a:lnTo>
                  <a:lnTo>
                    <a:pt x="735" y="289"/>
                  </a:lnTo>
                  <a:lnTo>
                    <a:pt x="753" y="313"/>
                  </a:lnTo>
                  <a:lnTo>
                    <a:pt x="770" y="338"/>
                  </a:lnTo>
                  <a:lnTo>
                    <a:pt x="784" y="363"/>
                  </a:lnTo>
                  <a:lnTo>
                    <a:pt x="800" y="390"/>
                  </a:lnTo>
                  <a:lnTo>
                    <a:pt x="812" y="416"/>
                  </a:lnTo>
                  <a:lnTo>
                    <a:pt x="825" y="445"/>
                  </a:lnTo>
                  <a:lnTo>
                    <a:pt x="836" y="473"/>
                  </a:lnTo>
                  <a:lnTo>
                    <a:pt x="845" y="501"/>
                  </a:lnTo>
                  <a:lnTo>
                    <a:pt x="855" y="531"/>
                  </a:lnTo>
                  <a:lnTo>
                    <a:pt x="863" y="561"/>
                  </a:lnTo>
                  <a:lnTo>
                    <a:pt x="842" y="566"/>
                  </a:lnTo>
                  <a:lnTo>
                    <a:pt x="823" y="569"/>
                  </a:lnTo>
                  <a:lnTo>
                    <a:pt x="784" y="574"/>
                  </a:lnTo>
                  <a:lnTo>
                    <a:pt x="765" y="577"/>
                  </a:lnTo>
                  <a:lnTo>
                    <a:pt x="745" y="577"/>
                  </a:lnTo>
                  <a:lnTo>
                    <a:pt x="704" y="578"/>
                  </a:lnTo>
                  <a:lnTo>
                    <a:pt x="673" y="578"/>
                  </a:lnTo>
                  <a:lnTo>
                    <a:pt x="641" y="575"/>
                  </a:lnTo>
                  <a:lnTo>
                    <a:pt x="610" y="572"/>
                  </a:lnTo>
                  <a:lnTo>
                    <a:pt x="578" y="567"/>
                  </a:lnTo>
                  <a:lnTo>
                    <a:pt x="548" y="561"/>
                  </a:lnTo>
                  <a:lnTo>
                    <a:pt x="519" y="555"/>
                  </a:lnTo>
                  <a:lnTo>
                    <a:pt x="489" y="545"/>
                  </a:lnTo>
                  <a:lnTo>
                    <a:pt x="459" y="536"/>
                  </a:lnTo>
                  <a:lnTo>
                    <a:pt x="430" y="525"/>
                  </a:lnTo>
                  <a:lnTo>
                    <a:pt x="404" y="514"/>
                  </a:lnTo>
                  <a:lnTo>
                    <a:pt x="375" y="500"/>
                  </a:lnTo>
                  <a:lnTo>
                    <a:pt x="349" y="486"/>
                  </a:lnTo>
                  <a:lnTo>
                    <a:pt x="324" y="470"/>
                  </a:lnTo>
                  <a:lnTo>
                    <a:pt x="311" y="462"/>
                  </a:lnTo>
                  <a:lnTo>
                    <a:pt x="298" y="454"/>
                  </a:lnTo>
                  <a:lnTo>
                    <a:pt x="275" y="437"/>
                  </a:lnTo>
                  <a:lnTo>
                    <a:pt x="250" y="418"/>
                  </a:lnTo>
                  <a:lnTo>
                    <a:pt x="228" y="399"/>
                  </a:lnTo>
                  <a:lnTo>
                    <a:pt x="206" y="379"/>
                  </a:lnTo>
                  <a:lnTo>
                    <a:pt x="184" y="358"/>
                  </a:lnTo>
                  <a:lnTo>
                    <a:pt x="163" y="336"/>
                  </a:lnTo>
                  <a:lnTo>
                    <a:pt x="144" y="313"/>
                  </a:lnTo>
                  <a:lnTo>
                    <a:pt x="126" y="291"/>
                  </a:lnTo>
                  <a:lnTo>
                    <a:pt x="108" y="265"/>
                  </a:lnTo>
                  <a:lnTo>
                    <a:pt x="93" y="240"/>
                  </a:lnTo>
                  <a:lnTo>
                    <a:pt x="77" y="215"/>
                  </a:lnTo>
                  <a:lnTo>
                    <a:pt x="63" y="188"/>
                  </a:lnTo>
                  <a:lnTo>
                    <a:pt x="49" y="162"/>
                  </a:lnTo>
                  <a:lnTo>
                    <a:pt x="36" y="133"/>
                  </a:lnTo>
                  <a:lnTo>
                    <a:pt x="25" y="105"/>
                  </a:lnTo>
                  <a:lnTo>
                    <a:pt x="16" y="77"/>
                  </a:lnTo>
                  <a:lnTo>
                    <a:pt x="6" y="47"/>
                  </a:lnTo>
                  <a:lnTo>
                    <a:pt x="0" y="17"/>
                  </a:lnTo>
                  <a:close/>
                </a:path>
              </a:pathLst>
            </a:custGeom>
            <a:solidFill>
              <a:schemeClr val="hlink"/>
            </a:solidFill>
            <a:ln w="9525">
              <a:noFill/>
              <a:round/>
              <a:headEnd/>
              <a:tailEnd/>
            </a:ln>
          </p:spPr>
          <p:txBody>
            <a:bodyPr lIns="91392" tIns="45696" rIns="91392" bIns="45696"/>
            <a:lstStyle/>
            <a:p>
              <a:endParaRPr lang="en-US">
                <a:solidFill>
                  <a:schemeClr val="accent4"/>
                </a:solidFill>
              </a:endParaRPr>
            </a:p>
          </p:txBody>
        </p:sp>
        <p:sp>
          <p:nvSpPr>
            <p:cNvPr id="32" name="Freeform 7"/>
            <p:cNvSpPr>
              <a:spLocks/>
            </p:cNvSpPr>
            <p:nvPr/>
          </p:nvSpPr>
          <p:spPr bwMode="gray">
            <a:xfrm>
              <a:off x="1860633" y="3010974"/>
              <a:ext cx="1025524" cy="685800"/>
            </a:xfrm>
            <a:custGeom>
              <a:avLst/>
              <a:gdLst/>
              <a:ahLst/>
              <a:cxnLst>
                <a:cxn ang="0">
                  <a:pos x="6" y="531"/>
                </a:cxn>
                <a:cxn ang="0">
                  <a:pos x="25" y="473"/>
                </a:cxn>
                <a:cxn ang="0">
                  <a:pos x="49" y="416"/>
                </a:cxn>
                <a:cxn ang="0">
                  <a:pos x="77" y="363"/>
                </a:cxn>
                <a:cxn ang="0">
                  <a:pos x="108" y="313"/>
                </a:cxn>
                <a:cxn ang="0">
                  <a:pos x="126" y="289"/>
                </a:cxn>
                <a:cxn ang="0">
                  <a:pos x="163" y="242"/>
                </a:cxn>
                <a:cxn ang="0">
                  <a:pos x="206" y="199"/>
                </a:cxn>
                <a:cxn ang="0">
                  <a:pos x="250" y="160"/>
                </a:cxn>
                <a:cxn ang="0">
                  <a:pos x="298" y="124"/>
                </a:cxn>
                <a:cxn ang="0">
                  <a:pos x="349" y="92"/>
                </a:cxn>
                <a:cxn ang="0">
                  <a:pos x="375" y="78"/>
                </a:cxn>
                <a:cxn ang="0">
                  <a:pos x="431" y="53"/>
                </a:cxn>
                <a:cxn ang="0">
                  <a:pos x="489" y="33"/>
                </a:cxn>
                <a:cxn ang="0">
                  <a:pos x="548" y="17"/>
                </a:cxn>
                <a:cxn ang="0">
                  <a:pos x="594" y="8"/>
                </a:cxn>
                <a:cxn ang="0">
                  <a:pos x="641" y="3"/>
                </a:cxn>
                <a:cxn ang="0">
                  <a:pos x="704" y="0"/>
                </a:cxn>
                <a:cxn ang="0">
                  <a:pos x="784" y="4"/>
                </a:cxn>
                <a:cxn ang="0">
                  <a:pos x="823" y="9"/>
                </a:cxn>
                <a:cxn ang="0">
                  <a:pos x="863" y="17"/>
                </a:cxn>
                <a:cxn ang="0">
                  <a:pos x="845" y="77"/>
                </a:cxn>
                <a:cxn ang="0">
                  <a:pos x="825" y="133"/>
                </a:cxn>
                <a:cxn ang="0">
                  <a:pos x="800" y="188"/>
                </a:cxn>
                <a:cxn ang="0">
                  <a:pos x="770" y="240"/>
                </a:cxn>
                <a:cxn ang="0">
                  <a:pos x="745" y="278"/>
                </a:cxn>
                <a:cxn ang="0">
                  <a:pos x="717" y="313"/>
                </a:cxn>
                <a:cxn ang="0">
                  <a:pos x="677" y="358"/>
                </a:cxn>
                <a:cxn ang="0">
                  <a:pos x="633" y="399"/>
                </a:cxn>
                <a:cxn ang="0">
                  <a:pos x="588" y="437"/>
                </a:cxn>
                <a:cxn ang="0">
                  <a:pos x="537" y="470"/>
                </a:cxn>
                <a:cxn ang="0">
                  <a:pos x="498" y="493"/>
                </a:cxn>
                <a:cxn ang="0">
                  <a:pos x="459" y="514"/>
                </a:cxn>
                <a:cxn ang="0">
                  <a:pos x="402" y="536"/>
                </a:cxn>
                <a:cxn ang="0">
                  <a:pos x="344" y="555"/>
                </a:cxn>
                <a:cxn ang="0">
                  <a:pos x="283" y="567"/>
                </a:cxn>
                <a:cxn ang="0">
                  <a:pos x="253" y="572"/>
                </a:cxn>
                <a:cxn ang="0">
                  <a:pos x="190" y="578"/>
                </a:cxn>
                <a:cxn ang="0">
                  <a:pos x="116" y="577"/>
                </a:cxn>
                <a:cxn ang="0">
                  <a:pos x="58" y="572"/>
                </a:cxn>
                <a:cxn ang="0">
                  <a:pos x="19" y="566"/>
                </a:cxn>
              </a:cxnLst>
              <a:rect l="0" t="0" r="r" b="b"/>
              <a:pathLst>
                <a:path w="863" h="578">
                  <a:moveTo>
                    <a:pt x="0" y="561"/>
                  </a:moveTo>
                  <a:lnTo>
                    <a:pt x="6" y="531"/>
                  </a:lnTo>
                  <a:lnTo>
                    <a:pt x="16" y="501"/>
                  </a:lnTo>
                  <a:lnTo>
                    <a:pt x="25" y="473"/>
                  </a:lnTo>
                  <a:lnTo>
                    <a:pt x="36" y="445"/>
                  </a:lnTo>
                  <a:lnTo>
                    <a:pt x="49" y="416"/>
                  </a:lnTo>
                  <a:lnTo>
                    <a:pt x="63" y="390"/>
                  </a:lnTo>
                  <a:lnTo>
                    <a:pt x="77" y="363"/>
                  </a:lnTo>
                  <a:lnTo>
                    <a:pt x="93" y="338"/>
                  </a:lnTo>
                  <a:lnTo>
                    <a:pt x="108" y="313"/>
                  </a:lnTo>
                  <a:lnTo>
                    <a:pt x="118" y="300"/>
                  </a:lnTo>
                  <a:lnTo>
                    <a:pt x="126" y="289"/>
                  </a:lnTo>
                  <a:lnTo>
                    <a:pt x="144" y="265"/>
                  </a:lnTo>
                  <a:lnTo>
                    <a:pt x="163" y="242"/>
                  </a:lnTo>
                  <a:lnTo>
                    <a:pt x="184" y="220"/>
                  </a:lnTo>
                  <a:lnTo>
                    <a:pt x="206" y="199"/>
                  </a:lnTo>
                  <a:lnTo>
                    <a:pt x="228" y="179"/>
                  </a:lnTo>
                  <a:lnTo>
                    <a:pt x="250" y="160"/>
                  </a:lnTo>
                  <a:lnTo>
                    <a:pt x="275" y="141"/>
                  </a:lnTo>
                  <a:lnTo>
                    <a:pt x="298" y="124"/>
                  </a:lnTo>
                  <a:lnTo>
                    <a:pt x="324" y="108"/>
                  </a:lnTo>
                  <a:lnTo>
                    <a:pt x="349" y="92"/>
                  </a:lnTo>
                  <a:lnTo>
                    <a:pt x="363" y="86"/>
                  </a:lnTo>
                  <a:lnTo>
                    <a:pt x="375" y="78"/>
                  </a:lnTo>
                  <a:lnTo>
                    <a:pt x="404" y="66"/>
                  </a:lnTo>
                  <a:lnTo>
                    <a:pt x="431" y="53"/>
                  </a:lnTo>
                  <a:lnTo>
                    <a:pt x="459" y="42"/>
                  </a:lnTo>
                  <a:lnTo>
                    <a:pt x="489" y="33"/>
                  </a:lnTo>
                  <a:lnTo>
                    <a:pt x="519" y="25"/>
                  </a:lnTo>
                  <a:lnTo>
                    <a:pt x="548" y="17"/>
                  </a:lnTo>
                  <a:lnTo>
                    <a:pt x="578" y="11"/>
                  </a:lnTo>
                  <a:lnTo>
                    <a:pt x="594" y="8"/>
                  </a:lnTo>
                  <a:lnTo>
                    <a:pt x="610" y="6"/>
                  </a:lnTo>
                  <a:lnTo>
                    <a:pt x="641" y="3"/>
                  </a:lnTo>
                  <a:lnTo>
                    <a:pt x="673" y="1"/>
                  </a:lnTo>
                  <a:lnTo>
                    <a:pt x="704" y="0"/>
                  </a:lnTo>
                  <a:lnTo>
                    <a:pt x="745" y="1"/>
                  </a:lnTo>
                  <a:lnTo>
                    <a:pt x="784" y="4"/>
                  </a:lnTo>
                  <a:lnTo>
                    <a:pt x="805" y="6"/>
                  </a:lnTo>
                  <a:lnTo>
                    <a:pt x="823" y="9"/>
                  </a:lnTo>
                  <a:lnTo>
                    <a:pt x="842" y="14"/>
                  </a:lnTo>
                  <a:lnTo>
                    <a:pt x="863" y="17"/>
                  </a:lnTo>
                  <a:lnTo>
                    <a:pt x="855" y="47"/>
                  </a:lnTo>
                  <a:lnTo>
                    <a:pt x="845" y="77"/>
                  </a:lnTo>
                  <a:lnTo>
                    <a:pt x="836" y="105"/>
                  </a:lnTo>
                  <a:lnTo>
                    <a:pt x="825" y="133"/>
                  </a:lnTo>
                  <a:lnTo>
                    <a:pt x="812" y="162"/>
                  </a:lnTo>
                  <a:lnTo>
                    <a:pt x="800" y="188"/>
                  </a:lnTo>
                  <a:lnTo>
                    <a:pt x="784" y="215"/>
                  </a:lnTo>
                  <a:lnTo>
                    <a:pt x="770" y="240"/>
                  </a:lnTo>
                  <a:lnTo>
                    <a:pt x="753" y="265"/>
                  </a:lnTo>
                  <a:lnTo>
                    <a:pt x="745" y="278"/>
                  </a:lnTo>
                  <a:lnTo>
                    <a:pt x="735" y="291"/>
                  </a:lnTo>
                  <a:lnTo>
                    <a:pt x="717" y="313"/>
                  </a:lnTo>
                  <a:lnTo>
                    <a:pt x="698" y="336"/>
                  </a:lnTo>
                  <a:lnTo>
                    <a:pt x="677" y="358"/>
                  </a:lnTo>
                  <a:lnTo>
                    <a:pt x="655" y="379"/>
                  </a:lnTo>
                  <a:lnTo>
                    <a:pt x="633" y="399"/>
                  </a:lnTo>
                  <a:lnTo>
                    <a:pt x="611" y="418"/>
                  </a:lnTo>
                  <a:lnTo>
                    <a:pt x="588" y="437"/>
                  </a:lnTo>
                  <a:lnTo>
                    <a:pt x="563" y="454"/>
                  </a:lnTo>
                  <a:lnTo>
                    <a:pt x="537" y="470"/>
                  </a:lnTo>
                  <a:lnTo>
                    <a:pt x="512" y="486"/>
                  </a:lnTo>
                  <a:lnTo>
                    <a:pt x="498" y="493"/>
                  </a:lnTo>
                  <a:lnTo>
                    <a:pt x="486" y="500"/>
                  </a:lnTo>
                  <a:lnTo>
                    <a:pt x="459" y="514"/>
                  </a:lnTo>
                  <a:lnTo>
                    <a:pt x="431" y="525"/>
                  </a:lnTo>
                  <a:lnTo>
                    <a:pt x="402" y="536"/>
                  </a:lnTo>
                  <a:lnTo>
                    <a:pt x="372" y="545"/>
                  </a:lnTo>
                  <a:lnTo>
                    <a:pt x="344" y="555"/>
                  </a:lnTo>
                  <a:lnTo>
                    <a:pt x="314" y="561"/>
                  </a:lnTo>
                  <a:lnTo>
                    <a:pt x="283" y="567"/>
                  </a:lnTo>
                  <a:lnTo>
                    <a:pt x="267" y="570"/>
                  </a:lnTo>
                  <a:lnTo>
                    <a:pt x="253" y="572"/>
                  </a:lnTo>
                  <a:lnTo>
                    <a:pt x="221" y="575"/>
                  </a:lnTo>
                  <a:lnTo>
                    <a:pt x="190" y="578"/>
                  </a:lnTo>
                  <a:lnTo>
                    <a:pt x="157" y="578"/>
                  </a:lnTo>
                  <a:lnTo>
                    <a:pt x="116" y="577"/>
                  </a:lnTo>
                  <a:lnTo>
                    <a:pt x="77" y="574"/>
                  </a:lnTo>
                  <a:lnTo>
                    <a:pt x="58" y="572"/>
                  </a:lnTo>
                  <a:lnTo>
                    <a:pt x="38" y="569"/>
                  </a:lnTo>
                  <a:lnTo>
                    <a:pt x="19" y="566"/>
                  </a:lnTo>
                  <a:lnTo>
                    <a:pt x="0" y="561"/>
                  </a:lnTo>
                  <a:close/>
                </a:path>
              </a:pathLst>
            </a:custGeom>
            <a:solidFill>
              <a:schemeClr val="hlink"/>
            </a:solidFill>
            <a:ln w="9525">
              <a:noFill/>
              <a:round/>
              <a:headEnd/>
              <a:tailEnd/>
            </a:ln>
          </p:spPr>
          <p:txBody>
            <a:bodyPr lIns="91392" tIns="45696" rIns="91392" bIns="45696"/>
            <a:lstStyle/>
            <a:p>
              <a:endParaRPr lang="en-US">
                <a:solidFill>
                  <a:schemeClr val="accent4"/>
                </a:solidFill>
              </a:endParaRPr>
            </a:p>
          </p:txBody>
        </p:sp>
        <p:sp>
          <p:nvSpPr>
            <p:cNvPr id="33" name="Freeform 8"/>
            <p:cNvSpPr>
              <a:spLocks/>
            </p:cNvSpPr>
            <p:nvPr/>
          </p:nvSpPr>
          <p:spPr bwMode="gray">
            <a:xfrm>
              <a:off x="2487693" y="2274377"/>
              <a:ext cx="419100" cy="1125537"/>
            </a:xfrm>
            <a:custGeom>
              <a:avLst/>
              <a:gdLst/>
              <a:ahLst/>
              <a:cxnLst>
                <a:cxn ang="0">
                  <a:pos x="2" y="440"/>
                </a:cxn>
                <a:cxn ang="0">
                  <a:pos x="6" y="374"/>
                </a:cxn>
                <a:cxn ang="0">
                  <a:pos x="19" y="310"/>
                </a:cxn>
                <a:cxn ang="0">
                  <a:pos x="31" y="262"/>
                </a:cxn>
                <a:cxn ang="0">
                  <a:pos x="47" y="217"/>
                </a:cxn>
                <a:cxn ang="0">
                  <a:pos x="72" y="159"/>
                </a:cxn>
                <a:cxn ang="0">
                  <a:pos x="102" y="102"/>
                </a:cxn>
                <a:cxn ang="0">
                  <a:pos x="137" y="50"/>
                </a:cxn>
                <a:cxn ang="0">
                  <a:pos x="176" y="0"/>
                </a:cxn>
                <a:cxn ang="0">
                  <a:pos x="206" y="38"/>
                </a:cxn>
                <a:cxn ang="0">
                  <a:pos x="233" y="75"/>
                </a:cxn>
                <a:cxn ang="0">
                  <a:pos x="266" y="130"/>
                </a:cxn>
                <a:cxn ang="0">
                  <a:pos x="294" y="187"/>
                </a:cxn>
                <a:cxn ang="0">
                  <a:pos x="311" y="231"/>
                </a:cxn>
                <a:cxn ang="0">
                  <a:pos x="325" y="278"/>
                </a:cxn>
                <a:cxn ang="0">
                  <a:pos x="339" y="341"/>
                </a:cxn>
                <a:cxn ang="0">
                  <a:pos x="349" y="406"/>
                </a:cxn>
                <a:cxn ang="0">
                  <a:pos x="352" y="440"/>
                </a:cxn>
                <a:cxn ang="0">
                  <a:pos x="352" y="508"/>
                </a:cxn>
                <a:cxn ang="0">
                  <a:pos x="346" y="574"/>
                </a:cxn>
                <a:cxn ang="0">
                  <a:pos x="333" y="638"/>
                </a:cxn>
                <a:cxn ang="0">
                  <a:pos x="321" y="684"/>
                </a:cxn>
                <a:cxn ang="0">
                  <a:pos x="305" y="729"/>
                </a:cxn>
                <a:cxn ang="0">
                  <a:pos x="280" y="789"/>
                </a:cxn>
                <a:cxn ang="0">
                  <a:pos x="250" y="844"/>
                </a:cxn>
                <a:cxn ang="0">
                  <a:pos x="215" y="898"/>
                </a:cxn>
                <a:cxn ang="0">
                  <a:pos x="176" y="946"/>
                </a:cxn>
                <a:cxn ang="0">
                  <a:pos x="146" y="910"/>
                </a:cxn>
                <a:cxn ang="0">
                  <a:pos x="119" y="871"/>
                </a:cxn>
                <a:cxn ang="0">
                  <a:pos x="86" y="817"/>
                </a:cxn>
                <a:cxn ang="0">
                  <a:pos x="60" y="759"/>
                </a:cxn>
                <a:cxn ang="0">
                  <a:pos x="41" y="715"/>
                </a:cxn>
                <a:cxn ang="0">
                  <a:pos x="27" y="670"/>
                </a:cxn>
                <a:cxn ang="0">
                  <a:pos x="13" y="605"/>
                </a:cxn>
                <a:cxn ang="0">
                  <a:pos x="3" y="541"/>
                </a:cxn>
                <a:cxn ang="0">
                  <a:pos x="2" y="508"/>
                </a:cxn>
              </a:cxnLst>
              <a:rect l="0" t="0" r="r" b="b"/>
              <a:pathLst>
                <a:path w="352" h="946">
                  <a:moveTo>
                    <a:pt x="0" y="473"/>
                  </a:moveTo>
                  <a:lnTo>
                    <a:pt x="2" y="440"/>
                  </a:lnTo>
                  <a:lnTo>
                    <a:pt x="3" y="406"/>
                  </a:lnTo>
                  <a:lnTo>
                    <a:pt x="6" y="374"/>
                  </a:lnTo>
                  <a:lnTo>
                    <a:pt x="13" y="341"/>
                  </a:lnTo>
                  <a:lnTo>
                    <a:pt x="19" y="310"/>
                  </a:lnTo>
                  <a:lnTo>
                    <a:pt x="27" y="278"/>
                  </a:lnTo>
                  <a:lnTo>
                    <a:pt x="31" y="262"/>
                  </a:lnTo>
                  <a:lnTo>
                    <a:pt x="36" y="247"/>
                  </a:lnTo>
                  <a:lnTo>
                    <a:pt x="47" y="217"/>
                  </a:lnTo>
                  <a:lnTo>
                    <a:pt x="60" y="187"/>
                  </a:lnTo>
                  <a:lnTo>
                    <a:pt x="72" y="159"/>
                  </a:lnTo>
                  <a:lnTo>
                    <a:pt x="86" y="130"/>
                  </a:lnTo>
                  <a:lnTo>
                    <a:pt x="102" y="102"/>
                  </a:lnTo>
                  <a:lnTo>
                    <a:pt x="119" y="75"/>
                  </a:lnTo>
                  <a:lnTo>
                    <a:pt x="137" y="50"/>
                  </a:lnTo>
                  <a:lnTo>
                    <a:pt x="156" y="25"/>
                  </a:lnTo>
                  <a:lnTo>
                    <a:pt x="176" y="0"/>
                  </a:lnTo>
                  <a:lnTo>
                    <a:pt x="196" y="25"/>
                  </a:lnTo>
                  <a:lnTo>
                    <a:pt x="206" y="38"/>
                  </a:lnTo>
                  <a:lnTo>
                    <a:pt x="215" y="50"/>
                  </a:lnTo>
                  <a:lnTo>
                    <a:pt x="233" y="75"/>
                  </a:lnTo>
                  <a:lnTo>
                    <a:pt x="250" y="102"/>
                  </a:lnTo>
                  <a:lnTo>
                    <a:pt x="266" y="130"/>
                  </a:lnTo>
                  <a:lnTo>
                    <a:pt x="280" y="159"/>
                  </a:lnTo>
                  <a:lnTo>
                    <a:pt x="294" y="187"/>
                  </a:lnTo>
                  <a:lnTo>
                    <a:pt x="305" y="217"/>
                  </a:lnTo>
                  <a:lnTo>
                    <a:pt x="311" y="231"/>
                  </a:lnTo>
                  <a:lnTo>
                    <a:pt x="316" y="247"/>
                  </a:lnTo>
                  <a:lnTo>
                    <a:pt x="325" y="278"/>
                  </a:lnTo>
                  <a:lnTo>
                    <a:pt x="333" y="310"/>
                  </a:lnTo>
                  <a:lnTo>
                    <a:pt x="339" y="341"/>
                  </a:lnTo>
                  <a:lnTo>
                    <a:pt x="346" y="374"/>
                  </a:lnTo>
                  <a:lnTo>
                    <a:pt x="349" y="406"/>
                  </a:lnTo>
                  <a:lnTo>
                    <a:pt x="350" y="423"/>
                  </a:lnTo>
                  <a:lnTo>
                    <a:pt x="352" y="440"/>
                  </a:lnTo>
                  <a:lnTo>
                    <a:pt x="352" y="473"/>
                  </a:lnTo>
                  <a:lnTo>
                    <a:pt x="352" y="508"/>
                  </a:lnTo>
                  <a:lnTo>
                    <a:pt x="349" y="541"/>
                  </a:lnTo>
                  <a:lnTo>
                    <a:pt x="346" y="574"/>
                  </a:lnTo>
                  <a:lnTo>
                    <a:pt x="339" y="605"/>
                  </a:lnTo>
                  <a:lnTo>
                    <a:pt x="333" y="638"/>
                  </a:lnTo>
                  <a:lnTo>
                    <a:pt x="325" y="670"/>
                  </a:lnTo>
                  <a:lnTo>
                    <a:pt x="321" y="684"/>
                  </a:lnTo>
                  <a:lnTo>
                    <a:pt x="316" y="699"/>
                  </a:lnTo>
                  <a:lnTo>
                    <a:pt x="305" y="729"/>
                  </a:lnTo>
                  <a:lnTo>
                    <a:pt x="294" y="759"/>
                  </a:lnTo>
                  <a:lnTo>
                    <a:pt x="280" y="789"/>
                  </a:lnTo>
                  <a:lnTo>
                    <a:pt x="266" y="817"/>
                  </a:lnTo>
                  <a:lnTo>
                    <a:pt x="250" y="844"/>
                  </a:lnTo>
                  <a:lnTo>
                    <a:pt x="233" y="871"/>
                  </a:lnTo>
                  <a:lnTo>
                    <a:pt x="215" y="898"/>
                  </a:lnTo>
                  <a:lnTo>
                    <a:pt x="196" y="923"/>
                  </a:lnTo>
                  <a:lnTo>
                    <a:pt x="176" y="946"/>
                  </a:lnTo>
                  <a:lnTo>
                    <a:pt x="156" y="923"/>
                  </a:lnTo>
                  <a:lnTo>
                    <a:pt x="146" y="910"/>
                  </a:lnTo>
                  <a:lnTo>
                    <a:pt x="137" y="898"/>
                  </a:lnTo>
                  <a:lnTo>
                    <a:pt x="119" y="871"/>
                  </a:lnTo>
                  <a:lnTo>
                    <a:pt x="102" y="844"/>
                  </a:lnTo>
                  <a:lnTo>
                    <a:pt x="86" y="817"/>
                  </a:lnTo>
                  <a:lnTo>
                    <a:pt x="72" y="789"/>
                  </a:lnTo>
                  <a:lnTo>
                    <a:pt x="60" y="759"/>
                  </a:lnTo>
                  <a:lnTo>
                    <a:pt x="47" y="729"/>
                  </a:lnTo>
                  <a:lnTo>
                    <a:pt x="41" y="715"/>
                  </a:lnTo>
                  <a:lnTo>
                    <a:pt x="36" y="699"/>
                  </a:lnTo>
                  <a:lnTo>
                    <a:pt x="27" y="670"/>
                  </a:lnTo>
                  <a:lnTo>
                    <a:pt x="19" y="638"/>
                  </a:lnTo>
                  <a:lnTo>
                    <a:pt x="13" y="605"/>
                  </a:lnTo>
                  <a:lnTo>
                    <a:pt x="6" y="574"/>
                  </a:lnTo>
                  <a:lnTo>
                    <a:pt x="3" y="541"/>
                  </a:lnTo>
                  <a:lnTo>
                    <a:pt x="2" y="523"/>
                  </a:lnTo>
                  <a:lnTo>
                    <a:pt x="2" y="508"/>
                  </a:lnTo>
                  <a:lnTo>
                    <a:pt x="0" y="473"/>
                  </a:lnTo>
                  <a:close/>
                </a:path>
              </a:pathLst>
            </a:custGeom>
            <a:solidFill>
              <a:schemeClr val="hlink"/>
            </a:solidFill>
            <a:ln w="9525">
              <a:noFill/>
              <a:round/>
              <a:headEnd/>
              <a:tailEnd/>
            </a:ln>
          </p:spPr>
          <p:txBody>
            <a:bodyPr lIns="91392" tIns="45696" rIns="91392" bIns="45696"/>
            <a:lstStyle/>
            <a:p>
              <a:endParaRPr lang="en-US">
                <a:solidFill>
                  <a:schemeClr val="accent4"/>
                </a:solidFill>
              </a:endParaRPr>
            </a:p>
          </p:txBody>
        </p:sp>
        <p:sp>
          <p:nvSpPr>
            <p:cNvPr id="34" name="Freeform 9"/>
            <p:cNvSpPr>
              <a:spLocks/>
            </p:cNvSpPr>
            <p:nvPr/>
          </p:nvSpPr>
          <p:spPr bwMode="gray">
            <a:xfrm>
              <a:off x="2509919" y="3010977"/>
              <a:ext cx="376238" cy="388937"/>
            </a:xfrm>
            <a:custGeom>
              <a:avLst/>
              <a:gdLst/>
              <a:ahLst/>
              <a:cxnLst>
                <a:cxn ang="0">
                  <a:pos x="316" y="17"/>
                </a:cxn>
                <a:cxn ang="0">
                  <a:pos x="309" y="39"/>
                </a:cxn>
                <a:cxn ang="0">
                  <a:pos x="303" y="61"/>
                </a:cxn>
                <a:cxn ang="0">
                  <a:pos x="289" y="104"/>
                </a:cxn>
                <a:cxn ang="0">
                  <a:pos x="273" y="144"/>
                </a:cxn>
                <a:cxn ang="0">
                  <a:pos x="264" y="163"/>
                </a:cxn>
                <a:cxn ang="0">
                  <a:pos x="254" y="184"/>
                </a:cxn>
                <a:cxn ang="0">
                  <a:pos x="245" y="203"/>
                </a:cxn>
                <a:cxn ang="0">
                  <a:pos x="234" y="221"/>
                </a:cxn>
                <a:cxn ang="0">
                  <a:pos x="210" y="259"/>
                </a:cxn>
                <a:cxn ang="0">
                  <a:pos x="198" y="276"/>
                </a:cxn>
                <a:cxn ang="0">
                  <a:pos x="185" y="294"/>
                </a:cxn>
                <a:cxn ang="0">
                  <a:pos x="171" y="311"/>
                </a:cxn>
                <a:cxn ang="0">
                  <a:pos x="157" y="328"/>
                </a:cxn>
                <a:cxn ang="0">
                  <a:pos x="130" y="294"/>
                </a:cxn>
                <a:cxn ang="0">
                  <a:pos x="116" y="276"/>
                </a:cxn>
                <a:cxn ang="0">
                  <a:pos x="104" y="259"/>
                </a:cxn>
                <a:cxn ang="0">
                  <a:pos x="93" y="240"/>
                </a:cxn>
                <a:cxn ang="0">
                  <a:pos x="82" y="221"/>
                </a:cxn>
                <a:cxn ang="0">
                  <a:pos x="71" y="203"/>
                </a:cxn>
                <a:cxn ang="0">
                  <a:pos x="60" y="184"/>
                </a:cxn>
                <a:cxn ang="0">
                  <a:pos x="50" y="163"/>
                </a:cxn>
                <a:cxn ang="0">
                  <a:pos x="41" y="144"/>
                </a:cxn>
                <a:cxn ang="0">
                  <a:pos x="33" y="124"/>
                </a:cxn>
                <a:cxn ang="0">
                  <a:pos x="25" y="104"/>
                </a:cxn>
                <a:cxn ang="0">
                  <a:pos x="17" y="81"/>
                </a:cxn>
                <a:cxn ang="0">
                  <a:pos x="11" y="61"/>
                </a:cxn>
                <a:cxn ang="0">
                  <a:pos x="5" y="39"/>
                </a:cxn>
                <a:cxn ang="0">
                  <a:pos x="0" y="17"/>
                </a:cxn>
                <a:cxn ang="0">
                  <a:pos x="19" y="14"/>
                </a:cxn>
                <a:cxn ang="0">
                  <a:pos x="38" y="9"/>
                </a:cxn>
                <a:cxn ang="0">
                  <a:pos x="77" y="4"/>
                </a:cxn>
                <a:cxn ang="0">
                  <a:pos x="97" y="3"/>
                </a:cxn>
                <a:cxn ang="0">
                  <a:pos x="116" y="1"/>
                </a:cxn>
                <a:cxn ang="0">
                  <a:pos x="157" y="0"/>
                </a:cxn>
                <a:cxn ang="0">
                  <a:pos x="198" y="1"/>
                </a:cxn>
                <a:cxn ang="0">
                  <a:pos x="237" y="4"/>
                </a:cxn>
                <a:cxn ang="0">
                  <a:pos x="258" y="6"/>
                </a:cxn>
                <a:cxn ang="0">
                  <a:pos x="276" y="9"/>
                </a:cxn>
                <a:cxn ang="0">
                  <a:pos x="295" y="14"/>
                </a:cxn>
                <a:cxn ang="0">
                  <a:pos x="316" y="17"/>
                </a:cxn>
              </a:cxnLst>
              <a:rect l="0" t="0" r="r" b="b"/>
              <a:pathLst>
                <a:path w="316" h="328">
                  <a:moveTo>
                    <a:pt x="316" y="17"/>
                  </a:moveTo>
                  <a:lnTo>
                    <a:pt x="309" y="39"/>
                  </a:lnTo>
                  <a:lnTo>
                    <a:pt x="303" y="61"/>
                  </a:lnTo>
                  <a:lnTo>
                    <a:pt x="289" y="104"/>
                  </a:lnTo>
                  <a:lnTo>
                    <a:pt x="273" y="144"/>
                  </a:lnTo>
                  <a:lnTo>
                    <a:pt x="264" y="163"/>
                  </a:lnTo>
                  <a:lnTo>
                    <a:pt x="254" y="184"/>
                  </a:lnTo>
                  <a:lnTo>
                    <a:pt x="245" y="203"/>
                  </a:lnTo>
                  <a:lnTo>
                    <a:pt x="234" y="221"/>
                  </a:lnTo>
                  <a:lnTo>
                    <a:pt x="210" y="259"/>
                  </a:lnTo>
                  <a:lnTo>
                    <a:pt x="198" y="276"/>
                  </a:lnTo>
                  <a:lnTo>
                    <a:pt x="185" y="294"/>
                  </a:lnTo>
                  <a:lnTo>
                    <a:pt x="171" y="311"/>
                  </a:lnTo>
                  <a:lnTo>
                    <a:pt x="157" y="328"/>
                  </a:lnTo>
                  <a:lnTo>
                    <a:pt x="130" y="294"/>
                  </a:lnTo>
                  <a:lnTo>
                    <a:pt x="116" y="276"/>
                  </a:lnTo>
                  <a:lnTo>
                    <a:pt x="104" y="259"/>
                  </a:lnTo>
                  <a:lnTo>
                    <a:pt x="93" y="240"/>
                  </a:lnTo>
                  <a:lnTo>
                    <a:pt x="82" y="221"/>
                  </a:lnTo>
                  <a:lnTo>
                    <a:pt x="71" y="203"/>
                  </a:lnTo>
                  <a:lnTo>
                    <a:pt x="60" y="184"/>
                  </a:lnTo>
                  <a:lnTo>
                    <a:pt x="50" y="163"/>
                  </a:lnTo>
                  <a:lnTo>
                    <a:pt x="41" y="144"/>
                  </a:lnTo>
                  <a:lnTo>
                    <a:pt x="33" y="124"/>
                  </a:lnTo>
                  <a:lnTo>
                    <a:pt x="25" y="104"/>
                  </a:lnTo>
                  <a:lnTo>
                    <a:pt x="17" y="81"/>
                  </a:lnTo>
                  <a:lnTo>
                    <a:pt x="11" y="61"/>
                  </a:lnTo>
                  <a:lnTo>
                    <a:pt x="5" y="39"/>
                  </a:lnTo>
                  <a:lnTo>
                    <a:pt x="0" y="17"/>
                  </a:lnTo>
                  <a:lnTo>
                    <a:pt x="19" y="14"/>
                  </a:lnTo>
                  <a:lnTo>
                    <a:pt x="38" y="9"/>
                  </a:lnTo>
                  <a:lnTo>
                    <a:pt x="77" y="4"/>
                  </a:lnTo>
                  <a:lnTo>
                    <a:pt x="97" y="3"/>
                  </a:lnTo>
                  <a:lnTo>
                    <a:pt x="116" y="1"/>
                  </a:lnTo>
                  <a:lnTo>
                    <a:pt x="157" y="0"/>
                  </a:lnTo>
                  <a:lnTo>
                    <a:pt x="198" y="1"/>
                  </a:lnTo>
                  <a:lnTo>
                    <a:pt x="237" y="4"/>
                  </a:lnTo>
                  <a:lnTo>
                    <a:pt x="258" y="6"/>
                  </a:lnTo>
                  <a:lnTo>
                    <a:pt x="276" y="9"/>
                  </a:lnTo>
                  <a:lnTo>
                    <a:pt x="295" y="14"/>
                  </a:lnTo>
                  <a:lnTo>
                    <a:pt x="316" y="17"/>
                  </a:lnTo>
                  <a:close/>
                </a:path>
              </a:pathLst>
            </a:custGeom>
            <a:solidFill>
              <a:schemeClr val="accent2"/>
            </a:solidFill>
            <a:ln w="9525">
              <a:noFill/>
              <a:round/>
              <a:headEnd/>
              <a:tailEnd/>
            </a:ln>
          </p:spPr>
          <p:txBody>
            <a:bodyPr lIns="91392" tIns="45696" rIns="91392" bIns="45696"/>
            <a:lstStyle/>
            <a:p>
              <a:endParaRPr lang="en-US" dirty="0">
                <a:solidFill>
                  <a:schemeClr val="accent2"/>
                </a:solidFill>
              </a:endParaRPr>
            </a:p>
          </p:txBody>
        </p:sp>
        <p:sp>
          <p:nvSpPr>
            <p:cNvPr id="35" name="Rectangle 10"/>
            <p:cNvSpPr>
              <a:spLocks noChangeArrowheads="1"/>
            </p:cNvSpPr>
            <p:nvPr/>
          </p:nvSpPr>
          <p:spPr bwMode="gray">
            <a:xfrm>
              <a:off x="2027412" y="3805075"/>
              <a:ext cx="1411288" cy="154399"/>
            </a:xfrm>
            <a:prstGeom prst="rect">
              <a:avLst/>
            </a:prstGeom>
            <a:noFill/>
            <a:ln w="9525" algn="ctr">
              <a:noFill/>
              <a:miter lim="800000"/>
              <a:headEnd/>
              <a:tailEnd/>
            </a:ln>
            <a:effectLst/>
          </p:spPr>
          <p:txBody>
            <a:bodyPr lIns="0" tIns="0" rIns="0" bIns="0" anchor="ctr">
              <a:spAutoFit/>
            </a:bodyPr>
            <a:lstStyle/>
            <a:p>
              <a:pPr algn="ctr" defTabSz="1042436" eaLnBrk="0" hangingPunct="0">
                <a:buClr>
                  <a:schemeClr val="folHlink"/>
                </a:buClr>
                <a:buSzPct val="75000"/>
              </a:pPr>
              <a:r>
                <a:rPr lang="sv-SE" sz="900" dirty="0">
                  <a:solidFill>
                    <a:schemeClr val="bg1">
                      <a:lumMod val="50000"/>
                    </a:schemeClr>
                  </a:solidFill>
                </a:rPr>
                <a:t>Leverantörsreskontra</a:t>
              </a:r>
            </a:p>
          </p:txBody>
        </p:sp>
        <p:sp>
          <p:nvSpPr>
            <p:cNvPr id="36" name="Rectangle 11"/>
            <p:cNvSpPr>
              <a:spLocks noChangeArrowheads="1"/>
            </p:cNvSpPr>
            <p:nvPr/>
          </p:nvSpPr>
          <p:spPr bwMode="gray">
            <a:xfrm>
              <a:off x="2748536" y="2681361"/>
              <a:ext cx="1235075" cy="154399"/>
            </a:xfrm>
            <a:prstGeom prst="rect">
              <a:avLst/>
            </a:prstGeom>
            <a:noFill/>
            <a:ln w="9525" algn="ctr">
              <a:noFill/>
              <a:miter lim="800000"/>
              <a:headEnd/>
              <a:tailEnd/>
            </a:ln>
            <a:effectLst/>
          </p:spPr>
          <p:txBody>
            <a:bodyPr lIns="0" tIns="0" rIns="0" bIns="0" anchor="ctr">
              <a:spAutoFit/>
            </a:bodyPr>
            <a:lstStyle/>
            <a:p>
              <a:pPr algn="ctr" defTabSz="1042436" eaLnBrk="0" hangingPunct="0">
                <a:buClr>
                  <a:schemeClr val="folHlink"/>
                </a:buClr>
                <a:buSzPct val="75000"/>
              </a:pPr>
              <a:r>
                <a:rPr lang="sv-SE" sz="900" dirty="0">
                  <a:solidFill>
                    <a:schemeClr val="bg1">
                      <a:lumMod val="50000"/>
                    </a:schemeClr>
                  </a:solidFill>
                </a:rPr>
                <a:t>Beställaren</a:t>
              </a:r>
            </a:p>
          </p:txBody>
        </p:sp>
        <p:sp>
          <p:nvSpPr>
            <p:cNvPr id="37" name="Rectangle 12"/>
            <p:cNvSpPr>
              <a:spLocks noChangeArrowheads="1"/>
            </p:cNvSpPr>
            <p:nvPr/>
          </p:nvSpPr>
          <p:spPr bwMode="gray">
            <a:xfrm>
              <a:off x="1270264" y="2681361"/>
              <a:ext cx="1235074" cy="154399"/>
            </a:xfrm>
            <a:prstGeom prst="rect">
              <a:avLst/>
            </a:prstGeom>
            <a:noFill/>
            <a:ln w="9525" algn="ctr">
              <a:noFill/>
              <a:miter lim="800000"/>
              <a:headEnd/>
              <a:tailEnd/>
            </a:ln>
            <a:effectLst/>
          </p:spPr>
          <p:txBody>
            <a:bodyPr lIns="0" tIns="0" rIns="0" bIns="0" anchor="ctr">
              <a:spAutoFit/>
            </a:bodyPr>
            <a:lstStyle/>
            <a:p>
              <a:pPr algn="ctr" defTabSz="1042436" eaLnBrk="0" hangingPunct="0">
                <a:buClr>
                  <a:schemeClr val="folHlink"/>
                </a:buClr>
                <a:buSzPct val="75000"/>
              </a:pPr>
              <a:r>
                <a:rPr lang="sv-SE" sz="900" dirty="0">
                  <a:solidFill>
                    <a:schemeClr val="bg1">
                      <a:lumMod val="50000"/>
                    </a:schemeClr>
                  </a:solidFill>
                </a:rPr>
                <a:t>Leverantörsregister</a:t>
              </a:r>
            </a:p>
          </p:txBody>
        </p:sp>
      </p:grpSp>
    </p:spTree>
    <p:extLst>
      <p:ext uri="{BB962C8B-B14F-4D97-AF65-F5344CB8AC3E}">
        <p14:creationId xmlns:p14="http://schemas.microsoft.com/office/powerpoint/2010/main" val="1151732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452438"/>
            <a:ext cx="2247900" cy="860400"/>
          </a:xfrm>
          <a:solidFill>
            <a:schemeClr val="tx2"/>
          </a:solidFill>
        </p:spPr>
        <p:txBody>
          <a:bodyPr/>
          <a:lstStyle/>
          <a:p>
            <a:r>
              <a:rPr lang="sv-SE" sz="10000" dirty="0">
                <a:solidFill>
                  <a:schemeClr val="accent2"/>
                </a:solidFill>
              </a:rPr>
              <a:t>Ett</a:t>
            </a:r>
          </a:p>
        </p:txBody>
      </p:sp>
      <p:sp>
        <p:nvSpPr>
          <p:cNvPr id="5" name="Content Placeholder 2"/>
          <p:cNvSpPr txBox="1">
            <a:spLocks/>
          </p:cNvSpPr>
          <p:nvPr/>
        </p:nvSpPr>
        <p:spPr bwMode="auto">
          <a:xfrm>
            <a:off x="3937102" y="1506069"/>
            <a:ext cx="4770803" cy="1219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363" indent="-360363" eaLnBrk="0" fontAlgn="base" hangingPunct="0">
              <a:spcAft>
                <a:spcPct val="0"/>
              </a:spcAft>
              <a:buClr>
                <a:srgbClr val="FFD200"/>
              </a:buClr>
              <a:buSzPct val="75000"/>
              <a:defRPr/>
            </a:pPr>
            <a:r>
              <a:rPr lang="sv-SE" sz="2800" kern="0" dirty="0">
                <a:solidFill>
                  <a:schemeClr val="bg1">
                    <a:lumMod val="50000"/>
                  </a:schemeClr>
                </a:solidFill>
              </a:rPr>
              <a:t>Leverantörsregister</a:t>
            </a:r>
          </a:p>
          <a:p>
            <a:pPr eaLnBrk="0" hangingPunct="0">
              <a:buClr>
                <a:srgbClr val="FFD200"/>
              </a:buClr>
              <a:buSzPct val="75000"/>
            </a:pPr>
            <a:r>
              <a:rPr lang="sv-SE" kern="0" dirty="0">
                <a:solidFill>
                  <a:schemeClr val="bg2"/>
                </a:solidFill>
              </a:rPr>
              <a:t>Upprätthåller organisationen ett aktuellt leverantörsregister?</a:t>
            </a:r>
          </a:p>
        </p:txBody>
      </p:sp>
      <p:grpSp>
        <p:nvGrpSpPr>
          <p:cNvPr id="68" name="Group 67"/>
          <p:cNvGrpSpPr/>
          <p:nvPr/>
        </p:nvGrpSpPr>
        <p:grpSpPr>
          <a:xfrm>
            <a:off x="2087573" y="3046118"/>
            <a:ext cx="7250758" cy="2574760"/>
            <a:chOff x="560398" y="3046118"/>
            <a:chExt cx="7250758" cy="2574760"/>
          </a:xfrm>
        </p:grpSpPr>
        <p:grpSp>
          <p:nvGrpSpPr>
            <p:cNvPr id="51" name="Group 50"/>
            <p:cNvGrpSpPr/>
            <p:nvPr/>
          </p:nvGrpSpPr>
          <p:grpSpPr>
            <a:xfrm>
              <a:off x="560398" y="3331975"/>
              <a:ext cx="7172362" cy="2288903"/>
              <a:chOff x="560398" y="3054060"/>
              <a:chExt cx="7172362" cy="2285063"/>
            </a:xfrm>
          </p:grpSpPr>
          <p:sp>
            <p:nvSpPr>
              <p:cNvPr id="6" name="Rectangle 33"/>
              <p:cNvSpPr>
                <a:spLocks noChangeArrowheads="1"/>
              </p:cNvSpPr>
              <p:nvPr/>
            </p:nvSpPr>
            <p:spPr bwMode="auto">
              <a:xfrm>
                <a:off x="1915127" y="3184906"/>
                <a:ext cx="5794519" cy="663682"/>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Är leverantören registrerad med F-skatt, A-skatt, momsregistrerad, arbetsgivare, </a:t>
                </a:r>
                <a:r>
                  <a:rPr lang="sv-SE" sz="900" dirty="0" smtClean="0">
                    <a:solidFill>
                      <a:schemeClr val="bg1"/>
                    </a:solidFill>
                  </a:rPr>
                  <a:t>etc.? </a:t>
                </a:r>
                <a:endParaRPr lang="sv-SE" sz="900" dirty="0">
                  <a:solidFill>
                    <a:schemeClr val="bg1"/>
                  </a:solidFill>
                </a:endParaRP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Förekommer organisationens leverantörer på endera Förenade Bolags- eller Svensk handels varningslista avseende företag med oseriösa försäljningsmetoder och bluffakturor?</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Har leverantören ett aktuellt skuldsaldo hos Kronofogdemyndigheten?</a:t>
                </a:r>
              </a:p>
            </p:txBody>
          </p:sp>
          <p:sp>
            <p:nvSpPr>
              <p:cNvPr id="11" name="Rectangle 42"/>
              <p:cNvSpPr>
                <a:spLocks noChangeAspect="1" noChangeArrowheads="1"/>
              </p:cNvSpPr>
              <p:nvPr/>
            </p:nvSpPr>
            <p:spPr bwMode="auto">
              <a:xfrm>
                <a:off x="566045" y="3217775"/>
                <a:ext cx="648000" cy="138499"/>
              </a:xfrm>
              <a:prstGeom prst="rect">
                <a:avLst/>
              </a:prstGeom>
              <a:noFill/>
              <a:ln w="12700">
                <a:noFill/>
                <a:miter lim="800000"/>
                <a:headEnd/>
                <a:tailEnd/>
              </a:ln>
              <a:effectLst/>
            </p:spPr>
            <p:txBody>
              <a:bodyPr lIns="0" tIns="0" rIns="0" bIns="0" anchor="ctr">
                <a:spAutoFit/>
              </a:bodyPr>
              <a:lstStyle/>
              <a:p>
                <a:pPr algn="l" eaLnBrk="0" hangingPunct="0"/>
                <a:r>
                  <a:rPr lang="sv-SE" altLang="de-DE" sz="900" b="1" dirty="0">
                    <a:solidFill>
                      <a:schemeClr val="bg1">
                        <a:lumMod val="50000"/>
                      </a:schemeClr>
                    </a:solidFill>
                    <a:cs typeface="Times New Roman" pitchFamily="18" charset="0"/>
                  </a:rPr>
                  <a:t>Seriositet</a:t>
                </a:r>
              </a:p>
            </p:txBody>
          </p:sp>
          <p:sp>
            <p:nvSpPr>
              <p:cNvPr id="28" name="Line 65"/>
              <p:cNvSpPr>
                <a:spLocks noChangeShapeType="1"/>
              </p:cNvSpPr>
              <p:nvPr/>
            </p:nvSpPr>
            <p:spPr bwMode="auto">
              <a:xfrm>
                <a:off x="568760" y="3054060"/>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34" name="Rectangle 33"/>
              <p:cNvSpPr>
                <a:spLocks noChangeArrowheads="1"/>
              </p:cNvSpPr>
              <p:nvPr/>
            </p:nvSpPr>
            <p:spPr bwMode="auto">
              <a:xfrm>
                <a:off x="1915127" y="4086328"/>
                <a:ext cx="5794519" cy="331841"/>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Förekommer spärrfunktioner bland organisationens leverantörer?</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Är det möjligt att kontrollera/spåra eventuella förändringar av innehållet hos en leverantör?</a:t>
                </a:r>
              </a:p>
            </p:txBody>
          </p:sp>
          <p:sp>
            <p:nvSpPr>
              <p:cNvPr id="35" name="Rectangle 42"/>
              <p:cNvSpPr>
                <a:spLocks noChangeAspect="1" noChangeArrowheads="1"/>
              </p:cNvSpPr>
              <p:nvPr/>
            </p:nvSpPr>
            <p:spPr bwMode="auto">
              <a:xfrm>
                <a:off x="566045" y="4119199"/>
                <a:ext cx="648000" cy="138499"/>
              </a:xfrm>
              <a:prstGeom prst="rect">
                <a:avLst/>
              </a:prstGeom>
              <a:noFill/>
              <a:ln w="12700">
                <a:noFill/>
                <a:miter lim="800000"/>
                <a:headEnd/>
                <a:tailEnd/>
              </a:ln>
              <a:effectLst/>
            </p:spPr>
            <p:txBody>
              <a:bodyPr lIns="0" tIns="0" rIns="0" bIns="0" anchor="ctr">
                <a:spAutoFit/>
              </a:bodyPr>
              <a:lstStyle/>
              <a:p>
                <a:pPr algn="l" eaLnBrk="0" hangingPunct="0"/>
                <a:r>
                  <a:rPr lang="sv-SE" altLang="de-DE" sz="900" b="1" dirty="0">
                    <a:solidFill>
                      <a:schemeClr val="bg1">
                        <a:lumMod val="50000"/>
                      </a:schemeClr>
                    </a:solidFill>
                    <a:cs typeface="Times New Roman" pitchFamily="18" charset="0"/>
                  </a:rPr>
                  <a:t>Spårbarhet</a:t>
                </a:r>
              </a:p>
            </p:txBody>
          </p:sp>
          <p:sp>
            <p:nvSpPr>
              <p:cNvPr id="39" name="Line 65"/>
              <p:cNvSpPr>
                <a:spLocks noChangeShapeType="1"/>
              </p:cNvSpPr>
              <p:nvPr/>
            </p:nvSpPr>
            <p:spPr bwMode="auto">
              <a:xfrm>
                <a:off x="568760" y="3964433"/>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41" name="Rectangle 33"/>
              <p:cNvSpPr>
                <a:spLocks noChangeArrowheads="1"/>
              </p:cNvSpPr>
              <p:nvPr/>
            </p:nvSpPr>
            <p:spPr bwMode="auto">
              <a:xfrm>
                <a:off x="1909481" y="4681069"/>
                <a:ext cx="5794519" cy="525415"/>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Är leverantörerna riktigt identifierade i leverantörsregistret?</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Förekommer samma leverantörer fler än en gång i registret?</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Hur många av leverantörerna som förekommer i registret används inte under granskningsperioden?</a:t>
                </a:r>
              </a:p>
            </p:txBody>
          </p:sp>
          <p:sp>
            <p:nvSpPr>
              <p:cNvPr id="42" name="Rectangle 42"/>
              <p:cNvSpPr>
                <a:spLocks noChangeAspect="1" noChangeArrowheads="1"/>
              </p:cNvSpPr>
              <p:nvPr/>
            </p:nvSpPr>
            <p:spPr bwMode="auto">
              <a:xfrm>
                <a:off x="560398" y="4714650"/>
                <a:ext cx="766377" cy="138499"/>
              </a:xfrm>
              <a:prstGeom prst="rect">
                <a:avLst/>
              </a:prstGeom>
              <a:noFill/>
              <a:ln w="12700">
                <a:noFill/>
                <a:miter lim="800000"/>
                <a:headEnd/>
                <a:tailEnd/>
              </a:ln>
              <a:effectLst/>
            </p:spPr>
            <p:txBody>
              <a:bodyPr wrap="square" lIns="0" tIns="0" rIns="0" bIns="0" anchor="t">
                <a:spAutoFit/>
              </a:bodyPr>
              <a:lstStyle/>
              <a:p>
                <a:pPr algn="l" eaLnBrk="0" hangingPunct="0"/>
                <a:r>
                  <a:rPr lang="sv-SE" altLang="de-DE" sz="900" b="1" dirty="0">
                    <a:solidFill>
                      <a:schemeClr val="bg1">
                        <a:lumMod val="50000"/>
                      </a:schemeClr>
                    </a:solidFill>
                    <a:cs typeface="Times New Roman" pitchFamily="18" charset="0"/>
                  </a:rPr>
                  <a:t>Registervård</a:t>
                </a:r>
              </a:p>
            </p:txBody>
          </p:sp>
          <p:sp>
            <p:nvSpPr>
              <p:cNvPr id="46" name="Line 65"/>
              <p:cNvSpPr>
                <a:spLocks noChangeShapeType="1"/>
              </p:cNvSpPr>
              <p:nvPr/>
            </p:nvSpPr>
            <p:spPr bwMode="auto">
              <a:xfrm>
                <a:off x="563114" y="4541273"/>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49" name="Line 65"/>
              <p:cNvSpPr>
                <a:spLocks noChangeShapeType="1"/>
              </p:cNvSpPr>
              <p:nvPr/>
            </p:nvSpPr>
            <p:spPr bwMode="auto">
              <a:xfrm>
                <a:off x="563109" y="5339123"/>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grpSp>
        <p:sp>
          <p:nvSpPr>
            <p:cNvPr id="57" name="Freeform 56"/>
            <p:cNvSpPr>
              <a:spLocks/>
            </p:cNvSpPr>
            <p:nvPr/>
          </p:nvSpPr>
          <p:spPr bwMode="auto">
            <a:xfrm>
              <a:off x="579670" y="3046118"/>
              <a:ext cx="1363904"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2"/>
            </a:solidFill>
            <a:ln w="19050" cap="flat" cmpd="sng">
              <a:noFill/>
              <a:prstDash val="solid"/>
              <a:round/>
              <a:headEnd type="none" w="med" len="med"/>
              <a:tailEnd type="none" w="med" len="med"/>
            </a:ln>
            <a:effectLst/>
          </p:spPr>
          <p:txBody>
            <a:bodyPr wrap="square"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58" name="Rectangle 37"/>
            <p:cNvSpPr>
              <a:spLocks noChangeAspect="1" noChangeArrowheads="1"/>
            </p:cNvSpPr>
            <p:nvPr/>
          </p:nvSpPr>
          <p:spPr bwMode="auto">
            <a:xfrm>
              <a:off x="680125" y="3059393"/>
              <a:ext cx="1049333"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chemeClr val="bg1">
                      <a:lumMod val="50000"/>
                    </a:schemeClr>
                  </a:solidFill>
                  <a:cs typeface="Times New Roman" pitchFamily="18" charset="0"/>
                </a:rPr>
                <a:t>Område</a:t>
              </a:r>
            </a:p>
          </p:txBody>
        </p:sp>
        <p:sp>
          <p:nvSpPr>
            <p:cNvPr id="59" name="Freeform 46"/>
            <p:cNvSpPr>
              <a:spLocks/>
            </p:cNvSpPr>
            <p:nvPr/>
          </p:nvSpPr>
          <p:spPr bwMode="auto">
            <a:xfrm>
              <a:off x="1934435"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60" name="Rectangle 47"/>
            <p:cNvSpPr>
              <a:spLocks noChangeAspect="1" noChangeArrowheads="1"/>
            </p:cNvSpPr>
            <p:nvPr/>
          </p:nvSpPr>
          <p:spPr bwMode="auto">
            <a:xfrm>
              <a:off x="2034892" y="3059393"/>
              <a:ext cx="1049333"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Frågeställning</a:t>
              </a:r>
            </a:p>
          </p:txBody>
        </p:sp>
        <p:sp>
          <p:nvSpPr>
            <p:cNvPr id="61" name="Rectangle 52"/>
            <p:cNvSpPr>
              <a:spLocks noChangeAspect="1" noChangeArrowheads="1"/>
            </p:cNvSpPr>
            <p:nvPr/>
          </p:nvSpPr>
          <p:spPr bwMode="auto">
            <a:xfrm>
              <a:off x="3396443" y="3059393"/>
              <a:ext cx="1049334"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Titel</a:t>
              </a:r>
            </a:p>
          </p:txBody>
        </p:sp>
        <p:sp>
          <p:nvSpPr>
            <p:cNvPr id="62" name="Rectangle 57"/>
            <p:cNvSpPr>
              <a:spLocks noChangeAspect="1" noChangeArrowheads="1"/>
            </p:cNvSpPr>
            <p:nvPr/>
          </p:nvSpPr>
          <p:spPr bwMode="auto">
            <a:xfrm>
              <a:off x="4736282" y="3059393"/>
              <a:ext cx="1049333"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Titel</a:t>
              </a:r>
              <a:endParaRPr lang="sv-SE" altLang="de-DE" sz="1000" b="1" dirty="0">
                <a:solidFill>
                  <a:schemeClr val="bg1"/>
                </a:solidFill>
                <a:cs typeface="Times New Roman" pitchFamily="18" charset="0"/>
              </a:endParaRPr>
            </a:p>
          </p:txBody>
        </p:sp>
        <p:sp>
          <p:nvSpPr>
            <p:cNvPr id="63" name="Freeform 46"/>
            <p:cNvSpPr>
              <a:spLocks/>
            </p:cNvSpPr>
            <p:nvPr/>
          </p:nvSpPr>
          <p:spPr bwMode="auto">
            <a:xfrm>
              <a:off x="3153454"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64" name="Freeform 46"/>
            <p:cNvSpPr>
              <a:spLocks/>
            </p:cNvSpPr>
            <p:nvPr/>
          </p:nvSpPr>
          <p:spPr bwMode="auto">
            <a:xfrm>
              <a:off x="4312900"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65" name="Freeform 46"/>
            <p:cNvSpPr>
              <a:spLocks/>
            </p:cNvSpPr>
            <p:nvPr/>
          </p:nvSpPr>
          <p:spPr bwMode="auto">
            <a:xfrm>
              <a:off x="5433386"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66" name="Freeform 46"/>
            <p:cNvSpPr>
              <a:spLocks/>
            </p:cNvSpPr>
            <p:nvPr/>
          </p:nvSpPr>
          <p:spPr bwMode="auto">
            <a:xfrm>
              <a:off x="6507973"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grpSp>
    </p:spTree>
    <p:extLst>
      <p:ext uri="{BB962C8B-B14F-4D97-AF65-F5344CB8AC3E}">
        <p14:creationId xmlns:p14="http://schemas.microsoft.com/office/powerpoint/2010/main" val="1317916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350838"/>
            <a:ext cx="2696254" cy="860400"/>
          </a:xfrm>
          <a:solidFill>
            <a:schemeClr val="tx2"/>
          </a:solidFill>
        </p:spPr>
        <p:txBody>
          <a:bodyPr/>
          <a:lstStyle/>
          <a:p>
            <a:r>
              <a:rPr lang="sv-SE" sz="10000" dirty="0">
                <a:solidFill>
                  <a:schemeClr val="accent2"/>
                </a:solidFill>
              </a:rPr>
              <a:t>Två</a:t>
            </a:r>
            <a:endParaRPr lang="sv-SE" sz="10000" dirty="0"/>
          </a:p>
        </p:txBody>
      </p:sp>
      <p:sp>
        <p:nvSpPr>
          <p:cNvPr id="5" name="Content Placeholder 2"/>
          <p:cNvSpPr txBox="1">
            <a:spLocks/>
          </p:cNvSpPr>
          <p:nvPr/>
        </p:nvSpPr>
        <p:spPr bwMode="auto">
          <a:xfrm>
            <a:off x="3937101" y="1506069"/>
            <a:ext cx="4619524" cy="3137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363" indent="-360363" eaLnBrk="0" fontAlgn="base" hangingPunct="0">
              <a:spcAft>
                <a:spcPct val="0"/>
              </a:spcAft>
              <a:buClr>
                <a:srgbClr val="FFD200"/>
              </a:buClr>
              <a:buSzPct val="75000"/>
              <a:defRPr/>
            </a:pPr>
            <a:r>
              <a:rPr lang="sv-SE" sz="2800" kern="0" dirty="0">
                <a:solidFill>
                  <a:schemeClr val="bg1">
                    <a:lumMod val="50000"/>
                  </a:schemeClr>
                </a:solidFill>
              </a:rPr>
              <a:t>Beställaren</a:t>
            </a:r>
          </a:p>
          <a:p>
            <a:pPr eaLnBrk="0" hangingPunct="0">
              <a:buClr>
                <a:srgbClr val="FFD200"/>
              </a:buClr>
              <a:buSzPct val="75000"/>
            </a:pPr>
            <a:r>
              <a:rPr lang="sv-SE" kern="0" dirty="0">
                <a:solidFill>
                  <a:schemeClr val="bg1"/>
                </a:solidFill>
              </a:rPr>
              <a:t>Finns indikationer på jäv eller oegentligheter inom organisationen?</a:t>
            </a:r>
          </a:p>
        </p:txBody>
      </p:sp>
      <p:grpSp>
        <p:nvGrpSpPr>
          <p:cNvPr id="8" name="Group 50"/>
          <p:cNvGrpSpPr/>
          <p:nvPr/>
        </p:nvGrpSpPr>
        <p:grpSpPr>
          <a:xfrm>
            <a:off x="2087573" y="3331975"/>
            <a:ext cx="7172362" cy="2208218"/>
            <a:chOff x="560398" y="3054060"/>
            <a:chExt cx="7172362" cy="2204513"/>
          </a:xfrm>
        </p:grpSpPr>
        <p:sp>
          <p:nvSpPr>
            <p:cNvPr id="19" name="Rectangle 33"/>
            <p:cNvSpPr>
              <a:spLocks noChangeArrowheads="1"/>
            </p:cNvSpPr>
            <p:nvPr/>
          </p:nvSpPr>
          <p:spPr bwMode="auto">
            <a:xfrm>
              <a:off x="1915127" y="3184906"/>
              <a:ext cx="5794519" cy="470108"/>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Uppbär beställaren en funktionärsroll i ett bolag som återfinns bland bolagets leverantörer?</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Har inköp genomförts av dessa bolag, till vilket belopp, vem har beställt varan/tjänsten och vem har attesterat fakturan?</a:t>
              </a:r>
            </a:p>
          </p:txBody>
        </p:sp>
        <p:sp>
          <p:nvSpPr>
            <p:cNvPr id="20" name="Rectangle 42"/>
            <p:cNvSpPr>
              <a:spLocks noChangeAspect="1" noChangeArrowheads="1"/>
            </p:cNvSpPr>
            <p:nvPr/>
          </p:nvSpPr>
          <p:spPr bwMode="auto">
            <a:xfrm>
              <a:off x="566045" y="3217892"/>
              <a:ext cx="648000" cy="138267"/>
            </a:xfrm>
            <a:prstGeom prst="rect">
              <a:avLst/>
            </a:prstGeom>
            <a:noFill/>
            <a:ln w="12700">
              <a:noFill/>
              <a:miter lim="800000"/>
              <a:headEnd/>
              <a:tailEnd/>
            </a:ln>
            <a:effectLst/>
          </p:spPr>
          <p:txBody>
            <a:bodyPr lIns="0" tIns="0" rIns="0" bIns="0" anchor="ctr">
              <a:spAutoFit/>
            </a:bodyPr>
            <a:lstStyle/>
            <a:p>
              <a:pPr algn="l" eaLnBrk="0" hangingPunct="0"/>
              <a:r>
                <a:rPr lang="sv-SE" altLang="de-DE" sz="900" b="1" dirty="0">
                  <a:solidFill>
                    <a:schemeClr val="bg1">
                      <a:lumMod val="50000"/>
                    </a:schemeClr>
                  </a:solidFill>
                  <a:cs typeface="Times New Roman" pitchFamily="18" charset="0"/>
                </a:rPr>
                <a:t>Bakgrund</a:t>
              </a:r>
            </a:p>
          </p:txBody>
        </p:sp>
        <p:sp>
          <p:nvSpPr>
            <p:cNvPr id="21" name="Line 65"/>
            <p:cNvSpPr>
              <a:spLocks noChangeShapeType="1"/>
            </p:cNvSpPr>
            <p:nvPr/>
          </p:nvSpPr>
          <p:spPr bwMode="auto">
            <a:xfrm>
              <a:off x="568760" y="3054060"/>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22" name="Rectangle 21"/>
            <p:cNvSpPr>
              <a:spLocks noChangeArrowheads="1"/>
            </p:cNvSpPr>
            <p:nvPr/>
          </p:nvSpPr>
          <p:spPr bwMode="auto">
            <a:xfrm>
              <a:off x="1915127" y="3889429"/>
              <a:ext cx="5794519" cy="718989"/>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Följs gällande attestordning?</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Hur ser fördelningen ut mellan angivna attestnivåer och fakturabeloppet på genomförda inköp?</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Hur ser förhållandet ut mellan inköpsorder kontra attester?</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Hur ser förhållandet ut mellan generering och hantering av orderbundna kontra ”vilda” inköp?</a:t>
              </a:r>
            </a:p>
          </p:txBody>
        </p:sp>
        <p:sp>
          <p:nvSpPr>
            <p:cNvPr id="23" name="Rectangle 42"/>
            <p:cNvSpPr>
              <a:spLocks noChangeAspect="1" noChangeArrowheads="1"/>
            </p:cNvSpPr>
            <p:nvPr/>
          </p:nvSpPr>
          <p:spPr bwMode="auto">
            <a:xfrm>
              <a:off x="566045" y="3922300"/>
              <a:ext cx="648000" cy="138499"/>
            </a:xfrm>
            <a:prstGeom prst="rect">
              <a:avLst/>
            </a:prstGeom>
            <a:noFill/>
            <a:ln w="12700">
              <a:noFill/>
              <a:miter lim="800000"/>
              <a:headEnd/>
              <a:tailEnd/>
            </a:ln>
            <a:effectLst/>
          </p:spPr>
          <p:txBody>
            <a:bodyPr lIns="0" tIns="0" rIns="0" bIns="0" anchor="ctr">
              <a:spAutoFit/>
            </a:bodyPr>
            <a:lstStyle/>
            <a:p>
              <a:pPr algn="l" eaLnBrk="0" hangingPunct="0"/>
              <a:r>
                <a:rPr lang="sv-SE" altLang="de-DE" sz="900" b="1" dirty="0">
                  <a:solidFill>
                    <a:schemeClr val="bg1">
                      <a:lumMod val="50000"/>
                    </a:schemeClr>
                  </a:solidFill>
                  <a:cs typeface="Times New Roman" pitchFamily="18" charset="0"/>
                </a:rPr>
                <a:t>Rutiner</a:t>
              </a:r>
            </a:p>
          </p:txBody>
        </p:sp>
        <p:sp>
          <p:nvSpPr>
            <p:cNvPr id="24" name="Line 65"/>
            <p:cNvSpPr>
              <a:spLocks noChangeShapeType="1"/>
            </p:cNvSpPr>
            <p:nvPr/>
          </p:nvSpPr>
          <p:spPr bwMode="auto">
            <a:xfrm>
              <a:off x="568760" y="3758584"/>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25" name="Rectangle 33"/>
            <p:cNvSpPr>
              <a:spLocks noChangeArrowheads="1"/>
            </p:cNvSpPr>
            <p:nvPr/>
          </p:nvSpPr>
          <p:spPr bwMode="auto">
            <a:xfrm>
              <a:off x="1909481" y="4860068"/>
              <a:ext cx="5794519" cy="276534"/>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Under vilka dagar och när på dygnet genomförs registreringar och betalningar? Är detta mönster i enlighet med bolagets normala rutiner?</a:t>
              </a:r>
            </a:p>
          </p:txBody>
        </p:sp>
        <p:sp>
          <p:nvSpPr>
            <p:cNvPr id="26" name="Rectangle 42"/>
            <p:cNvSpPr>
              <a:spLocks noChangeAspect="1" noChangeArrowheads="1"/>
            </p:cNvSpPr>
            <p:nvPr/>
          </p:nvSpPr>
          <p:spPr bwMode="auto">
            <a:xfrm>
              <a:off x="560398" y="4893648"/>
              <a:ext cx="766377" cy="276534"/>
            </a:xfrm>
            <a:prstGeom prst="rect">
              <a:avLst/>
            </a:prstGeom>
            <a:noFill/>
            <a:ln w="12700">
              <a:noFill/>
              <a:miter lim="800000"/>
              <a:headEnd/>
              <a:tailEnd/>
            </a:ln>
            <a:effectLst/>
          </p:spPr>
          <p:txBody>
            <a:bodyPr wrap="square" lIns="0" tIns="0" rIns="0" bIns="0" anchor="t">
              <a:spAutoFit/>
            </a:bodyPr>
            <a:lstStyle/>
            <a:p>
              <a:pPr algn="l" eaLnBrk="0" hangingPunct="0"/>
              <a:r>
                <a:rPr lang="sv-SE" altLang="de-DE" sz="900" b="1" dirty="0" err="1">
                  <a:solidFill>
                    <a:schemeClr val="bg1">
                      <a:lumMod val="50000"/>
                    </a:schemeClr>
                  </a:solidFill>
                  <a:cs typeface="Times New Roman" pitchFamily="18" charset="0"/>
                </a:rPr>
                <a:t>Handlings-mönster</a:t>
              </a:r>
              <a:endParaRPr lang="sv-SE" altLang="de-DE" sz="900" b="1" dirty="0">
                <a:solidFill>
                  <a:schemeClr val="bg1">
                    <a:lumMod val="50000"/>
                  </a:schemeClr>
                </a:solidFill>
                <a:cs typeface="Times New Roman" pitchFamily="18" charset="0"/>
              </a:endParaRPr>
            </a:p>
          </p:txBody>
        </p:sp>
        <p:sp>
          <p:nvSpPr>
            <p:cNvPr id="27" name="Line 65"/>
            <p:cNvSpPr>
              <a:spLocks noChangeShapeType="1"/>
            </p:cNvSpPr>
            <p:nvPr/>
          </p:nvSpPr>
          <p:spPr bwMode="auto">
            <a:xfrm>
              <a:off x="563114" y="4729222"/>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28" name="Line 65"/>
            <p:cNvSpPr>
              <a:spLocks noChangeShapeType="1"/>
            </p:cNvSpPr>
            <p:nvPr/>
          </p:nvSpPr>
          <p:spPr bwMode="auto">
            <a:xfrm>
              <a:off x="563109" y="5258573"/>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grpSp>
      <p:sp>
        <p:nvSpPr>
          <p:cNvPr id="9" name="Freeform 8"/>
          <p:cNvSpPr>
            <a:spLocks/>
          </p:cNvSpPr>
          <p:nvPr/>
        </p:nvSpPr>
        <p:spPr bwMode="auto">
          <a:xfrm>
            <a:off x="2106845" y="3046118"/>
            <a:ext cx="1363904"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2"/>
          </a:solidFill>
          <a:ln w="19050" cap="flat" cmpd="sng">
            <a:noFill/>
            <a:prstDash val="solid"/>
            <a:round/>
            <a:headEnd type="none" w="med" len="med"/>
            <a:tailEnd type="none" w="med" len="med"/>
          </a:ln>
          <a:effectLst/>
        </p:spPr>
        <p:txBody>
          <a:bodyPr wrap="square"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0" name="Rectangle 37"/>
          <p:cNvSpPr>
            <a:spLocks noChangeAspect="1" noChangeArrowheads="1"/>
          </p:cNvSpPr>
          <p:nvPr/>
        </p:nvSpPr>
        <p:spPr bwMode="auto">
          <a:xfrm>
            <a:off x="2207301" y="3059393"/>
            <a:ext cx="1049333"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chemeClr val="bg1">
                    <a:lumMod val="50000"/>
                  </a:schemeClr>
                </a:solidFill>
                <a:cs typeface="Times New Roman" pitchFamily="18" charset="0"/>
              </a:rPr>
              <a:t>Område</a:t>
            </a:r>
          </a:p>
        </p:txBody>
      </p:sp>
      <p:sp>
        <p:nvSpPr>
          <p:cNvPr id="11" name="Freeform 46"/>
          <p:cNvSpPr>
            <a:spLocks/>
          </p:cNvSpPr>
          <p:nvPr/>
        </p:nvSpPr>
        <p:spPr bwMode="auto">
          <a:xfrm>
            <a:off x="3461611"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2" name="Rectangle 47"/>
          <p:cNvSpPr>
            <a:spLocks noChangeAspect="1" noChangeArrowheads="1"/>
          </p:cNvSpPr>
          <p:nvPr/>
        </p:nvSpPr>
        <p:spPr bwMode="auto">
          <a:xfrm>
            <a:off x="3562068" y="3059393"/>
            <a:ext cx="1049333"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Frågeställning</a:t>
            </a:r>
          </a:p>
        </p:txBody>
      </p:sp>
      <p:sp>
        <p:nvSpPr>
          <p:cNvPr id="13" name="Rectangle 52"/>
          <p:cNvSpPr>
            <a:spLocks noChangeAspect="1" noChangeArrowheads="1"/>
          </p:cNvSpPr>
          <p:nvPr/>
        </p:nvSpPr>
        <p:spPr bwMode="auto">
          <a:xfrm>
            <a:off x="4923618" y="3059393"/>
            <a:ext cx="1049334"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Titel</a:t>
            </a:r>
          </a:p>
        </p:txBody>
      </p:sp>
      <p:sp>
        <p:nvSpPr>
          <p:cNvPr id="14" name="Rectangle 57"/>
          <p:cNvSpPr>
            <a:spLocks noChangeAspect="1" noChangeArrowheads="1"/>
          </p:cNvSpPr>
          <p:nvPr/>
        </p:nvSpPr>
        <p:spPr bwMode="auto">
          <a:xfrm>
            <a:off x="6263458" y="3059393"/>
            <a:ext cx="1049333" cy="152624"/>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Titel</a:t>
            </a:r>
            <a:endParaRPr lang="sv-SE" altLang="de-DE" sz="1000" b="1" dirty="0">
              <a:solidFill>
                <a:schemeClr val="bg1"/>
              </a:solidFill>
              <a:cs typeface="Times New Roman" pitchFamily="18" charset="0"/>
            </a:endParaRPr>
          </a:p>
        </p:txBody>
      </p:sp>
      <p:sp>
        <p:nvSpPr>
          <p:cNvPr id="15" name="Freeform 46"/>
          <p:cNvSpPr>
            <a:spLocks/>
          </p:cNvSpPr>
          <p:nvPr/>
        </p:nvSpPr>
        <p:spPr bwMode="auto">
          <a:xfrm>
            <a:off x="4680630"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6" name="Freeform 46"/>
          <p:cNvSpPr>
            <a:spLocks/>
          </p:cNvSpPr>
          <p:nvPr/>
        </p:nvSpPr>
        <p:spPr bwMode="auto">
          <a:xfrm>
            <a:off x="5840076"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7" name="Freeform 46"/>
          <p:cNvSpPr>
            <a:spLocks/>
          </p:cNvSpPr>
          <p:nvPr/>
        </p:nvSpPr>
        <p:spPr bwMode="auto">
          <a:xfrm>
            <a:off x="6960562"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8" name="Freeform 46"/>
          <p:cNvSpPr>
            <a:spLocks/>
          </p:cNvSpPr>
          <p:nvPr/>
        </p:nvSpPr>
        <p:spPr bwMode="auto">
          <a:xfrm>
            <a:off x="8035149" y="3046118"/>
            <a:ext cx="1303183" cy="209348"/>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Tree>
    <p:extLst>
      <p:ext uri="{BB962C8B-B14F-4D97-AF65-F5344CB8AC3E}">
        <p14:creationId xmlns:p14="http://schemas.microsoft.com/office/powerpoint/2010/main" val="3014901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6" y="312738"/>
            <a:ext cx="2514600" cy="860400"/>
          </a:xfrm>
          <a:solidFill>
            <a:schemeClr val="tx2"/>
          </a:solidFill>
        </p:spPr>
        <p:txBody>
          <a:bodyPr/>
          <a:lstStyle/>
          <a:p>
            <a:r>
              <a:rPr lang="sv-SE" sz="10000" dirty="0">
                <a:solidFill>
                  <a:schemeClr val="accent2"/>
                </a:solidFill>
              </a:rPr>
              <a:t>Tre</a:t>
            </a:r>
          </a:p>
        </p:txBody>
      </p:sp>
      <p:sp>
        <p:nvSpPr>
          <p:cNvPr id="5" name="Content Placeholder 2"/>
          <p:cNvSpPr txBox="1">
            <a:spLocks/>
          </p:cNvSpPr>
          <p:nvPr/>
        </p:nvSpPr>
        <p:spPr bwMode="auto">
          <a:xfrm>
            <a:off x="3937101" y="1506069"/>
            <a:ext cx="5541769" cy="3137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60363" indent="-360363" eaLnBrk="0" fontAlgn="base" hangingPunct="0">
              <a:spcAft>
                <a:spcPct val="0"/>
              </a:spcAft>
              <a:buClr>
                <a:srgbClr val="FFD200"/>
              </a:buClr>
              <a:buSzPct val="75000"/>
              <a:defRPr/>
            </a:pPr>
            <a:r>
              <a:rPr lang="sv-SE" sz="2800" kern="0" dirty="0">
                <a:solidFill>
                  <a:schemeClr val="bg1">
                    <a:lumMod val="50000"/>
                  </a:schemeClr>
                </a:solidFill>
              </a:rPr>
              <a:t>Leverantörsreskontra</a:t>
            </a:r>
          </a:p>
          <a:p>
            <a:pPr eaLnBrk="0" hangingPunct="0">
              <a:buClr>
                <a:srgbClr val="FFD200"/>
              </a:buClr>
              <a:buSzPct val="75000"/>
            </a:pPr>
            <a:r>
              <a:rPr lang="sv-SE" kern="0" dirty="0">
                <a:solidFill>
                  <a:schemeClr val="bg1"/>
                </a:solidFill>
              </a:rPr>
              <a:t>Är hanteringen av leverantörsfakturor tillfredsställande och i enlighet med bolagets interna </a:t>
            </a:r>
            <a:r>
              <a:rPr lang="sv-SE" altLang="de-DE" kern="0" dirty="0">
                <a:solidFill>
                  <a:schemeClr val="bg1"/>
                </a:solidFill>
              </a:rPr>
              <a:t>rutiner?</a:t>
            </a:r>
            <a:endParaRPr lang="sv-SE" kern="0" dirty="0">
              <a:solidFill>
                <a:schemeClr val="bg1"/>
              </a:solidFill>
            </a:endParaRPr>
          </a:p>
        </p:txBody>
      </p:sp>
      <p:grpSp>
        <p:nvGrpSpPr>
          <p:cNvPr id="7" name="Group 6"/>
          <p:cNvGrpSpPr/>
          <p:nvPr/>
        </p:nvGrpSpPr>
        <p:grpSpPr>
          <a:xfrm>
            <a:off x="2099254" y="3061638"/>
            <a:ext cx="7248042" cy="2153645"/>
            <a:chOff x="563114" y="3066382"/>
            <a:chExt cx="7248042" cy="1782261"/>
          </a:xfrm>
        </p:grpSpPr>
        <p:grpSp>
          <p:nvGrpSpPr>
            <p:cNvPr id="8" name="Group 50"/>
            <p:cNvGrpSpPr/>
            <p:nvPr/>
          </p:nvGrpSpPr>
          <p:grpSpPr>
            <a:xfrm>
              <a:off x="563114" y="3331990"/>
              <a:ext cx="7169646" cy="1516653"/>
              <a:chOff x="563114" y="3054060"/>
              <a:chExt cx="7169646" cy="1514102"/>
            </a:xfrm>
          </p:grpSpPr>
          <p:sp>
            <p:nvSpPr>
              <p:cNvPr id="19" name="Rectangle 33"/>
              <p:cNvSpPr>
                <a:spLocks noChangeArrowheads="1"/>
              </p:cNvSpPr>
              <p:nvPr/>
            </p:nvSpPr>
            <p:spPr bwMode="auto">
              <a:xfrm>
                <a:off x="1915127" y="3184912"/>
                <a:ext cx="5794519" cy="1383250"/>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r>
                  <a:rPr lang="sv-SE" sz="900" dirty="0">
                    <a:solidFill>
                      <a:schemeClr val="bg1"/>
                    </a:solidFill>
                  </a:rPr>
                  <a:t>Har samma leverans (enligt redovisningen) betalas fler än en gång? </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Betalas fakturorna enligt angivet betalningsvillkor?</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Hur ser förhållandet ut mellan debet- och kreditfakturor? </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Fördelas kostnaderna mellan olika </a:t>
                </a:r>
                <a:r>
                  <a:rPr lang="sv-SE" sz="900" dirty="0" err="1">
                    <a:solidFill>
                      <a:schemeClr val="bg1"/>
                    </a:solidFill>
                  </a:rPr>
                  <a:t>projekt/avdelningar/etc</a:t>
                </a:r>
                <a:r>
                  <a:rPr lang="sv-SE" sz="900" dirty="0">
                    <a:solidFill>
                      <a:schemeClr val="bg1"/>
                    </a:solidFill>
                  </a:rPr>
                  <a:t>?</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Verkar hanteringen av valutakurser rimliga?</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Momssatser per faktura?</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Hur förhåller sig ankomstregistreringen till angivet fakturadatum?</a:t>
                </a:r>
              </a:p>
              <a:p>
                <a:pPr marL="161322" indent="-161322" defTabSz="871974">
                  <a:spcAft>
                    <a:spcPct val="40000"/>
                  </a:spcAft>
                  <a:buClr>
                    <a:srgbClr val="FFE600"/>
                  </a:buClr>
                  <a:buSzPct val="80000"/>
                  <a:buFont typeface="EYInterstate" pitchFamily="2" charset="0"/>
                  <a:buChar char="►"/>
                </a:pPr>
                <a:r>
                  <a:rPr lang="sv-SE" sz="900" dirty="0">
                    <a:solidFill>
                      <a:schemeClr val="bg1"/>
                    </a:solidFill>
                  </a:rPr>
                  <a:t>Verkar leverantörernas fakturafrekvens rimlig?</a:t>
                </a:r>
              </a:p>
              <a:p>
                <a:pPr marL="161322" indent="-161322" defTabSz="871974">
                  <a:spcAft>
                    <a:spcPct val="40000"/>
                  </a:spcAft>
                  <a:buClr>
                    <a:srgbClr val="FFE600"/>
                  </a:buClr>
                  <a:buSzPct val="80000"/>
                  <a:buFont typeface="EYInterstate" pitchFamily="2" charset="0"/>
                  <a:buChar char="►"/>
                </a:pPr>
                <a:endParaRPr lang="sv-SE" sz="800" dirty="0">
                  <a:solidFill>
                    <a:schemeClr val="bg1"/>
                  </a:solidFill>
                </a:endParaRPr>
              </a:p>
            </p:txBody>
          </p:sp>
          <p:sp>
            <p:nvSpPr>
              <p:cNvPr id="20" name="Rectangle 42"/>
              <p:cNvSpPr>
                <a:spLocks noChangeAspect="1" noChangeArrowheads="1"/>
              </p:cNvSpPr>
              <p:nvPr/>
            </p:nvSpPr>
            <p:spPr bwMode="auto">
              <a:xfrm>
                <a:off x="566044" y="3211675"/>
                <a:ext cx="1011743" cy="343271"/>
              </a:xfrm>
              <a:prstGeom prst="rect">
                <a:avLst/>
              </a:prstGeom>
              <a:noFill/>
              <a:ln w="12700">
                <a:noFill/>
                <a:miter lim="800000"/>
                <a:headEnd/>
                <a:tailEnd/>
              </a:ln>
              <a:effectLst/>
            </p:spPr>
            <p:txBody>
              <a:bodyPr wrap="square" lIns="0" tIns="0" rIns="0" bIns="0" anchor="ctr">
                <a:spAutoFit/>
              </a:bodyPr>
              <a:lstStyle/>
              <a:p>
                <a:pPr algn="l" eaLnBrk="0" hangingPunct="0"/>
                <a:r>
                  <a:rPr lang="sv-SE" altLang="de-DE" sz="900" b="1" dirty="0">
                    <a:solidFill>
                      <a:schemeClr val="bg1">
                        <a:lumMod val="50000"/>
                      </a:schemeClr>
                    </a:solidFill>
                    <a:cs typeface="Times New Roman" pitchFamily="18" charset="0"/>
                  </a:rPr>
                  <a:t>Fakturahantering</a:t>
                </a:r>
              </a:p>
              <a:p>
                <a:pPr algn="l" eaLnBrk="0" hangingPunct="0"/>
                <a:r>
                  <a:rPr lang="sv-SE" altLang="de-DE" sz="900" b="1" dirty="0">
                    <a:solidFill>
                      <a:schemeClr val="bg1">
                        <a:lumMod val="50000"/>
                      </a:schemeClr>
                    </a:solidFill>
                    <a:cs typeface="Times New Roman" pitchFamily="18" charset="0"/>
                  </a:rPr>
                  <a:t>och övriga</a:t>
                </a:r>
              </a:p>
              <a:p>
                <a:pPr algn="l" eaLnBrk="0" hangingPunct="0"/>
                <a:r>
                  <a:rPr lang="sv-SE" altLang="de-DE" sz="900" b="1" dirty="0">
                    <a:solidFill>
                      <a:schemeClr val="bg1">
                        <a:lumMod val="50000"/>
                      </a:schemeClr>
                    </a:solidFill>
                    <a:cs typeface="Times New Roman" pitchFamily="18" charset="0"/>
                  </a:rPr>
                  <a:t>hygienfaktorer</a:t>
                </a:r>
              </a:p>
            </p:txBody>
          </p:sp>
          <p:sp>
            <p:nvSpPr>
              <p:cNvPr id="21" name="Line 65"/>
              <p:cNvSpPr>
                <a:spLocks noChangeShapeType="1"/>
              </p:cNvSpPr>
              <p:nvPr/>
            </p:nvSpPr>
            <p:spPr bwMode="auto">
              <a:xfrm>
                <a:off x="568760" y="3054060"/>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sp>
            <p:nvSpPr>
              <p:cNvPr id="22" name="Rectangle 21"/>
              <p:cNvSpPr>
                <a:spLocks noChangeArrowheads="1"/>
              </p:cNvSpPr>
              <p:nvPr/>
            </p:nvSpPr>
            <p:spPr bwMode="auto">
              <a:xfrm>
                <a:off x="1915127" y="3978929"/>
                <a:ext cx="5794519" cy="101710"/>
              </a:xfrm>
              <a:prstGeom prst="rect">
                <a:avLst/>
              </a:prstGeom>
              <a:noFill/>
              <a:ln w="9525" algn="ctr">
                <a:noFill/>
                <a:miter lim="800000"/>
                <a:headEnd/>
                <a:tailEnd/>
              </a:ln>
              <a:effectLst/>
            </p:spPr>
            <p:txBody>
              <a:bodyPr wrap="square" lIns="0" tIns="0" rIns="0" bIns="0">
                <a:spAutoFit/>
              </a:bodyPr>
              <a:lstStyle/>
              <a:p>
                <a:pPr marL="161322" indent="-161322" defTabSz="871974">
                  <a:spcAft>
                    <a:spcPct val="40000"/>
                  </a:spcAft>
                  <a:buClr>
                    <a:srgbClr val="FFE600"/>
                  </a:buClr>
                  <a:buSzPct val="80000"/>
                  <a:buFont typeface="EYInterstate" pitchFamily="2" charset="0"/>
                  <a:buChar char="►"/>
                </a:pPr>
                <a:endParaRPr lang="sv-SE" sz="800" dirty="0">
                  <a:solidFill>
                    <a:schemeClr val="accent4"/>
                  </a:solidFill>
                </a:endParaRPr>
              </a:p>
            </p:txBody>
          </p:sp>
          <p:sp>
            <p:nvSpPr>
              <p:cNvPr id="27" name="Line 65"/>
              <p:cNvSpPr>
                <a:spLocks noChangeShapeType="1"/>
              </p:cNvSpPr>
              <p:nvPr/>
            </p:nvSpPr>
            <p:spPr bwMode="auto">
              <a:xfrm>
                <a:off x="563114" y="4510705"/>
                <a:ext cx="7164000" cy="0"/>
              </a:xfrm>
              <a:prstGeom prst="line">
                <a:avLst/>
              </a:prstGeom>
              <a:noFill/>
              <a:ln w="12700">
                <a:solidFill>
                  <a:schemeClr val="hlink"/>
                </a:solidFill>
                <a:prstDash val="sysDot"/>
                <a:round/>
                <a:headEnd/>
                <a:tailEnd/>
              </a:ln>
              <a:effectLst/>
            </p:spPr>
            <p:txBody>
              <a:bodyPr lIns="0" tIns="0" rIns="0" bIns="0">
                <a:spAutoFit/>
              </a:bodyPr>
              <a:lstStyle/>
              <a:p>
                <a:pPr algn="l">
                  <a:spcAft>
                    <a:spcPct val="50000"/>
                  </a:spcAft>
                  <a:buClr>
                    <a:srgbClr val="FFE600"/>
                  </a:buClr>
                  <a:buSzPct val="80000"/>
                  <a:buFont typeface="Arial" charset="0"/>
                  <a:buNone/>
                </a:pPr>
                <a:endParaRPr lang="sv-SE" sz="800" dirty="0">
                  <a:solidFill>
                    <a:schemeClr val="accent4"/>
                  </a:solidFill>
                </a:endParaRPr>
              </a:p>
            </p:txBody>
          </p:sp>
        </p:grpSp>
        <p:sp>
          <p:nvSpPr>
            <p:cNvPr id="9" name="Freeform 8"/>
            <p:cNvSpPr>
              <a:spLocks/>
            </p:cNvSpPr>
            <p:nvPr/>
          </p:nvSpPr>
          <p:spPr bwMode="auto">
            <a:xfrm>
              <a:off x="579670" y="3066382"/>
              <a:ext cx="1363904" cy="168820"/>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2"/>
            </a:solidFill>
            <a:ln w="19050" cap="flat" cmpd="sng">
              <a:noFill/>
              <a:prstDash val="solid"/>
              <a:round/>
              <a:headEnd type="none" w="med" len="med"/>
              <a:tailEnd type="none" w="med" len="med"/>
            </a:ln>
            <a:effectLst/>
          </p:spPr>
          <p:txBody>
            <a:bodyPr wrap="square"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0" name="Rectangle 37"/>
            <p:cNvSpPr>
              <a:spLocks noChangeAspect="1" noChangeArrowheads="1"/>
            </p:cNvSpPr>
            <p:nvPr/>
          </p:nvSpPr>
          <p:spPr bwMode="auto">
            <a:xfrm>
              <a:off x="680125" y="3072030"/>
              <a:ext cx="1049333" cy="127351"/>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chemeClr val="bg1">
                      <a:lumMod val="50000"/>
                    </a:schemeClr>
                  </a:solidFill>
                  <a:cs typeface="Times New Roman" pitchFamily="18" charset="0"/>
                </a:rPr>
                <a:t>Område</a:t>
              </a:r>
            </a:p>
          </p:txBody>
        </p:sp>
        <p:sp>
          <p:nvSpPr>
            <p:cNvPr id="11" name="Freeform 46"/>
            <p:cNvSpPr>
              <a:spLocks/>
            </p:cNvSpPr>
            <p:nvPr/>
          </p:nvSpPr>
          <p:spPr bwMode="auto">
            <a:xfrm>
              <a:off x="1934435" y="3066382"/>
              <a:ext cx="1303183" cy="168820"/>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2" name="Rectangle 47"/>
            <p:cNvSpPr>
              <a:spLocks noChangeAspect="1" noChangeArrowheads="1"/>
            </p:cNvSpPr>
            <p:nvPr/>
          </p:nvSpPr>
          <p:spPr bwMode="auto">
            <a:xfrm>
              <a:off x="2034892" y="3072030"/>
              <a:ext cx="1049333" cy="127351"/>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Frågeställning</a:t>
              </a:r>
            </a:p>
          </p:txBody>
        </p:sp>
        <p:sp>
          <p:nvSpPr>
            <p:cNvPr id="13" name="Rectangle 52"/>
            <p:cNvSpPr>
              <a:spLocks noChangeAspect="1" noChangeArrowheads="1"/>
            </p:cNvSpPr>
            <p:nvPr/>
          </p:nvSpPr>
          <p:spPr bwMode="auto">
            <a:xfrm>
              <a:off x="3396443" y="3072030"/>
              <a:ext cx="1049334" cy="127351"/>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Titel</a:t>
              </a:r>
            </a:p>
          </p:txBody>
        </p:sp>
        <p:sp>
          <p:nvSpPr>
            <p:cNvPr id="14" name="Rectangle 57"/>
            <p:cNvSpPr>
              <a:spLocks noChangeAspect="1" noChangeArrowheads="1"/>
            </p:cNvSpPr>
            <p:nvPr/>
          </p:nvSpPr>
          <p:spPr bwMode="auto">
            <a:xfrm>
              <a:off x="4736282" y="3072030"/>
              <a:ext cx="1049333" cy="127351"/>
            </a:xfrm>
            <a:prstGeom prst="rect">
              <a:avLst/>
            </a:prstGeom>
            <a:noFill/>
            <a:ln w="12700">
              <a:noFill/>
              <a:miter lim="800000"/>
              <a:headEnd/>
              <a:tailEnd/>
            </a:ln>
            <a:effectLst/>
          </p:spPr>
          <p:txBody>
            <a:bodyPr lIns="0" tIns="0" rIns="0" bIns="0" anchor="ctr">
              <a:spAutoFit/>
            </a:bodyPr>
            <a:lstStyle/>
            <a:p>
              <a:pPr algn="l" eaLnBrk="0" hangingPunct="0"/>
              <a:r>
                <a:rPr lang="sv-SE" altLang="de-DE" sz="1000" b="1" dirty="0">
                  <a:solidFill>
                    <a:srgbClr val="FFFFFF"/>
                  </a:solidFill>
                  <a:cs typeface="Times New Roman" pitchFamily="18" charset="0"/>
                </a:rPr>
                <a:t>Titel</a:t>
              </a:r>
              <a:endParaRPr lang="sv-SE" altLang="de-DE" sz="1000" b="1" dirty="0">
                <a:solidFill>
                  <a:schemeClr val="bg1"/>
                </a:solidFill>
                <a:cs typeface="Times New Roman" pitchFamily="18" charset="0"/>
              </a:endParaRPr>
            </a:p>
          </p:txBody>
        </p:sp>
        <p:sp>
          <p:nvSpPr>
            <p:cNvPr id="15" name="Freeform 46"/>
            <p:cNvSpPr>
              <a:spLocks/>
            </p:cNvSpPr>
            <p:nvPr/>
          </p:nvSpPr>
          <p:spPr bwMode="auto">
            <a:xfrm>
              <a:off x="3153454" y="3066382"/>
              <a:ext cx="1303183" cy="168820"/>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6" name="Freeform 46"/>
            <p:cNvSpPr>
              <a:spLocks/>
            </p:cNvSpPr>
            <p:nvPr/>
          </p:nvSpPr>
          <p:spPr bwMode="auto">
            <a:xfrm>
              <a:off x="4312900" y="3066382"/>
              <a:ext cx="1303183" cy="168820"/>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7" name="Freeform 46"/>
            <p:cNvSpPr>
              <a:spLocks/>
            </p:cNvSpPr>
            <p:nvPr/>
          </p:nvSpPr>
          <p:spPr bwMode="auto">
            <a:xfrm>
              <a:off x="5433386" y="3066382"/>
              <a:ext cx="1303183" cy="168820"/>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sp>
          <p:nvSpPr>
            <p:cNvPr id="18" name="Freeform 46"/>
            <p:cNvSpPr>
              <a:spLocks/>
            </p:cNvSpPr>
            <p:nvPr/>
          </p:nvSpPr>
          <p:spPr bwMode="auto">
            <a:xfrm>
              <a:off x="6507973" y="3066382"/>
              <a:ext cx="1303183" cy="168820"/>
            </a:xfrm>
            <a:custGeom>
              <a:avLst/>
              <a:gdLst/>
              <a:ahLst/>
              <a:cxnLst>
                <a:cxn ang="0">
                  <a:pos x="47" y="0"/>
                </a:cxn>
                <a:cxn ang="0">
                  <a:pos x="0" y="249"/>
                </a:cxn>
                <a:cxn ang="0">
                  <a:pos x="912" y="250"/>
                </a:cxn>
                <a:cxn ang="0">
                  <a:pos x="960" y="1"/>
                </a:cxn>
                <a:cxn ang="0">
                  <a:pos x="47" y="0"/>
                </a:cxn>
              </a:cxnLst>
              <a:rect l="0" t="0" r="r" b="b"/>
              <a:pathLst>
                <a:path w="960" h="250">
                  <a:moveTo>
                    <a:pt x="47" y="0"/>
                  </a:moveTo>
                  <a:lnTo>
                    <a:pt x="0" y="249"/>
                  </a:lnTo>
                  <a:lnTo>
                    <a:pt x="912" y="250"/>
                  </a:lnTo>
                  <a:lnTo>
                    <a:pt x="960" y="1"/>
                  </a:lnTo>
                  <a:lnTo>
                    <a:pt x="47" y="0"/>
                  </a:lnTo>
                  <a:close/>
                </a:path>
              </a:pathLst>
            </a:custGeom>
            <a:solidFill>
              <a:schemeClr val="accent1"/>
            </a:solidFill>
            <a:ln w="19050" cap="flat" cmpd="sng">
              <a:noFill/>
              <a:prstDash val="solid"/>
              <a:round/>
              <a:headEnd type="none" w="med" len="med"/>
              <a:tailEnd type="none" w="med" len="med"/>
            </a:ln>
            <a:effectLst/>
          </p:spPr>
          <p:txBody>
            <a:bodyPr lIns="80105" tIns="40053" rIns="80105" bIns="40053" anchor="ctr">
              <a:spAutoFit/>
            </a:bodyPr>
            <a:lstStyle/>
            <a:p>
              <a:pPr algn="l">
                <a:spcAft>
                  <a:spcPct val="50000"/>
                </a:spcAft>
                <a:buClr>
                  <a:srgbClr val="FFE600"/>
                </a:buClr>
                <a:buSzPct val="80000"/>
                <a:buFont typeface="Arial" charset="0"/>
                <a:buNone/>
              </a:pPr>
              <a:endParaRPr lang="sv-SE" sz="800" dirty="0"/>
            </a:p>
          </p:txBody>
        </p:sp>
      </p:grpSp>
    </p:spTree>
    <p:extLst>
      <p:ext uri="{BB962C8B-B14F-4D97-AF65-F5344CB8AC3E}">
        <p14:creationId xmlns:p14="http://schemas.microsoft.com/office/powerpoint/2010/main" val="256929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7862" y="1992430"/>
            <a:ext cx="6217920" cy="1953929"/>
          </a:xfrm>
        </p:spPr>
        <p:txBody>
          <a:bodyPr>
            <a:normAutofit fontScale="90000"/>
          </a:bodyPr>
          <a:lstStyle/>
          <a:p>
            <a:r>
              <a:rPr lang="en-GB" sz="2200" dirty="0"/>
              <a:t/>
            </a:r>
            <a:br>
              <a:rPr lang="en-GB" sz="2200" dirty="0"/>
            </a:br>
            <a:r>
              <a:rPr lang="en-GB" sz="3600" dirty="0"/>
              <a:t>Tack !</a:t>
            </a:r>
            <a:r>
              <a:rPr lang="en-GB" sz="2000" dirty="0"/>
              <a:t/>
            </a:r>
            <a:br>
              <a:rPr lang="en-GB" sz="2000" dirty="0"/>
            </a:br>
            <a:r>
              <a:rPr lang="en-GB" sz="2000" dirty="0"/>
              <a:t/>
            </a:r>
            <a:br>
              <a:rPr lang="en-GB" sz="2000" dirty="0"/>
            </a:br>
            <a:r>
              <a:rPr lang="en-GB" sz="2000" dirty="0"/>
              <a:t/>
            </a:r>
            <a:br>
              <a:rPr lang="en-GB" sz="2000" dirty="0"/>
            </a:br>
            <a:r>
              <a:rPr lang="sv-SE" sz="2700" dirty="0"/>
              <a:t>Erik Skoglund – </a:t>
            </a:r>
            <a:r>
              <a:rPr lang="sv-SE" sz="2700" dirty="0" smtClean="0"/>
              <a:t>070 318 </a:t>
            </a:r>
            <a:r>
              <a:rPr lang="sv-SE" sz="2700" dirty="0"/>
              <a:t>99 39</a:t>
            </a:r>
            <a:br>
              <a:rPr lang="sv-SE" sz="2700" dirty="0"/>
            </a:br>
            <a:r>
              <a:rPr lang="sv-SE" sz="2700" dirty="0">
                <a:solidFill>
                  <a:schemeClr val="bg1">
                    <a:lumMod val="50000"/>
                  </a:schemeClr>
                </a:solidFill>
                <a:hlinkClick r:id="rId3"/>
              </a:rPr>
              <a:t>erik.skoglund@se.ey.com</a:t>
            </a:r>
            <a:r>
              <a:rPr lang="sv-SE" sz="3200" dirty="0"/>
              <a:t/>
            </a:r>
            <a:br>
              <a:rPr lang="sv-SE" sz="3200" dirty="0"/>
            </a:br>
            <a:r>
              <a:rPr lang="en-GB" b="0" dirty="0"/>
              <a:t/>
            </a:r>
            <a:br>
              <a:rPr lang="en-GB" b="0" dirty="0"/>
            </a:br>
            <a:endParaRPr lang="en-GB" dirty="0"/>
          </a:p>
        </p:txBody>
      </p:sp>
    </p:spTree>
    <p:extLst>
      <p:ext uri="{BB962C8B-B14F-4D97-AF65-F5344CB8AC3E}">
        <p14:creationId xmlns:p14="http://schemas.microsoft.com/office/powerpoint/2010/main" val="3715894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Kalla fakta</a:t>
            </a:r>
            <a:endParaRPr lang="sv-SE" dirty="0"/>
          </a:p>
        </p:txBody>
      </p:sp>
      <p:sp>
        <p:nvSpPr>
          <p:cNvPr id="3" name="Content Placeholder 2"/>
          <p:cNvSpPr>
            <a:spLocks noGrp="1"/>
          </p:cNvSpPr>
          <p:nvPr>
            <p:ph idx="1"/>
          </p:nvPr>
        </p:nvSpPr>
        <p:spPr/>
        <p:txBody>
          <a:bodyPr/>
          <a:lstStyle/>
          <a:p>
            <a:r>
              <a:rPr lang="sv-SE" dirty="0" smtClean="0"/>
              <a:t>Erik Skoglund</a:t>
            </a:r>
          </a:p>
          <a:p>
            <a:pPr lvl="1"/>
            <a:r>
              <a:rPr lang="sv-SE" dirty="0" smtClean="0"/>
              <a:t>Delägare inom EY, tidigare inom Skanska, nio år utomlands i internationella företag, f.d. auktoriserad revisor</a:t>
            </a:r>
          </a:p>
          <a:p>
            <a:pPr lvl="1"/>
            <a:r>
              <a:rPr lang="sv-SE" dirty="0" smtClean="0"/>
              <a:t>Nordenchef inom FIDS</a:t>
            </a:r>
          </a:p>
          <a:p>
            <a:r>
              <a:rPr lang="sv-SE" dirty="0" smtClean="0"/>
              <a:t>FIDS</a:t>
            </a:r>
          </a:p>
          <a:p>
            <a:pPr lvl="1"/>
            <a:r>
              <a:rPr lang="sv-SE" dirty="0" smtClean="0"/>
              <a:t>Fraud </a:t>
            </a:r>
            <a:r>
              <a:rPr lang="sv-SE" dirty="0"/>
              <a:t>I</a:t>
            </a:r>
            <a:r>
              <a:rPr lang="sv-SE" dirty="0" smtClean="0"/>
              <a:t>nvestigation &amp; Dispute Services</a:t>
            </a:r>
          </a:p>
          <a:p>
            <a:pPr lvl="1"/>
            <a:r>
              <a:rPr lang="sv-SE" dirty="0" smtClean="0"/>
              <a:t>EYs enhet som hjälper våra klienter att förebygga och utreda ekonomiska oegentligheter (FI), samt arbetar tillsammans med advokater i ekonomiska tvister (DS)</a:t>
            </a:r>
          </a:p>
          <a:p>
            <a:pPr lvl="1"/>
            <a:r>
              <a:rPr lang="sv-SE" dirty="0" smtClean="0"/>
              <a:t>3 000 konsulter globalt, 35 i Norden, 14 i Sverige – Ekonomer, </a:t>
            </a:r>
            <a:r>
              <a:rPr lang="sv-SE" dirty="0" err="1" smtClean="0"/>
              <a:t>jursister</a:t>
            </a:r>
            <a:r>
              <a:rPr lang="sv-SE" dirty="0" smtClean="0"/>
              <a:t>, f.d. poliser och militärer, IT- tekniker</a:t>
            </a:r>
          </a:p>
          <a:p>
            <a:pPr lvl="1"/>
            <a:r>
              <a:rPr lang="sv-SE" dirty="0" smtClean="0"/>
              <a:t>En blandning mellan Lisbet Salander, Kalle Blomqvist och Janne Josefsson </a:t>
            </a:r>
            <a:endParaRPr lang="sv-SE"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65098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Varför begås ekonomiska oegentligheter? </a:t>
            </a:r>
            <a:br>
              <a:rPr lang="sv-SE" dirty="0"/>
            </a:br>
            <a:endParaRPr lang="sv-SE"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3697" y="1855029"/>
            <a:ext cx="4672890" cy="298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3"/>
          <p:cNvSpPr>
            <a:spLocks noChangeShapeType="1"/>
          </p:cNvSpPr>
          <p:nvPr/>
        </p:nvSpPr>
        <p:spPr bwMode="auto">
          <a:xfrm>
            <a:off x="6093026" y="1855029"/>
            <a:ext cx="0" cy="1964723"/>
          </a:xfrm>
          <a:prstGeom prst="line">
            <a:avLst/>
          </a:prstGeom>
          <a:noFill/>
          <a:ln w="9525">
            <a:solidFill>
              <a:schemeClr val="bg1"/>
            </a:solidFill>
            <a:round/>
            <a:headEnd/>
            <a:tailEnd/>
          </a:ln>
        </p:spPr>
        <p:txBody>
          <a:bodyPr/>
          <a:lstStyle/>
          <a:p>
            <a:endParaRPr lang="sv-SE"/>
          </a:p>
        </p:txBody>
      </p:sp>
      <p:sp>
        <p:nvSpPr>
          <p:cNvPr id="7" name="Line 3"/>
          <p:cNvSpPr>
            <a:spLocks noChangeShapeType="1"/>
          </p:cNvSpPr>
          <p:nvPr/>
        </p:nvSpPr>
        <p:spPr bwMode="auto">
          <a:xfrm flipH="1">
            <a:off x="3763697" y="3833419"/>
            <a:ext cx="2310078" cy="1004286"/>
          </a:xfrm>
          <a:prstGeom prst="line">
            <a:avLst/>
          </a:prstGeom>
          <a:noFill/>
          <a:ln w="9525">
            <a:solidFill>
              <a:schemeClr val="bg1"/>
            </a:solidFill>
            <a:round/>
            <a:headEnd/>
            <a:tailEnd/>
          </a:ln>
        </p:spPr>
        <p:txBody>
          <a:bodyPr/>
          <a:lstStyle/>
          <a:p>
            <a:endParaRPr lang="sv-SE"/>
          </a:p>
        </p:txBody>
      </p:sp>
      <p:sp>
        <p:nvSpPr>
          <p:cNvPr id="8" name="Line 3"/>
          <p:cNvSpPr>
            <a:spLocks noChangeShapeType="1"/>
          </p:cNvSpPr>
          <p:nvPr/>
        </p:nvSpPr>
        <p:spPr bwMode="auto">
          <a:xfrm>
            <a:off x="6073775" y="3823794"/>
            <a:ext cx="2335476" cy="1004286"/>
          </a:xfrm>
          <a:prstGeom prst="line">
            <a:avLst/>
          </a:prstGeom>
          <a:noFill/>
          <a:ln w="9525">
            <a:solidFill>
              <a:schemeClr val="bg1"/>
            </a:solidFill>
            <a:round/>
            <a:headEnd/>
            <a:tailEnd/>
          </a:ln>
        </p:spPr>
        <p:txBody>
          <a:bodyPr/>
          <a:lstStyle/>
          <a:p>
            <a:endParaRPr lang="sv-SE"/>
          </a:p>
        </p:txBody>
      </p:sp>
      <p:sp>
        <p:nvSpPr>
          <p:cNvPr id="10" name="Text Box 9"/>
          <p:cNvSpPr txBox="1">
            <a:spLocks noChangeArrowheads="1"/>
          </p:cNvSpPr>
          <p:nvPr/>
        </p:nvSpPr>
        <p:spPr bwMode="auto">
          <a:xfrm>
            <a:off x="4653958" y="1185686"/>
            <a:ext cx="2878137" cy="523220"/>
          </a:xfrm>
          <a:prstGeom prst="rect">
            <a:avLst/>
          </a:prstGeom>
          <a:noFill/>
          <a:ln w="9525">
            <a:noFill/>
            <a:miter lim="800000"/>
            <a:headEnd/>
            <a:tailEnd/>
          </a:ln>
        </p:spPr>
        <p:txBody>
          <a:bodyPr>
            <a:spAutoFit/>
          </a:bodyPr>
          <a:lstStyle/>
          <a:p>
            <a:pPr algn="ctr"/>
            <a:r>
              <a:rPr lang="sv-SE" sz="2800" b="1" dirty="0" err="1">
                <a:solidFill>
                  <a:schemeClr val="bg1"/>
                </a:solidFill>
              </a:rPr>
              <a:t>Fraud-triangeln</a:t>
            </a:r>
            <a:endParaRPr lang="sv-SE" sz="2800" b="1" dirty="0">
              <a:solidFill>
                <a:schemeClr val="bg1"/>
              </a:solidFill>
            </a:endParaRPr>
          </a:p>
        </p:txBody>
      </p:sp>
    </p:spTree>
    <p:extLst>
      <p:ext uri="{BB962C8B-B14F-4D97-AF65-F5344CB8AC3E}">
        <p14:creationId xmlns:p14="http://schemas.microsoft.com/office/powerpoint/2010/main" val="78986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Varför begås ekonomiska oegentligheter? </a:t>
            </a:r>
            <a:br>
              <a:rPr lang="sv-SE" dirty="0"/>
            </a:br>
            <a:endParaRPr lang="sv-SE"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3697" y="1855029"/>
            <a:ext cx="4672890" cy="298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3"/>
          <p:cNvSpPr>
            <a:spLocks noChangeShapeType="1"/>
          </p:cNvSpPr>
          <p:nvPr/>
        </p:nvSpPr>
        <p:spPr bwMode="auto">
          <a:xfrm>
            <a:off x="6093026" y="1855029"/>
            <a:ext cx="0" cy="1964723"/>
          </a:xfrm>
          <a:prstGeom prst="line">
            <a:avLst/>
          </a:prstGeom>
          <a:noFill/>
          <a:ln w="9525">
            <a:solidFill>
              <a:schemeClr val="bg1"/>
            </a:solidFill>
            <a:round/>
            <a:headEnd/>
            <a:tailEnd/>
          </a:ln>
        </p:spPr>
        <p:txBody>
          <a:bodyPr/>
          <a:lstStyle/>
          <a:p>
            <a:endParaRPr lang="sv-SE"/>
          </a:p>
        </p:txBody>
      </p:sp>
      <p:sp>
        <p:nvSpPr>
          <p:cNvPr id="7" name="Line 3"/>
          <p:cNvSpPr>
            <a:spLocks noChangeShapeType="1"/>
          </p:cNvSpPr>
          <p:nvPr/>
        </p:nvSpPr>
        <p:spPr bwMode="auto">
          <a:xfrm flipH="1">
            <a:off x="3763697" y="3833419"/>
            <a:ext cx="2310078" cy="1004286"/>
          </a:xfrm>
          <a:prstGeom prst="line">
            <a:avLst/>
          </a:prstGeom>
          <a:noFill/>
          <a:ln w="9525">
            <a:solidFill>
              <a:schemeClr val="bg1"/>
            </a:solidFill>
            <a:round/>
            <a:headEnd/>
            <a:tailEnd/>
          </a:ln>
        </p:spPr>
        <p:txBody>
          <a:bodyPr/>
          <a:lstStyle/>
          <a:p>
            <a:endParaRPr lang="sv-SE"/>
          </a:p>
        </p:txBody>
      </p:sp>
      <p:sp>
        <p:nvSpPr>
          <p:cNvPr id="8" name="Line 3"/>
          <p:cNvSpPr>
            <a:spLocks noChangeShapeType="1"/>
          </p:cNvSpPr>
          <p:nvPr/>
        </p:nvSpPr>
        <p:spPr bwMode="auto">
          <a:xfrm>
            <a:off x="6073775" y="3823794"/>
            <a:ext cx="2335476" cy="1004286"/>
          </a:xfrm>
          <a:prstGeom prst="line">
            <a:avLst/>
          </a:prstGeom>
          <a:noFill/>
          <a:ln w="9525">
            <a:solidFill>
              <a:schemeClr val="bg1"/>
            </a:solidFill>
            <a:round/>
            <a:headEnd/>
            <a:tailEnd/>
          </a:ln>
        </p:spPr>
        <p:txBody>
          <a:bodyPr/>
          <a:lstStyle/>
          <a:p>
            <a:endParaRPr lang="sv-SE"/>
          </a:p>
        </p:txBody>
      </p:sp>
      <p:sp>
        <p:nvSpPr>
          <p:cNvPr id="10" name="Text Box 9"/>
          <p:cNvSpPr txBox="1">
            <a:spLocks noChangeArrowheads="1"/>
          </p:cNvSpPr>
          <p:nvPr/>
        </p:nvSpPr>
        <p:spPr bwMode="auto">
          <a:xfrm>
            <a:off x="4653958" y="1185686"/>
            <a:ext cx="2878137" cy="523220"/>
          </a:xfrm>
          <a:prstGeom prst="rect">
            <a:avLst/>
          </a:prstGeom>
          <a:noFill/>
          <a:ln w="9525">
            <a:noFill/>
            <a:miter lim="800000"/>
            <a:headEnd/>
            <a:tailEnd/>
          </a:ln>
        </p:spPr>
        <p:txBody>
          <a:bodyPr>
            <a:spAutoFit/>
          </a:bodyPr>
          <a:lstStyle/>
          <a:p>
            <a:pPr algn="ctr"/>
            <a:r>
              <a:rPr lang="sv-SE" sz="2800" b="1" dirty="0" err="1">
                <a:solidFill>
                  <a:schemeClr val="bg1"/>
                </a:solidFill>
              </a:rPr>
              <a:t>Fraud-triangeln</a:t>
            </a:r>
            <a:endParaRPr lang="sv-SE" sz="2800" b="1" dirty="0">
              <a:solidFill>
                <a:schemeClr val="bg1"/>
              </a:solidFill>
            </a:endParaRPr>
          </a:p>
        </p:txBody>
      </p:sp>
      <p:sp>
        <p:nvSpPr>
          <p:cNvPr id="3" name="TextBox 2"/>
          <p:cNvSpPr txBox="1"/>
          <p:nvPr/>
        </p:nvSpPr>
        <p:spPr>
          <a:xfrm>
            <a:off x="3509314" y="2702010"/>
            <a:ext cx="735779" cy="350865"/>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sv-SE" sz="2400" dirty="0" smtClean="0">
                <a:solidFill>
                  <a:schemeClr val="bg1"/>
                </a:solidFill>
              </a:rPr>
              <a:t>Motiv</a:t>
            </a:r>
            <a:endParaRPr lang="sv-SE" sz="1200" dirty="0" smtClean="0">
              <a:solidFill>
                <a:schemeClr val="bg1"/>
              </a:solidFill>
            </a:endParaRPr>
          </a:p>
        </p:txBody>
      </p:sp>
      <p:sp>
        <p:nvSpPr>
          <p:cNvPr id="4" name="TextBox 3"/>
          <p:cNvSpPr txBox="1"/>
          <p:nvPr/>
        </p:nvSpPr>
        <p:spPr>
          <a:xfrm>
            <a:off x="7644712" y="2883240"/>
            <a:ext cx="2040623" cy="741742"/>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sv-SE" sz="2400" dirty="0" smtClean="0">
                <a:solidFill>
                  <a:schemeClr val="bg1"/>
                </a:solidFill>
              </a:rPr>
              <a:t>Bortförklaring /</a:t>
            </a:r>
          </a:p>
          <a:p>
            <a:pPr>
              <a:lnSpc>
                <a:spcPct val="85000"/>
              </a:lnSpc>
              <a:spcAft>
                <a:spcPts val="600"/>
              </a:spcAft>
              <a:buClr>
                <a:schemeClr val="accent2"/>
              </a:buClr>
              <a:buSzPct val="70000"/>
            </a:pPr>
            <a:r>
              <a:rPr lang="sv-SE" sz="2400" dirty="0" smtClean="0">
                <a:solidFill>
                  <a:schemeClr val="bg1"/>
                </a:solidFill>
              </a:rPr>
              <a:t>Rationalisering</a:t>
            </a:r>
          </a:p>
        </p:txBody>
      </p:sp>
      <p:sp>
        <p:nvSpPr>
          <p:cNvPr id="5" name="TextBox 4"/>
          <p:cNvSpPr txBox="1"/>
          <p:nvPr/>
        </p:nvSpPr>
        <p:spPr>
          <a:xfrm>
            <a:off x="5486400" y="5395784"/>
            <a:ext cx="948786" cy="350865"/>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sv-SE" sz="2400" dirty="0" smtClean="0">
                <a:solidFill>
                  <a:schemeClr val="bg1"/>
                </a:solidFill>
              </a:rPr>
              <a:t>Tillfälle</a:t>
            </a:r>
          </a:p>
        </p:txBody>
      </p:sp>
    </p:spTree>
    <p:extLst>
      <p:ext uri="{BB962C8B-B14F-4D97-AF65-F5344CB8AC3E}">
        <p14:creationId xmlns:p14="http://schemas.microsoft.com/office/powerpoint/2010/main" val="240797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Varför begås ekonomiska oegentligheter? </a:t>
            </a:r>
            <a:br>
              <a:rPr lang="sv-SE" dirty="0"/>
            </a:br>
            <a:endParaRPr lang="sv-SE"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63697" y="1855029"/>
            <a:ext cx="4672890" cy="298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3"/>
          <p:cNvSpPr>
            <a:spLocks noChangeShapeType="1"/>
          </p:cNvSpPr>
          <p:nvPr/>
        </p:nvSpPr>
        <p:spPr bwMode="auto">
          <a:xfrm>
            <a:off x="6093026" y="1855029"/>
            <a:ext cx="0" cy="1964723"/>
          </a:xfrm>
          <a:prstGeom prst="line">
            <a:avLst/>
          </a:prstGeom>
          <a:noFill/>
          <a:ln w="9525">
            <a:solidFill>
              <a:schemeClr val="bg1"/>
            </a:solidFill>
            <a:round/>
            <a:headEnd/>
            <a:tailEnd/>
          </a:ln>
        </p:spPr>
        <p:txBody>
          <a:bodyPr/>
          <a:lstStyle/>
          <a:p>
            <a:endParaRPr lang="sv-SE"/>
          </a:p>
        </p:txBody>
      </p:sp>
      <p:sp>
        <p:nvSpPr>
          <p:cNvPr id="7" name="Line 3"/>
          <p:cNvSpPr>
            <a:spLocks noChangeShapeType="1"/>
          </p:cNvSpPr>
          <p:nvPr/>
        </p:nvSpPr>
        <p:spPr bwMode="auto">
          <a:xfrm flipH="1">
            <a:off x="3763697" y="3833419"/>
            <a:ext cx="2310078" cy="1004286"/>
          </a:xfrm>
          <a:prstGeom prst="line">
            <a:avLst/>
          </a:prstGeom>
          <a:noFill/>
          <a:ln w="9525">
            <a:solidFill>
              <a:schemeClr val="bg1"/>
            </a:solidFill>
            <a:round/>
            <a:headEnd/>
            <a:tailEnd/>
          </a:ln>
        </p:spPr>
        <p:txBody>
          <a:bodyPr/>
          <a:lstStyle/>
          <a:p>
            <a:endParaRPr lang="sv-SE"/>
          </a:p>
        </p:txBody>
      </p:sp>
      <p:sp>
        <p:nvSpPr>
          <p:cNvPr id="8" name="Line 3"/>
          <p:cNvSpPr>
            <a:spLocks noChangeShapeType="1"/>
          </p:cNvSpPr>
          <p:nvPr/>
        </p:nvSpPr>
        <p:spPr bwMode="auto">
          <a:xfrm>
            <a:off x="6073775" y="3823794"/>
            <a:ext cx="2335476" cy="1004286"/>
          </a:xfrm>
          <a:prstGeom prst="line">
            <a:avLst/>
          </a:prstGeom>
          <a:noFill/>
          <a:ln w="9525">
            <a:solidFill>
              <a:schemeClr val="bg1"/>
            </a:solidFill>
            <a:round/>
            <a:headEnd/>
            <a:tailEnd/>
          </a:ln>
        </p:spPr>
        <p:txBody>
          <a:bodyPr/>
          <a:lstStyle/>
          <a:p>
            <a:endParaRPr lang="sv-SE"/>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836" y="2044045"/>
            <a:ext cx="2072900" cy="131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9"/>
          <p:cNvSpPr txBox="1">
            <a:spLocks noChangeArrowheads="1"/>
          </p:cNvSpPr>
          <p:nvPr/>
        </p:nvSpPr>
        <p:spPr bwMode="auto">
          <a:xfrm>
            <a:off x="4653958" y="1185686"/>
            <a:ext cx="2878137" cy="523220"/>
          </a:xfrm>
          <a:prstGeom prst="rect">
            <a:avLst/>
          </a:prstGeom>
          <a:noFill/>
          <a:ln w="9525">
            <a:noFill/>
            <a:miter lim="800000"/>
            <a:headEnd/>
            <a:tailEnd/>
          </a:ln>
        </p:spPr>
        <p:txBody>
          <a:bodyPr>
            <a:spAutoFit/>
          </a:bodyPr>
          <a:lstStyle/>
          <a:p>
            <a:pPr algn="ctr"/>
            <a:r>
              <a:rPr lang="sv-SE" sz="2800" b="1" dirty="0" err="1">
                <a:solidFill>
                  <a:schemeClr val="bg1"/>
                </a:solidFill>
              </a:rPr>
              <a:t>Fraud-triangeln</a:t>
            </a:r>
            <a:endParaRPr lang="sv-SE" sz="2800" b="1" dirty="0">
              <a:solidFill>
                <a:schemeClr val="bg1"/>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274" y="4828081"/>
            <a:ext cx="2369478" cy="144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2580" y="1934679"/>
            <a:ext cx="2784087" cy="188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86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Var förekommer korruption/oegentligheter?</a:t>
            </a:r>
            <a:endParaRPr lang="sv-SE"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612" y="1599110"/>
            <a:ext cx="8229600" cy="443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44"/>
          <p:cNvGrpSpPr>
            <a:grpSpLocks/>
          </p:cNvGrpSpPr>
          <p:nvPr/>
        </p:nvGrpSpPr>
        <p:grpSpPr bwMode="auto">
          <a:xfrm>
            <a:off x="5667376" y="2574926"/>
            <a:ext cx="561975" cy="511175"/>
            <a:chOff x="1598" y="1616"/>
            <a:chExt cx="354" cy="322"/>
          </a:xfrm>
          <a:solidFill>
            <a:srgbClr val="040404"/>
          </a:solidFill>
        </p:grpSpPr>
        <p:pic>
          <p:nvPicPr>
            <p:cNvPr id="7" name="Picture 126" descr="adult (white)"/>
            <p:cNvPicPr>
              <a:picLocks noChangeAspect="1" noChangeArrowheads="1"/>
            </p:cNvPicPr>
            <p:nvPr/>
          </p:nvPicPr>
          <p:blipFill>
            <a:blip r:embed="rId4" cstate="print"/>
            <a:srcRect/>
            <a:stretch>
              <a:fillRect/>
            </a:stretch>
          </p:blipFill>
          <p:spPr bwMode="auto">
            <a:xfrm>
              <a:off x="1598" y="1616"/>
              <a:ext cx="170" cy="322"/>
            </a:xfrm>
            <a:prstGeom prst="rect">
              <a:avLst/>
            </a:prstGeom>
            <a:grpFill/>
          </p:spPr>
        </p:pic>
        <p:pic>
          <p:nvPicPr>
            <p:cNvPr id="8" name="Picture 127" descr="adult (white)"/>
            <p:cNvPicPr>
              <a:picLocks noChangeAspect="1" noChangeArrowheads="1"/>
            </p:cNvPicPr>
            <p:nvPr/>
          </p:nvPicPr>
          <p:blipFill>
            <a:blip r:embed="rId4" cstate="print"/>
            <a:srcRect/>
            <a:stretch>
              <a:fillRect/>
            </a:stretch>
          </p:blipFill>
          <p:spPr bwMode="auto">
            <a:xfrm>
              <a:off x="1782" y="1616"/>
              <a:ext cx="170" cy="322"/>
            </a:xfrm>
            <a:prstGeom prst="rect">
              <a:avLst/>
            </a:prstGeom>
            <a:grpFill/>
          </p:spPr>
        </p:pic>
      </p:grpSp>
      <p:grpSp>
        <p:nvGrpSpPr>
          <p:cNvPr id="9" name="Group 143"/>
          <p:cNvGrpSpPr>
            <a:grpSpLocks/>
          </p:cNvGrpSpPr>
          <p:nvPr/>
        </p:nvGrpSpPr>
        <p:grpSpPr bwMode="auto">
          <a:xfrm>
            <a:off x="5307013" y="3816351"/>
            <a:ext cx="1441450" cy="511175"/>
            <a:chOff x="1598" y="2296"/>
            <a:chExt cx="908" cy="322"/>
          </a:xfrm>
          <a:solidFill>
            <a:srgbClr val="040404"/>
          </a:solidFill>
        </p:grpSpPr>
        <p:pic>
          <p:nvPicPr>
            <p:cNvPr id="10" name="Picture 135" descr="adult (white)"/>
            <p:cNvPicPr>
              <a:picLocks noChangeAspect="1" noChangeArrowheads="1"/>
            </p:cNvPicPr>
            <p:nvPr/>
          </p:nvPicPr>
          <p:blipFill>
            <a:blip r:embed="rId4" cstate="print"/>
            <a:srcRect/>
            <a:stretch>
              <a:fillRect/>
            </a:stretch>
          </p:blipFill>
          <p:spPr bwMode="auto">
            <a:xfrm>
              <a:off x="1598" y="2296"/>
              <a:ext cx="170" cy="322"/>
            </a:xfrm>
            <a:prstGeom prst="rect">
              <a:avLst/>
            </a:prstGeom>
            <a:grpFill/>
          </p:spPr>
        </p:pic>
        <p:pic>
          <p:nvPicPr>
            <p:cNvPr id="11" name="Picture 136" descr="adult (white)"/>
            <p:cNvPicPr>
              <a:picLocks noChangeAspect="1" noChangeArrowheads="1"/>
            </p:cNvPicPr>
            <p:nvPr/>
          </p:nvPicPr>
          <p:blipFill>
            <a:blip r:embed="rId4" cstate="print"/>
            <a:srcRect/>
            <a:stretch>
              <a:fillRect/>
            </a:stretch>
          </p:blipFill>
          <p:spPr bwMode="auto">
            <a:xfrm>
              <a:off x="1782" y="2296"/>
              <a:ext cx="170" cy="322"/>
            </a:xfrm>
            <a:prstGeom prst="rect">
              <a:avLst/>
            </a:prstGeom>
            <a:grpFill/>
          </p:spPr>
        </p:pic>
        <p:pic>
          <p:nvPicPr>
            <p:cNvPr id="12" name="Picture 137" descr="adult (white)"/>
            <p:cNvPicPr>
              <a:picLocks noChangeAspect="1" noChangeArrowheads="1"/>
            </p:cNvPicPr>
            <p:nvPr/>
          </p:nvPicPr>
          <p:blipFill>
            <a:blip r:embed="rId4" cstate="print"/>
            <a:srcRect/>
            <a:stretch>
              <a:fillRect/>
            </a:stretch>
          </p:blipFill>
          <p:spPr bwMode="auto">
            <a:xfrm>
              <a:off x="1967" y="2296"/>
              <a:ext cx="170" cy="322"/>
            </a:xfrm>
            <a:prstGeom prst="rect">
              <a:avLst/>
            </a:prstGeom>
            <a:grpFill/>
          </p:spPr>
        </p:pic>
        <p:pic>
          <p:nvPicPr>
            <p:cNvPr id="13" name="Picture 138" descr="adult (white)"/>
            <p:cNvPicPr>
              <a:picLocks noChangeAspect="1" noChangeArrowheads="1"/>
            </p:cNvPicPr>
            <p:nvPr/>
          </p:nvPicPr>
          <p:blipFill>
            <a:blip r:embed="rId4" cstate="print"/>
            <a:srcRect/>
            <a:stretch>
              <a:fillRect/>
            </a:stretch>
          </p:blipFill>
          <p:spPr bwMode="auto">
            <a:xfrm>
              <a:off x="2151" y="2296"/>
              <a:ext cx="170" cy="322"/>
            </a:xfrm>
            <a:prstGeom prst="rect">
              <a:avLst/>
            </a:prstGeom>
            <a:grpFill/>
          </p:spPr>
        </p:pic>
        <p:pic>
          <p:nvPicPr>
            <p:cNvPr id="14" name="Picture 139" descr="adult (white)"/>
            <p:cNvPicPr>
              <a:picLocks noChangeAspect="1" noChangeArrowheads="1"/>
            </p:cNvPicPr>
            <p:nvPr/>
          </p:nvPicPr>
          <p:blipFill>
            <a:blip r:embed="rId4" cstate="print"/>
            <a:srcRect/>
            <a:stretch>
              <a:fillRect/>
            </a:stretch>
          </p:blipFill>
          <p:spPr bwMode="auto">
            <a:xfrm>
              <a:off x="2336" y="2296"/>
              <a:ext cx="170" cy="322"/>
            </a:xfrm>
            <a:prstGeom prst="rect">
              <a:avLst/>
            </a:prstGeom>
            <a:grpFill/>
          </p:spPr>
        </p:pic>
      </p:grpSp>
      <p:grpSp>
        <p:nvGrpSpPr>
          <p:cNvPr id="15" name="Group 142"/>
          <p:cNvGrpSpPr>
            <a:grpSpLocks/>
          </p:cNvGrpSpPr>
          <p:nvPr/>
        </p:nvGrpSpPr>
        <p:grpSpPr bwMode="auto">
          <a:xfrm>
            <a:off x="5176838" y="5011240"/>
            <a:ext cx="1728788" cy="511175"/>
            <a:chOff x="1598" y="2840"/>
            <a:chExt cx="1089" cy="322"/>
          </a:xfrm>
          <a:solidFill>
            <a:srgbClr val="040404"/>
          </a:solidFill>
        </p:grpSpPr>
        <p:pic>
          <p:nvPicPr>
            <p:cNvPr id="16" name="Picture 120" descr="adult (white)"/>
            <p:cNvPicPr>
              <a:picLocks noChangeAspect="1" noChangeArrowheads="1"/>
            </p:cNvPicPr>
            <p:nvPr/>
          </p:nvPicPr>
          <p:blipFill>
            <a:blip r:embed="rId4" cstate="print"/>
            <a:srcRect/>
            <a:stretch>
              <a:fillRect/>
            </a:stretch>
          </p:blipFill>
          <p:spPr bwMode="auto">
            <a:xfrm>
              <a:off x="1598" y="2840"/>
              <a:ext cx="170" cy="322"/>
            </a:xfrm>
            <a:prstGeom prst="rect">
              <a:avLst/>
            </a:prstGeom>
            <a:grpFill/>
          </p:spPr>
        </p:pic>
        <p:pic>
          <p:nvPicPr>
            <p:cNvPr id="17" name="Picture 121" descr="adult (white)"/>
            <p:cNvPicPr>
              <a:picLocks noChangeAspect="1" noChangeArrowheads="1"/>
            </p:cNvPicPr>
            <p:nvPr/>
          </p:nvPicPr>
          <p:blipFill>
            <a:blip r:embed="rId4" cstate="print"/>
            <a:srcRect/>
            <a:stretch>
              <a:fillRect/>
            </a:stretch>
          </p:blipFill>
          <p:spPr bwMode="auto">
            <a:xfrm>
              <a:off x="1782" y="2840"/>
              <a:ext cx="170" cy="322"/>
            </a:xfrm>
            <a:prstGeom prst="rect">
              <a:avLst/>
            </a:prstGeom>
            <a:grpFill/>
          </p:spPr>
        </p:pic>
        <p:pic>
          <p:nvPicPr>
            <p:cNvPr id="18" name="Picture 122" descr="adult (white)"/>
            <p:cNvPicPr>
              <a:picLocks noChangeAspect="1" noChangeArrowheads="1"/>
            </p:cNvPicPr>
            <p:nvPr/>
          </p:nvPicPr>
          <p:blipFill>
            <a:blip r:embed="rId4" cstate="print"/>
            <a:srcRect/>
            <a:stretch>
              <a:fillRect/>
            </a:stretch>
          </p:blipFill>
          <p:spPr bwMode="auto">
            <a:xfrm>
              <a:off x="1967" y="2840"/>
              <a:ext cx="170" cy="322"/>
            </a:xfrm>
            <a:prstGeom prst="rect">
              <a:avLst/>
            </a:prstGeom>
            <a:grpFill/>
          </p:spPr>
        </p:pic>
        <p:pic>
          <p:nvPicPr>
            <p:cNvPr id="19" name="Picture 123" descr="adult (white)"/>
            <p:cNvPicPr>
              <a:picLocks noChangeAspect="1" noChangeArrowheads="1"/>
            </p:cNvPicPr>
            <p:nvPr/>
          </p:nvPicPr>
          <p:blipFill>
            <a:blip r:embed="rId4" cstate="print"/>
            <a:srcRect/>
            <a:stretch>
              <a:fillRect/>
            </a:stretch>
          </p:blipFill>
          <p:spPr bwMode="auto">
            <a:xfrm>
              <a:off x="2151" y="2840"/>
              <a:ext cx="170" cy="322"/>
            </a:xfrm>
            <a:prstGeom prst="rect">
              <a:avLst/>
            </a:prstGeom>
            <a:grpFill/>
          </p:spPr>
        </p:pic>
        <p:pic>
          <p:nvPicPr>
            <p:cNvPr id="20" name="Picture 125" descr="adult (white)"/>
            <p:cNvPicPr>
              <a:picLocks noChangeAspect="1" noChangeArrowheads="1"/>
            </p:cNvPicPr>
            <p:nvPr/>
          </p:nvPicPr>
          <p:blipFill>
            <a:blip r:embed="rId4" cstate="print"/>
            <a:srcRect/>
            <a:stretch>
              <a:fillRect/>
            </a:stretch>
          </p:blipFill>
          <p:spPr bwMode="auto">
            <a:xfrm>
              <a:off x="2336" y="2840"/>
              <a:ext cx="170" cy="322"/>
            </a:xfrm>
            <a:prstGeom prst="rect">
              <a:avLst/>
            </a:prstGeom>
            <a:grpFill/>
          </p:spPr>
        </p:pic>
        <p:pic>
          <p:nvPicPr>
            <p:cNvPr id="21" name="Picture 128" descr="adult (white)"/>
            <p:cNvPicPr>
              <a:picLocks noChangeAspect="1" noChangeArrowheads="1"/>
            </p:cNvPicPr>
            <p:nvPr/>
          </p:nvPicPr>
          <p:blipFill>
            <a:blip r:embed="rId4" cstate="print"/>
            <a:srcRect/>
            <a:stretch>
              <a:fillRect/>
            </a:stretch>
          </p:blipFill>
          <p:spPr bwMode="auto">
            <a:xfrm>
              <a:off x="2517" y="2840"/>
              <a:ext cx="170" cy="322"/>
            </a:xfrm>
            <a:prstGeom prst="rect">
              <a:avLst/>
            </a:prstGeom>
            <a:grpFill/>
          </p:spPr>
        </p:pic>
      </p:grpSp>
      <p:pic>
        <p:nvPicPr>
          <p:cNvPr id="22" name="Picture 36"/>
          <p:cNvPicPr>
            <a:picLocks noChangeAspect="1" noChangeArrowheads="1"/>
          </p:cNvPicPr>
          <p:nvPr/>
        </p:nvPicPr>
        <p:blipFill>
          <a:blip r:embed="rId5" cstate="print"/>
          <a:srcRect/>
          <a:stretch>
            <a:fillRect/>
          </a:stretch>
        </p:blipFill>
        <p:spPr bwMode="auto">
          <a:xfrm>
            <a:off x="7546975" y="2611439"/>
            <a:ext cx="1371600" cy="746125"/>
          </a:xfrm>
          <a:prstGeom prst="rect">
            <a:avLst/>
          </a:prstGeom>
          <a:noFill/>
        </p:spPr>
      </p:pic>
      <p:pic>
        <p:nvPicPr>
          <p:cNvPr id="23" name="Picture 36"/>
          <p:cNvPicPr>
            <a:picLocks noChangeAspect="1" noChangeArrowheads="1"/>
          </p:cNvPicPr>
          <p:nvPr/>
        </p:nvPicPr>
        <p:blipFill>
          <a:blip r:embed="rId5" cstate="print"/>
          <a:srcRect/>
          <a:stretch>
            <a:fillRect/>
          </a:stretch>
        </p:blipFill>
        <p:spPr bwMode="auto">
          <a:xfrm>
            <a:off x="8083375" y="3816350"/>
            <a:ext cx="1371600" cy="746125"/>
          </a:xfrm>
          <a:prstGeom prst="rect">
            <a:avLst/>
          </a:prstGeom>
          <a:noFill/>
        </p:spPr>
      </p:pic>
      <p:pic>
        <p:nvPicPr>
          <p:cNvPr id="24" name="Picture 37"/>
          <p:cNvPicPr>
            <a:picLocks noChangeAspect="1" noChangeArrowheads="1"/>
          </p:cNvPicPr>
          <p:nvPr/>
        </p:nvPicPr>
        <p:blipFill>
          <a:blip r:embed="rId6" cstate="print"/>
          <a:srcRect/>
          <a:stretch>
            <a:fillRect/>
          </a:stretch>
        </p:blipFill>
        <p:spPr bwMode="auto">
          <a:xfrm>
            <a:off x="8918575" y="2828925"/>
            <a:ext cx="533400" cy="528638"/>
          </a:xfrm>
          <a:prstGeom prst="rect">
            <a:avLst/>
          </a:prstGeom>
          <a:noFill/>
        </p:spPr>
      </p:pic>
      <p:pic>
        <p:nvPicPr>
          <p:cNvPr id="25" name="Picture 37"/>
          <p:cNvPicPr>
            <a:picLocks noChangeAspect="1" noChangeArrowheads="1"/>
          </p:cNvPicPr>
          <p:nvPr/>
        </p:nvPicPr>
        <p:blipFill>
          <a:blip r:embed="rId6" cstate="print"/>
          <a:srcRect/>
          <a:stretch>
            <a:fillRect/>
          </a:stretch>
        </p:blipFill>
        <p:spPr bwMode="auto">
          <a:xfrm>
            <a:off x="9401175" y="2830512"/>
            <a:ext cx="533400" cy="528638"/>
          </a:xfrm>
          <a:prstGeom prst="rect">
            <a:avLst/>
          </a:prstGeom>
          <a:noFill/>
        </p:spPr>
      </p:pic>
      <p:pic>
        <p:nvPicPr>
          <p:cNvPr id="26" name="Picture 37"/>
          <p:cNvPicPr>
            <a:picLocks noChangeAspect="1" noChangeArrowheads="1"/>
          </p:cNvPicPr>
          <p:nvPr/>
        </p:nvPicPr>
        <p:blipFill>
          <a:blip r:embed="rId6" cstate="print"/>
          <a:srcRect/>
          <a:stretch>
            <a:fillRect/>
          </a:stretch>
        </p:blipFill>
        <p:spPr bwMode="auto">
          <a:xfrm>
            <a:off x="8921575" y="2452687"/>
            <a:ext cx="533400" cy="528638"/>
          </a:xfrm>
          <a:prstGeom prst="rect">
            <a:avLst/>
          </a:prstGeom>
          <a:noFill/>
        </p:spPr>
      </p:pic>
      <p:pic>
        <p:nvPicPr>
          <p:cNvPr id="27" name="Picture 35"/>
          <p:cNvPicPr>
            <a:picLocks noChangeAspect="1" noChangeArrowheads="1"/>
          </p:cNvPicPr>
          <p:nvPr/>
        </p:nvPicPr>
        <p:blipFill>
          <a:blip r:embed="rId7" cstate="print"/>
          <a:srcRect/>
          <a:stretch>
            <a:fillRect/>
          </a:stretch>
        </p:blipFill>
        <p:spPr bwMode="auto">
          <a:xfrm>
            <a:off x="8245475" y="5011240"/>
            <a:ext cx="990600" cy="790575"/>
          </a:xfrm>
          <a:prstGeom prst="rect">
            <a:avLst/>
          </a:prstGeom>
          <a:noFill/>
        </p:spPr>
      </p:pic>
    </p:spTree>
    <p:extLst>
      <p:ext uri="{BB962C8B-B14F-4D97-AF65-F5344CB8AC3E}">
        <p14:creationId xmlns:p14="http://schemas.microsoft.com/office/powerpoint/2010/main" val="357556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5" y="274638"/>
            <a:ext cx="8378793" cy="860400"/>
          </a:xfrm>
        </p:spPr>
        <p:txBody>
          <a:bodyPr/>
          <a:lstStyle/>
          <a:p>
            <a:r>
              <a:rPr lang="sv-SE" sz="2800" dirty="0"/>
              <a:t>Vem är inblandad i ekonomiska oegentligheter?</a:t>
            </a:r>
          </a:p>
        </p:txBody>
      </p:sp>
      <p:sp>
        <p:nvSpPr>
          <p:cNvPr id="3" name="Content Placeholder 2"/>
          <p:cNvSpPr>
            <a:spLocks noGrp="1"/>
          </p:cNvSpPr>
          <p:nvPr>
            <p:ph idx="1"/>
          </p:nvPr>
        </p:nvSpPr>
        <p:spPr/>
        <p:txBody>
          <a:bodyPr/>
          <a:lstStyle/>
          <a:p>
            <a:pPr marL="0" indent="0">
              <a:buNone/>
            </a:pPr>
            <a:r>
              <a:rPr lang="sv-SE" dirty="0"/>
              <a:t>Den typiska personen har följande drag:</a:t>
            </a:r>
          </a:p>
          <a:p>
            <a:pPr lvl="1"/>
            <a:r>
              <a:rPr lang="sv-SE" dirty="0"/>
              <a:t>Är en medelålders välutbildad man</a:t>
            </a:r>
          </a:p>
          <a:p>
            <a:pPr lvl="1"/>
            <a:r>
              <a:rPr lang="sv-SE" dirty="0"/>
              <a:t>Arbetar inom redovisning eller innehar en chefsposition </a:t>
            </a:r>
          </a:p>
          <a:p>
            <a:pPr lvl="1"/>
            <a:r>
              <a:rPr lang="sv-SE" dirty="0"/>
              <a:t>Har arbetat under en längre tid inom verksamheten</a:t>
            </a:r>
          </a:p>
          <a:p>
            <a:pPr lvl="1"/>
            <a:r>
              <a:rPr lang="sv-SE" dirty="0"/>
              <a:t>Är inte dömd sedan tidigare</a:t>
            </a:r>
          </a:p>
          <a:p>
            <a:endParaRPr lang="sv-SE" dirty="0"/>
          </a:p>
        </p:txBody>
      </p:sp>
      <p:sp>
        <p:nvSpPr>
          <p:cNvPr id="5" name="Rectangle 4"/>
          <p:cNvSpPr>
            <a:spLocks noChangeArrowheads="1"/>
          </p:cNvSpPr>
          <p:nvPr/>
        </p:nvSpPr>
        <p:spPr bwMode="auto">
          <a:xfrm>
            <a:off x="1540477" y="4752171"/>
            <a:ext cx="8780560" cy="833305"/>
          </a:xfrm>
          <a:prstGeom prst="rect">
            <a:avLst/>
          </a:prstGeom>
          <a:solidFill>
            <a:schemeClr val="accent2"/>
          </a:solidFill>
          <a:ln w="9525" algn="ctr">
            <a:solidFill>
              <a:srgbClr val="000000"/>
            </a:solidFill>
            <a:miter lim="800000"/>
            <a:headEnd/>
            <a:tailEnd/>
          </a:ln>
          <a:effectLst>
            <a:outerShdw dist="35921" dir="2700000" algn="ctr" rotWithShape="0">
              <a:srgbClr val="C0C0C0">
                <a:alpha val="50000"/>
              </a:srgbClr>
            </a:outerShdw>
          </a:effectLst>
        </p:spPr>
        <p:txBody>
          <a:bodyPr wrap="square" lIns="90000" tIns="46863" rIns="90000" bIns="46863" anchor="b">
            <a:spAutoFit/>
          </a:bodyPr>
          <a:lstStyle/>
          <a:p>
            <a:pPr algn="l">
              <a:defRPr/>
            </a:pPr>
            <a:r>
              <a:rPr lang="sv-SE" sz="2400" dirty="0">
                <a:solidFill>
                  <a:schemeClr val="bg1"/>
                </a:solidFill>
              </a:rPr>
              <a:t>Det vanligaste sättet att upptäcka oegentligheter är genom tips. Tips svarar för ca 40 % av de upptäckta </a:t>
            </a:r>
            <a:r>
              <a:rPr lang="sv-SE" sz="2400" dirty="0" smtClean="0">
                <a:solidFill>
                  <a:schemeClr val="bg1"/>
                </a:solidFill>
              </a:rPr>
              <a:t>oegentligheterna</a:t>
            </a:r>
            <a:r>
              <a:rPr lang="sv-SE" sz="2400" dirty="0">
                <a:solidFill>
                  <a:schemeClr val="bg1"/>
                </a:solidFill>
              </a:rPr>
              <a:t>.</a:t>
            </a:r>
          </a:p>
        </p:txBody>
      </p:sp>
    </p:spTree>
    <p:extLst>
      <p:ext uri="{BB962C8B-B14F-4D97-AF65-F5344CB8AC3E}">
        <p14:creationId xmlns:p14="http://schemas.microsoft.com/office/powerpoint/2010/main" val="404726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Detta borde vara självklarheter, men… </a:t>
            </a:r>
            <a:endParaRPr lang="sv-SE" dirty="0"/>
          </a:p>
        </p:txBody>
      </p:sp>
      <p:sp>
        <p:nvSpPr>
          <p:cNvPr id="3" name="Content Placeholder 2"/>
          <p:cNvSpPr>
            <a:spLocks noGrp="1"/>
          </p:cNvSpPr>
          <p:nvPr>
            <p:ph idx="1"/>
          </p:nvPr>
        </p:nvSpPr>
        <p:spPr>
          <a:xfrm>
            <a:off x="1984375" y="1059839"/>
            <a:ext cx="8229600" cy="4698000"/>
          </a:xfrm>
        </p:spPr>
        <p:txBody>
          <a:bodyPr/>
          <a:lstStyle/>
          <a:p>
            <a:pPr>
              <a:lnSpc>
                <a:spcPct val="150000"/>
              </a:lnSpc>
            </a:pPr>
            <a:r>
              <a:rPr lang="sv-SE" dirty="0" smtClean="0"/>
              <a:t>Samma person ska inte beställa och attestera</a:t>
            </a:r>
          </a:p>
          <a:p>
            <a:pPr>
              <a:lnSpc>
                <a:spcPct val="150000"/>
              </a:lnSpc>
            </a:pPr>
            <a:r>
              <a:rPr lang="sv-SE" dirty="0" smtClean="0"/>
              <a:t>Elektronisk fakturahantering utgör ingen garanti mot fusk</a:t>
            </a:r>
          </a:p>
          <a:p>
            <a:pPr>
              <a:lnSpc>
                <a:spcPct val="150000"/>
              </a:lnSpc>
            </a:pPr>
            <a:r>
              <a:rPr lang="sv-SE" dirty="0" smtClean="0"/>
              <a:t>Se till att alla beställningar är tydliga och verifierbara</a:t>
            </a:r>
          </a:p>
          <a:p>
            <a:pPr>
              <a:lnSpc>
                <a:spcPct val="150000"/>
              </a:lnSpc>
            </a:pPr>
            <a:r>
              <a:rPr lang="sv-SE" dirty="0" smtClean="0"/>
              <a:t>Använd bara manuella rutiner i nödfall</a:t>
            </a:r>
          </a:p>
          <a:p>
            <a:pPr>
              <a:lnSpc>
                <a:spcPct val="150000"/>
              </a:lnSpc>
            </a:pPr>
            <a:r>
              <a:rPr lang="sv-SE" dirty="0" smtClean="0"/>
              <a:t>Lär känna dina leverantörer</a:t>
            </a:r>
          </a:p>
          <a:p>
            <a:pPr>
              <a:lnSpc>
                <a:spcPct val="150000"/>
              </a:lnSpc>
            </a:pPr>
            <a:r>
              <a:rPr lang="sv-SE" dirty="0" smtClean="0"/>
              <a:t>Ha kontroll över förändringar i leverantörsregistret</a:t>
            </a:r>
            <a:endParaRPr lang="sv-SE" dirty="0"/>
          </a:p>
        </p:txBody>
      </p:sp>
      <p:pic>
        <p:nvPicPr>
          <p:cNvPr id="5" name="Picture 4" descr="http://flyborg.files.wordpress.com/2010/09/kvast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031" y="4218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6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Ej helt ovanliga aktiviteter</a:t>
            </a:r>
            <a:endParaRPr lang="sv-SE" dirty="0"/>
          </a:p>
        </p:txBody>
      </p:sp>
      <p:sp>
        <p:nvSpPr>
          <p:cNvPr id="3" name="Platshållare för innehåll 2"/>
          <p:cNvSpPr>
            <a:spLocks noGrp="1"/>
          </p:cNvSpPr>
          <p:nvPr>
            <p:ph idx="1"/>
          </p:nvPr>
        </p:nvSpPr>
        <p:spPr>
          <a:xfrm>
            <a:off x="1984375" y="1242721"/>
            <a:ext cx="8229600" cy="4698000"/>
          </a:xfrm>
        </p:spPr>
        <p:txBody>
          <a:bodyPr/>
          <a:lstStyle/>
          <a:p>
            <a:r>
              <a:rPr lang="sv-SE" dirty="0" smtClean="0"/>
              <a:t>Riggade upphandlingar</a:t>
            </a:r>
          </a:p>
          <a:p>
            <a:r>
              <a:rPr lang="sv-SE" dirty="0" smtClean="0"/>
              <a:t>Falska och/eller försenade finansiella rapporter</a:t>
            </a:r>
          </a:p>
          <a:p>
            <a:r>
              <a:rPr lang="sv-SE" dirty="0" smtClean="0"/>
              <a:t>Ej genomförda aktiviteter </a:t>
            </a:r>
          </a:p>
          <a:p>
            <a:r>
              <a:rPr lang="sv-SE" dirty="0" smtClean="0"/>
              <a:t>Privata omkostnader</a:t>
            </a:r>
          </a:p>
          <a:p>
            <a:r>
              <a:rPr lang="sv-SE" dirty="0" smtClean="0"/>
              <a:t>Nepotism / luftanställda </a:t>
            </a:r>
          </a:p>
          <a:p>
            <a:r>
              <a:rPr lang="sv-SE" dirty="0" smtClean="0"/>
              <a:t>Stöld av kontanter/tillgångar</a:t>
            </a:r>
          </a:p>
          <a:p>
            <a:r>
              <a:rPr lang="sv-SE" dirty="0" smtClean="0"/>
              <a:t>Mutor</a:t>
            </a:r>
            <a:endParaRPr lang="sv-SE" dirty="0"/>
          </a:p>
          <a:p>
            <a:pPr lvl="1"/>
            <a:endParaRPr lang="sv-SE" sz="2400" dirty="0"/>
          </a:p>
        </p:txBody>
      </p:sp>
      <p:pic>
        <p:nvPicPr>
          <p:cNvPr id="2050" name="Picture 2" descr="C:\USERS\SECADE~1\APPDATA\LOCAL\TEMP\wz6dfe\14H02456_R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600" y="4160913"/>
            <a:ext cx="4143375" cy="1867437"/>
          </a:xfrm>
          <a:prstGeom prst="rect">
            <a:avLst/>
          </a:prstGeom>
          <a:noFill/>
          <a:extLst>
            <a:ext uri="{909E8E84-426E-40DD-AFC4-6F175D3DCCD1}">
              <a14:hiddenFill xmlns:a14="http://schemas.microsoft.com/office/drawing/2010/main">
                <a:solidFill>
                  <a:srgbClr val="FFFFFF"/>
                </a:solidFill>
              </a14:hiddenFill>
            </a:ext>
          </a:extLst>
        </p:spPr>
      </p:pic>
      <p:sp>
        <p:nvSpPr>
          <p:cNvPr id="5" name="Rätvinklig triangel 4"/>
          <p:cNvSpPr/>
          <p:nvPr/>
        </p:nvSpPr>
        <p:spPr>
          <a:xfrm rot="7654385">
            <a:off x="5221622" y="4554084"/>
            <a:ext cx="2510072" cy="3083021"/>
          </a:xfrm>
          <a:prstGeom prst="r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Tree>
    <p:extLst>
      <p:ext uri="{BB962C8B-B14F-4D97-AF65-F5344CB8AC3E}">
        <p14:creationId xmlns:p14="http://schemas.microsoft.com/office/powerpoint/2010/main" val="3962578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QmNOf9pVEmrCbXjh0Hb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0_rfbUJi0OPV25XTX7e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q3vBeGq9E6sb8dNqxNN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7u0gHHwR0KlaHh_hQi2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ta_vOJnDUCG011FmKsX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WGgBeRzL0CRmXFRO_iTMQ"/>
</p:tagLst>
</file>

<file path=ppt/theme/theme1.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Custom 1">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01_EY_widescreen_presentation_light 2015</Template>
  <TotalTime>378</TotalTime>
  <Words>733</Words>
  <Application>Microsoft Office PowerPoint</Application>
  <PresentationFormat>Anpassad</PresentationFormat>
  <Paragraphs>135</Paragraphs>
  <Slides>14</Slides>
  <Notes>10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14</vt:i4>
      </vt:variant>
    </vt:vector>
  </HeadingPairs>
  <TitlesOfParts>
    <vt:vector size="22" baseType="lpstr">
      <vt:lpstr>Arial</vt:lpstr>
      <vt:lpstr>EYInterstate</vt:lpstr>
      <vt:lpstr>Times</vt:lpstr>
      <vt:lpstr>Times New Roman</vt:lpstr>
      <vt:lpstr>EY widescreen presentation 2015 v1</vt:lpstr>
      <vt:lpstr>EY light projection</vt:lpstr>
      <vt:lpstr>EY dark print</vt:lpstr>
      <vt:lpstr>EY dark projection</vt:lpstr>
      <vt:lpstr>Fraud Investigation &amp; Dispute Services</vt:lpstr>
      <vt:lpstr>Kalla fakta</vt:lpstr>
      <vt:lpstr>Varför begås ekonomiska oegentligheter?  </vt:lpstr>
      <vt:lpstr>Varför begås ekonomiska oegentligheter?  </vt:lpstr>
      <vt:lpstr>Varför begås ekonomiska oegentligheter?  </vt:lpstr>
      <vt:lpstr>Var förekommer korruption/oegentligheter?</vt:lpstr>
      <vt:lpstr>Vem är inblandad i ekonomiska oegentligheter?</vt:lpstr>
      <vt:lpstr>Detta borde vara självklarheter, men… </vt:lpstr>
      <vt:lpstr>Ej helt ovanliga aktiviteter</vt:lpstr>
      <vt:lpstr> Lär känna dina leverantörer  Omfattande granskning av leverantörsfunktionen   </vt:lpstr>
      <vt:lpstr>Ett</vt:lpstr>
      <vt:lpstr>Två</vt:lpstr>
      <vt:lpstr>Tre</vt:lpstr>
      <vt:lpstr> Tack !   Erik Skoglund – 070 318 99 39 erik.skoglund@se.ey.com  </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Investigation &amp; Dispute Services</dc:title>
  <dc:creator>Erik Skoglund</dc:creator>
  <cp:lastModifiedBy>Madeleine Philstrand</cp:lastModifiedBy>
  <cp:revision>7</cp:revision>
  <cp:lastPrinted>2016-11-26T14:49:39Z</cp:lastPrinted>
  <dcterms:created xsi:type="dcterms:W3CDTF">2016-11-25T10:46:50Z</dcterms:created>
  <dcterms:modified xsi:type="dcterms:W3CDTF">2016-11-28T07:56:55Z</dcterms:modified>
</cp:coreProperties>
</file>